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31" r:id="rId2"/>
    <p:sldId id="335" r:id="rId3"/>
    <p:sldId id="336" r:id="rId4"/>
    <p:sldId id="334" r:id="rId5"/>
    <p:sldId id="342" r:id="rId6"/>
    <p:sldId id="338" r:id="rId7"/>
    <p:sldId id="343" r:id="rId8"/>
    <p:sldId id="339" r:id="rId9"/>
    <p:sldId id="341" r:id="rId10"/>
    <p:sldId id="340" r:id="rId11"/>
    <p:sldId id="345" r:id="rId12"/>
    <p:sldId id="344" r:id="rId13"/>
  </p:sldIdLst>
  <p:sldSz cx="10752138" cy="8066088"/>
  <p:notesSz cx="6797675" cy="987425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Gill Alt One MT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Gill Alt One MT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Gill Alt One MT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Gill Alt One MT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Gill Alt One MT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Gill Alt One MT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Gill Alt One MT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Gill Alt One MT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Gill Alt One MT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0">
          <p15:clr>
            <a:srgbClr val="A4A3A4"/>
          </p15:clr>
        </p15:guide>
        <p15:guide id="2" pos="33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6600"/>
    <a:srgbClr val="003300"/>
    <a:srgbClr val="008000"/>
    <a:srgbClr val="FF5050"/>
    <a:srgbClr val="CC3300"/>
    <a:srgbClr val="FFFF99"/>
    <a:srgbClr val="99FFCC"/>
    <a:srgbClr val="CCFF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37" autoAdjust="0"/>
    <p:restoredTop sz="94136" autoAdjust="0"/>
  </p:normalViewPr>
  <p:slideViewPr>
    <p:cSldViewPr>
      <p:cViewPr varScale="1">
        <p:scale>
          <a:sx n="69" d="100"/>
          <a:sy n="69" d="100"/>
        </p:scale>
        <p:origin x="1632" y="62"/>
      </p:cViewPr>
      <p:guideLst>
        <p:guide orient="horz" pos="2540"/>
        <p:guide pos="33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7402" cy="53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0" tIns="45745" rIns="91490" bIns="4574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Gill Alt One MT Light" pitchFamily="34" charset="0"/>
              </a:defRPr>
            </a:lvl1pPr>
          </a:lstStyle>
          <a:p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8689" y="1"/>
            <a:ext cx="2994175" cy="53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0" tIns="45745" rIns="91490" bIns="4574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Alt One MT Light" pitchFamily="34" charset="0"/>
              </a:defRPr>
            </a:lvl1pPr>
          </a:lstStyle>
          <a:p>
            <a:endParaRPr lang="de-DE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974"/>
            <a:ext cx="2917402" cy="45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0" tIns="45745" rIns="91490" bIns="4574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ill Alt One MT Light" pitchFamily="34" charset="0"/>
              </a:defRPr>
            </a:lvl1pPr>
          </a:lstStyle>
          <a:p>
            <a:endParaRPr lang="de-DE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8689" y="9410974"/>
            <a:ext cx="2994175" cy="45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0" tIns="45745" rIns="91490" bIns="4574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Alt One MT Light" pitchFamily="34" charset="0"/>
              </a:defRPr>
            </a:lvl1pPr>
          </a:lstStyle>
          <a:p>
            <a:fld id="{EBFE3804-ED12-494A-8783-F4CE51F0242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554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7402" cy="53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0" tIns="45745" rIns="91490" bIns="4574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8689" y="1"/>
            <a:ext cx="2994175" cy="53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0" tIns="45745" rIns="91490" bIns="4574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8825"/>
            <a:ext cx="4953000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1285" y="4705487"/>
            <a:ext cx="4990293" cy="440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0" tIns="45745" rIns="91490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974"/>
            <a:ext cx="2917402" cy="45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0" tIns="45745" rIns="91490" bIns="4574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8689" y="9410974"/>
            <a:ext cx="2994175" cy="45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0" tIns="45745" rIns="91490" bIns="4574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23CFCC-A8F6-4E3A-94E3-313BC507605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1935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4572000"/>
            <a:ext cx="7543800" cy="2057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38200" y="2667000"/>
            <a:ext cx="9144000" cy="1371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65" y="792684"/>
            <a:ext cx="4189556" cy="144016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981950" y="706438"/>
            <a:ext cx="2381250" cy="60753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706438"/>
            <a:ext cx="6991350" cy="607536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9723" y="318268"/>
            <a:ext cx="9482138" cy="969962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389838"/>
            <a:ext cx="9448800" cy="4724400"/>
          </a:xfrm>
        </p:spPr>
        <p:txBody>
          <a:bodyPr/>
          <a:lstStyle>
            <a:lvl1pPr>
              <a:defRPr sz="2800"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9313" y="5183188"/>
            <a:ext cx="9139237" cy="16017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9313" y="3419475"/>
            <a:ext cx="9139237" cy="17637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14400" y="2057400"/>
            <a:ext cx="4648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715000" y="2057400"/>
            <a:ext cx="4648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322263"/>
            <a:ext cx="9675812" cy="1344612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8163" y="1804988"/>
            <a:ext cx="4749800" cy="752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8163" y="2557463"/>
            <a:ext cx="4749800" cy="4648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462588" y="1804988"/>
            <a:ext cx="4751387" cy="752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462588" y="2557463"/>
            <a:ext cx="4751387" cy="4648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163" y="320675"/>
            <a:ext cx="3536950" cy="13668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03700" y="320675"/>
            <a:ext cx="6010275" cy="6884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8163" y="1687513"/>
            <a:ext cx="3536950" cy="5518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08200" y="5646738"/>
            <a:ext cx="6450013" cy="6667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108200" y="720725"/>
            <a:ext cx="6450013" cy="48402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08200" y="6313488"/>
            <a:ext cx="6450013" cy="946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057400"/>
            <a:ext cx="9448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7524" tIns="53762" rIns="107524" bIns="53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Klicken Sie, um die Formate des Vorlagentextes zu bearbeiten</a:t>
            </a:r>
          </a:p>
          <a:p>
            <a:pPr lvl="2"/>
            <a:r>
              <a:rPr lang="de-DE" dirty="0" smtClean="0"/>
              <a:t>Klicken Sie, um die Formate des Vorlagentextes zu bearbeiten</a:t>
            </a:r>
          </a:p>
          <a:p>
            <a:pPr lvl="3"/>
            <a:r>
              <a:rPr lang="de-DE" dirty="0" smtClean="0"/>
              <a:t>Klicken Sie, um die Formate des Vorlagentextes zu bearbeiten</a:t>
            </a:r>
          </a:p>
          <a:p>
            <a:pPr lvl="1"/>
            <a:endParaRPr lang="de-DE" dirty="0" smtClean="0"/>
          </a:p>
          <a:p>
            <a:pPr lvl="2"/>
            <a:endParaRPr lang="de-DE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896349" y="7253659"/>
            <a:ext cx="2137549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>
              <a:buFontTx/>
              <a:buChar char="©"/>
            </a:pPr>
            <a:r>
              <a:rPr lang="de-DE" sz="1000" dirty="0">
                <a:latin typeface="Arial" charset="0"/>
              </a:rPr>
              <a:t> </a:t>
            </a:r>
            <a:r>
              <a:rPr lang="de-DE" sz="1000" dirty="0" smtClean="0">
                <a:latin typeface="Arial" charset="0"/>
              </a:rPr>
              <a:t>Thomas</a:t>
            </a:r>
            <a:r>
              <a:rPr lang="de-DE" sz="1000" baseline="0" dirty="0" smtClean="0">
                <a:latin typeface="Arial" charset="0"/>
              </a:rPr>
              <a:t> Dyllick</a:t>
            </a:r>
            <a:endParaRPr lang="de-DE" sz="1000" dirty="0">
              <a:latin typeface="Arial" charset="0"/>
            </a:endParaRPr>
          </a:p>
          <a:p>
            <a:pPr algn="r"/>
            <a:r>
              <a:rPr lang="de-DE" sz="1000" dirty="0" smtClean="0">
                <a:latin typeface="Arial" charset="0"/>
              </a:rPr>
              <a:t>4</a:t>
            </a:r>
            <a:r>
              <a:rPr lang="de-DE" sz="1000" baseline="0" dirty="0" smtClean="0">
                <a:latin typeface="Arial" charset="0"/>
              </a:rPr>
              <a:t> Aug</a:t>
            </a:r>
            <a:r>
              <a:rPr lang="de-DE" sz="1000" dirty="0" smtClean="0">
                <a:latin typeface="Arial" charset="0"/>
              </a:rPr>
              <a:t>.2017</a:t>
            </a:r>
            <a:endParaRPr lang="de-DE" sz="1000" dirty="0">
              <a:latin typeface="Arial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911572" y="706438"/>
            <a:ext cx="9408765" cy="969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den Titel zu bearbeiten</a:t>
            </a:r>
            <a:br>
              <a:rPr lang="de-DE" dirty="0" smtClean="0"/>
            </a:br>
            <a:endParaRPr lang="de-DE" dirty="0" smtClean="0"/>
          </a:p>
        </p:txBody>
      </p:sp>
      <p:graphicFrame>
        <p:nvGraphicFramePr>
          <p:cNvPr id="6" name="Object 9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273058178"/>
              </p:ext>
            </p:extLst>
          </p:nvPr>
        </p:nvGraphicFramePr>
        <p:xfrm>
          <a:off x="874589" y="6985372"/>
          <a:ext cx="19812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Bitmap" r:id="rId14" imgW="9104762" imgH="2742857" progId="Paint.Picture">
                  <p:embed/>
                </p:oleObj>
              </mc:Choice>
              <mc:Fallback>
                <p:oleObj name="Bitmap" r:id="rId14" imgW="9104762" imgH="274285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589" y="6985372"/>
                        <a:ext cx="198120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279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1919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1074738" rtl="0" eaLnBrk="1" fontAlgn="base" hangingPunct="1">
        <a:spcBef>
          <a:spcPct val="0"/>
        </a:spcBef>
        <a:spcAft>
          <a:spcPct val="0"/>
        </a:spcAft>
        <a:defRPr sz="3600" b="0">
          <a:solidFill>
            <a:srgbClr val="008000"/>
          </a:solidFill>
          <a:latin typeface="+mj-lt"/>
          <a:ea typeface="+mj-ea"/>
          <a:cs typeface="+mj-cs"/>
        </a:defRPr>
      </a:lvl1pPr>
      <a:lvl2pPr algn="l" defTabSz="10747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15C2E"/>
          </a:solidFill>
          <a:latin typeface="Arial" charset="0"/>
        </a:defRPr>
      </a:lvl2pPr>
      <a:lvl3pPr algn="l" defTabSz="10747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15C2E"/>
          </a:solidFill>
          <a:latin typeface="Arial" charset="0"/>
        </a:defRPr>
      </a:lvl3pPr>
      <a:lvl4pPr algn="l" defTabSz="10747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15C2E"/>
          </a:solidFill>
          <a:latin typeface="Arial" charset="0"/>
        </a:defRPr>
      </a:lvl4pPr>
      <a:lvl5pPr algn="l" defTabSz="10747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15C2E"/>
          </a:solidFill>
          <a:latin typeface="Arial" charset="0"/>
        </a:defRPr>
      </a:lvl5pPr>
      <a:lvl6pPr marL="457200" algn="l" defTabSz="10747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15C2E"/>
          </a:solidFill>
          <a:latin typeface="Arial" charset="0"/>
        </a:defRPr>
      </a:lvl6pPr>
      <a:lvl7pPr marL="914400" algn="l" defTabSz="10747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15C2E"/>
          </a:solidFill>
          <a:latin typeface="Arial" charset="0"/>
        </a:defRPr>
      </a:lvl7pPr>
      <a:lvl8pPr marL="1371600" algn="l" defTabSz="10747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15C2E"/>
          </a:solidFill>
          <a:latin typeface="Arial" charset="0"/>
        </a:defRPr>
      </a:lvl8pPr>
      <a:lvl9pPr marL="1828800" algn="l" defTabSz="10747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15C2E"/>
          </a:solidFill>
          <a:latin typeface="Arial" charset="0"/>
        </a:defRPr>
      </a:lvl9pPr>
    </p:titleStyle>
    <p:bodyStyle>
      <a:lvl1pPr marL="403225" indent="-403225" algn="l" defTabSz="1074738" rtl="0" eaLnBrk="1" fontAlgn="base" hangingPunct="1">
        <a:spcBef>
          <a:spcPct val="25000"/>
        </a:spcBef>
        <a:spcAft>
          <a:spcPct val="0"/>
        </a:spcAft>
        <a:buClr>
          <a:srgbClr val="115C2E"/>
        </a:buClr>
        <a:buFont typeface="Arial" pitchFamily="34" charset="0"/>
        <a:buChar char="•"/>
        <a:defRPr sz="3000" b="0">
          <a:solidFill>
            <a:schemeClr val="tx1"/>
          </a:solidFill>
          <a:latin typeface="+mn-lt"/>
          <a:ea typeface="+mn-ea"/>
          <a:cs typeface="+mn-cs"/>
        </a:defRPr>
      </a:lvl1pPr>
      <a:lvl2pPr marL="873125" indent="-334963" algn="l" defTabSz="1074738" rtl="0" eaLnBrk="1" fontAlgn="base" hangingPunct="1">
        <a:spcBef>
          <a:spcPct val="25000"/>
        </a:spcBef>
        <a:spcAft>
          <a:spcPct val="0"/>
        </a:spcAft>
        <a:buClr>
          <a:srgbClr val="115C2E"/>
        </a:buClr>
        <a:buFont typeface="Arial" pitchFamily="34" charset="0"/>
        <a:buChar char="•"/>
        <a:defRPr sz="2400" b="0">
          <a:solidFill>
            <a:schemeClr val="tx1"/>
          </a:solidFill>
          <a:latin typeface="+mn-lt"/>
        </a:defRPr>
      </a:lvl2pPr>
      <a:lvl3pPr marL="1344613" indent="-269875" algn="l" defTabSz="1074738" rtl="0" eaLnBrk="1" fontAlgn="base" hangingPunct="1">
        <a:spcBef>
          <a:spcPct val="25000"/>
        </a:spcBef>
        <a:spcAft>
          <a:spcPct val="0"/>
        </a:spcAft>
        <a:buClr>
          <a:srgbClr val="115C2E"/>
        </a:buClr>
        <a:buFont typeface="Arial" pitchFamily="34" charset="0"/>
        <a:buChar char="•"/>
        <a:defRPr b="0">
          <a:solidFill>
            <a:schemeClr val="tx1"/>
          </a:solidFill>
          <a:latin typeface="+mn-lt"/>
        </a:defRPr>
      </a:lvl3pPr>
      <a:lvl4pPr marL="1881188" indent="-268288" algn="l" defTabSz="1074738" rtl="0" eaLnBrk="1" fontAlgn="base" hangingPunct="1">
        <a:spcBef>
          <a:spcPct val="25000"/>
        </a:spcBef>
        <a:spcAft>
          <a:spcPct val="0"/>
        </a:spcAft>
        <a:buClr>
          <a:srgbClr val="115C2E"/>
        </a:buClr>
        <a:buFont typeface="Arial" pitchFamily="34" charset="0"/>
        <a:buChar char="•"/>
        <a:defRPr sz="1600" b="0">
          <a:solidFill>
            <a:schemeClr val="tx1"/>
          </a:solidFill>
          <a:latin typeface="+mn-lt"/>
        </a:defRPr>
      </a:lvl4pPr>
      <a:lvl5pPr marL="2419350" indent="-268288" algn="l" defTabSz="1074738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Gill Alt One MT Light" pitchFamily="34" charset="0"/>
        </a:defRPr>
      </a:lvl5pPr>
      <a:lvl6pPr marL="2876550" indent="-268288" algn="l" defTabSz="1074738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Gill Alt One MT Light" pitchFamily="34" charset="0"/>
        </a:defRPr>
      </a:lvl6pPr>
      <a:lvl7pPr marL="3333750" indent="-268288" algn="l" defTabSz="1074738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Gill Alt One MT Light" pitchFamily="34" charset="0"/>
        </a:defRPr>
      </a:lvl7pPr>
      <a:lvl8pPr marL="3790950" indent="-268288" algn="l" defTabSz="1074738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Gill Alt One MT Light" pitchFamily="34" charset="0"/>
        </a:defRPr>
      </a:lvl8pPr>
      <a:lvl9pPr marL="4248150" indent="-268288" algn="l" defTabSz="1074738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Gill Alt One MT Light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Overview</a:t>
            </a:r>
            <a:r>
              <a:rPr lang="de-CH" dirty="0" smtClean="0"/>
              <a:t> and </a:t>
            </a:r>
            <a:r>
              <a:rPr lang="de-CH" dirty="0" err="1" smtClean="0"/>
              <a:t>theses</a:t>
            </a:r>
            <a:r>
              <a:rPr lang="de-CH" dirty="0" smtClean="0"/>
              <a:t> – in light of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sustainability</a:t>
            </a:r>
            <a:r>
              <a:rPr lang="de-CH" dirty="0" smtClean="0"/>
              <a:t> </a:t>
            </a:r>
            <a:r>
              <a:rPr lang="de-CH" dirty="0" err="1" smtClean="0"/>
              <a:t>challenges</a:t>
            </a:r>
            <a:r>
              <a:rPr lang="de-CH" dirty="0" smtClean="0"/>
              <a:t> (Thomas Dyllick)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541" y="1533854"/>
            <a:ext cx="9448800" cy="559553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sz="2400" dirty="0" err="1" smtClean="0"/>
              <a:t>When</a:t>
            </a:r>
            <a:r>
              <a:rPr lang="de-CH" sz="2400" dirty="0" smtClean="0"/>
              <a:t> </a:t>
            </a:r>
            <a:r>
              <a:rPr lang="de-CH" sz="2400" dirty="0" err="1" smtClean="0"/>
              <a:t>business</a:t>
            </a:r>
            <a:r>
              <a:rPr lang="de-CH" sz="2400" dirty="0" smtClean="0"/>
              <a:t> </a:t>
            </a:r>
            <a:r>
              <a:rPr lang="de-CH" sz="2400" dirty="0" err="1" smtClean="0"/>
              <a:t>problems</a:t>
            </a:r>
            <a:r>
              <a:rPr lang="de-CH" sz="2400" dirty="0" smtClean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</a:t>
            </a:r>
            <a:r>
              <a:rPr lang="de-CH" sz="2400" dirty="0" err="1" smtClean="0"/>
              <a:t>increasingly</a:t>
            </a:r>
            <a:r>
              <a:rPr lang="de-CH" sz="2400" dirty="0" smtClean="0"/>
              <a:t> </a:t>
            </a:r>
            <a:r>
              <a:rPr lang="de-CH" sz="2400" dirty="0" err="1" smtClean="0"/>
              <a:t>becoming</a:t>
            </a:r>
            <a:r>
              <a:rPr lang="de-CH" sz="2400" dirty="0" smtClean="0"/>
              <a:t> </a:t>
            </a:r>
            <a:r>
              <a:rPr lang="de-CH" sz="2400" dirty="0" err="1" smtClean="0"/>
              <a:t>dependent</a:t>
            </a:r>
            <a:r>
              <a:rPr lang="de-CH" sz="2400" dirty="0" smtClean="0"/>
              <a:t> on </a:t>
            </a:r>
            <a:r>
              <a:rPr lang="de-CH" sz="2400" dirty="0" err="1" smtClean="0"/>
              <a:t>societal</a:t>
            </a:r>
            <a:r>
              <a:rPr lang="de-CH" sz="2400" dirty="0" smtClean="0"/>
              <a:t> </a:t>
            </a:r>
            <a:r>
              <a:rPr lang="de-CH" sz="2400" dirty="0" err="1" smtClean="0"/>
              <a:t>problems</a:t>
            </a:r>
            <a:r>
              <a:rPr lang="de-CH" sz="2400" dirty="0" smtClean="0"/>
              <a:t>, </a:t>
            </a:r>
            <a:r>
              <a:rPr lang="de-CH" sz="2400" dirty="0" err="1" smtClean="0"/>
              <a:t>the</a:t>
            </a:r>
            <a:r>
              <a:rPr lang="de-CH" sz="2400" dirty="0" smtClean="0"/>
              <a:t> «relevant </a:t>
            </a:r>
            <a:r>
              <a:rPr lang="de-CH" sz="2400" dirty="0" err="1" smtClean="0"/>
              <a:t>practice</a:t>
            </a:r>
            <a:r>
              <a:rPr lang="de-CH" sz="2400" dirty="0" smtClean="0"/>
              <a:t>» </a:t>
            </a:r>
            <a:r>
              <a:rPr lang="de-CH" sz="2400" dirty="0" err="1" smtClean="0"/>
              <a:t>moves</a:t>
            </a:r>
            <a:r>
              <a:rPr lang="de-CH" sz="2400" dirty="0" smtClean="0"/>
              <a:t> </a:t>
            </a:r>
            <a:r>
              <a:rPr lang="de-CH" sz="2400" dirty="0" err="1" smtClean="0"/>
              <a:t>from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business-</a:t>
            </a:r>
            <a:r>
              <a:rPr lang="de-CH" sz="2400" dirty="0" err="1" smtClean="0"/>
              <a:t>market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business-society </a:t>
            </a:r>
            <a:r>
              <a:rPr lang="de-CH" sz="2400" dirty="0" err="1" smtClean="0"/>
              <a:t>interface</a:t>
            </a:r>
            <a:r>
              <a:rPr lang="de-CH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de-CH" sz="2400" dirty="0" smtClean="0"/>
          </a:p>
          <a:p>
            <a:pPr marL="457200" indent="-457200">
              <a:buFont typeface="+mj-lt"/>
              <a:buAutoNum type="arabicPeriod"/>
            </a:pPr>
            <a:endParaRPr lang="de-CH" sz="2400" dirty="0"/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76087048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Challenges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Business School Research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smtClean="0"/>
              <a:t>(</a:t>
            </a:r>
            <a:r>
              <a:rPr lang="de-CH" dirty="0" err="1" smtClean="0"/>
              <a:t>scholarly</a:t>
            </a:r>
            <a:r>
              <a:rPr lang="de-CH" dirty="0" smtClean="0"/>
              <a:t>) </a:t>
            </a:r>
            <a:r>
              <a:rPr lang="de-CH" dirty="0" err="1" smtClean="0"/>
              <a:t>insight</a:t>
            </a:r>
            <a:r>
              <a:rPr lang="de-CH" dirty="0" smtClean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smtClean="0"/>
              <a:t>(</a:t>
            </a:r>
            <a:r>
              <a:rPr lang="de-CH" dirty="0" err="1" smtClean="0"/>
              <a:t>societal</a:t>
            </a:r>
            <a:r>
              <a:rPr lang="de-CH" dirty="0" smtClean="0"/>
              <a:t>) </a:t>
            </a:r>
            <a:r>
              <a:rPr lang="de-CH" dirty="0" err="1" smtClean="0"/>
              <a:t>impact</a:t>
            </a:r>
            <a:endParaRPr lang="de-CH" dirty="0"/>
          </a:p>
          <a:p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explaining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past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helping</a:t>
            </a:r>
            <a:r>
              <a:rPr lang="de-CH" dirty="0" smtClean="0"/>
              <a:t> </a:t>
            </a:r>
            <a:r>
              <a:rPr lang="de-CH" dirty="0" err="1" smtClean="0"/>
              <a:t>shape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future</a:t>
            </a:r>
            <a:endParaRPr lang="de-CH" dirty="0" smtClean="0"/>
          </a:p>
          <a:p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/>
              <a:t>narrow</a:t>
            </a:r>
            <a:r>
              <a:rPr lang="de-CH" dirty="0"/>
              <a:t> </a:t>
            </a:r>
            <a:r>
              <a:rPr lang="de-CH" dirty="0" err="1"/>
              <a:t>disciplinary</a:t>
            </a:r>
            <a:r>
              <a:rPr lang="de-CH" dirty="0"/>
              <a:t> </a:t>
            </a:r>
            <a:r>
              <a:rPr lang="de-CH" dirty="0" err="1" smtClean="0"/>
              <a:t>questions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/>
              <a:t>broad</a:t>
            </a:r>
            <a:r>
              <a:rPr lang="de-CH" dirty="0"/>
              <a:t> </a:t>
            </a:r>
            <a:r>
              <a:rPr lang="de-CH" dirty="0" err="1" smtClean="0"/>
              <a:t>interdisciplinary</a:t>
            </a:r>
            <a:r>
              <a:rPr lang="de-CH" dirty="0" smtClean="0"/>
              <a:t> </a:t>
            </a:r>
            <a:r>
              <a:rPr lang="de-CH" dirty="0" err="1" smtClean="0"/>
              <a:t>challenges</a:t>
            </a:r>
            <a:endParaRPr lang="de-CH" dirty="0"/>
          </a:p>
          <a:p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problems</a:t>
            </a:r>
            <a:r>
              <a:rPr lang="de-CH" dirty="0" smtClean="0"/>
              <a:t> </a:t>
            </a:r>
            <a:r>
              <a:rPr lang="de-CH" dirty="0" err="1" smtClean="0"/>
              <a:t>defined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scholars</a:t>
            </a:r>
            <a:r>
              <a:rPr lang="de-CH" dirty="0" smtClean="0"/>
              <a:t> </a:t>
            </a:r>
            <a:r>
              <a:rPr lang="de-CH" dirty="0" err="1" smtClean="0"/>
              <a:t>themselves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a </a:t>
            </a:r>
            <a:r>
              <a:rPr lang="de-CH" dirty="0" err="1" smtClean="0"/>
              <a:t>joint</a:t>
            </a:r>
            <a:r>
              <a:rPr lang="de-CH" dirty="0" smtClean="0"/>
              <a:t> </a:t>
            </a:r>
            <a:r>
              <a:rPr lang="de-CH" dirty="0" err="1" smtClean="0"/>
              <a:t>definition</a:t>
            </a:r>
            <a:r>
              <a:rPr lang="de-CH" dirty="0" smtClean="0"/>
              <a:t> of </a:t>
            </a:r>
            <a:r>
              <a:rPr lang="de-CH" dirty="0" err="1" smtClean="0"/>
              <a:t>problems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matter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practice</a:t>
            </a:r>
            <a:r>
              <a:rPr lang="de-CH" dirty="0" smtClean="0"/>
              <a:t> and </a:t>
            </a:r>
            <a:r>
              <a:rPr lang="de-CH" dirty="0" err="1" smtClean="0"/>
              <a:t>society</a:t>
            </a:r>
            <a:endParaRPr lang="de-CH" dirty="0" smtClean="0"/>
          </a:p>
          <a:p>
            <a:r>
              <a:rPr lang="de-CH" dirty="0" err="1" smtClean="0"/>
              <a:t>from</a:t>
            </a:r>
            <a:r>
              <a:rPr lang="de-CH" dirty="0" smtClean="0"/>
              <a:t> an </a:t>
            </a:r>
            <a:r>
              <a:rPr lang="de-CH" dirty="0" err="1" smtClean="0"/>
              <a:t>exaggerated</a:t>
            </a:r>
            <a:r>
              <a:rPr lang="de-CH" dirty="0" smtClean="0"/>
              <a:t> </a:t>
            </a:r>
            <a:r>
              <a:rPr lang="de-CH" dirty="0" err="1" smtClean="0"/>
              <a:t>focus</a:t>
            </a:r>
            <a:r>
              <a:rPr lang="de-CH" dirty="0" smtClean="0"/>
              <a:t> on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production</a:t>
            </a:r>
            <a:r>
              <a:rPr lang="de-CH" dirty="0" smtClean="0"/>
              <a:t> of </a:t>
            </a:r>
            <a:r>
              <a:rPr lang="de-CH" dirty="0" err="1" smtClean="0"/>
              <a:t>research</a:t>
            </a:r>
            <a:r>
              <a:rPr lang="de-CH" dirty="0" smtClean="0"/>
              <a:t> and </a:t>
            </a:r>
            <a:r>
              <a:rPr lang="de-CH" dirty="0" err="1" smtClean="0"/>
              <a:t>scholarly</a:t>
            </a:r>
            <a:r>
              <a:rPr lang="de-CH" dirty="0" smtClean="0"/>
              <a:t> </a:t>
            </a:r>
            <a:r>
              <a:rPr lang="de-CH" dirty="0" err="1" smtClean="0"/>
              <a:t>output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relevant </a:t>
            </a:r>
            <a:r>
              <a:rPr lang="de-CH" dirty="0" err="1" smtClean="0"/>
              <a:t>contributions</a:t>
            </a:r>
            <a:r>
              <a:rPr lang="de-CH" dirty="0" smtClean="0"/>
              <a:t> and a </a:t>
            </a:r>
            <a:r>
              <a:rPr lang="de-CH" dirty="0" err="1" smtClean="0"/>
              <a:t>broad</a:t>
            </a:r>
            <a:r>
              <a:rPr lang="de-CH" dirty="0" smtClean="0"/>
              <a:t> </a:t>
            </a:r>
            <a:r>
              <a:rPr lang="de-CH" dirty="0" err="1" smtClean="0"/>
              <a:t>dissemination</a:t>
            </a:r>
            <a:r>
              <a:rPr lang="de-CH" dirty="0" smtClean="0"/>
              <a:t> of </a:t>
            </a:r>
            <a:r>
              <a:rPr lang="de-CH" dirty="0" err="1" smtClean="0"/>
              <a:t>results</a:t>
            </a:r>
            <a:endParaRPr lang="de-CH" dirty="0" smtClean="0"/>
          </a:p>
          <a:p>
            <a:r>
              <a:rPr lang="de-CH" dirty="0" err="1" smtClean="0"/>
              <a:t>results</a:t>
            </a:r>
            <a:r>
              <a:rPr lang="de-CH" dirty="0" smtClean="0"/>
              <a:t> </a:t>
            </a:r>
            <a:r>
              <a:rPr lang="de-CH" dirty="0" err="1" smtClean="0"/>
              <a:t>feed</a:t>
            </a:r>
            <a:r>
              <a:rPr lang="de-CH" dirty="0" smtClean="0"/>
              <a:t> </a:t>
            </a:r>
            <a:r>
              <a:rPr lang="de-CH" dirty="0" err="1" smtClean="0"/>
              <a:t>into</a:t>
            </a:r>
            <a:r>
              <a:rPr lang="de-CH" dirty="0" smtClean="0"/>
              <a:t> </a:t>
            </a:r>
            <a:r>
              <a:rPr lang="de-CH" dirty="0" err="1" smtClean="0"/>
              <a:t>teaching</a:t>
            </a:r>
            <a:r>
              <a:rPr lang="de-CH" dirty="0" smtClean="0"/>
              <a:t> and </a:t>
            </a:r>
            <a:r>
              <a:rPr lang="de-CH" dirty="0" err="1" smtClean="0"/>
              <a:t>inform</a:t>
            </a:r>
            <a:r>
              <a:rPr lang="de-CH" dirty="0" smtClean="0"/>
              <a:t> </a:t>
            </a:r>
            <a:r>
              <a:rPr lang="de-CH" dirty="0" err="1" smtClean="0"/>
              <a:t>public</a:t>
            </a:r>
            <a:r>
              <a:rPr lang="de-CH" dirty="0" smtClean="0"/>
              <a:t> </a:t>
            </a:r>
            <a:r>
              <a:rPr lang="de-CH" dirty="0" err="1" smtClean="0"/>
              <a:t>discourse</a:t>
            </a:r>
            <a:endParaRPr lang="de-CH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35011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Overview</a:t>
            </a:r>
            <a:r>
              <a:rPr lang="de-CH" dirty="0" smtClean="0"/>
              <a:t> and </a:t>
            </a:r>
            <a:r>
              <a:rPr lang="de-CH" dirty="0" err="1" smtClean="0"/>
              <a:t>theses</a:t>
            </a:r>
            <a:r>
              <a:rPr lang="de-CH" dirty="0" smtClean="0"/>
              <a:t> – in light of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sustainability</a:t>
            </a:r>
            <a:r>
              <a:rPr lang="de-CH" dirty="0" smtClean="0"/>
              <a:t> </a:t>
            </a:r>
            <a:r>
              <a:rPr lang="de-CH" dirty="0" err="1" smtClean="0"/>
              <a:t>challenges</a:t>
            </a:r>
            <a:r>
              <a:rPr lang="de-CH" dirty="0" smtClean="0"/>
              <a:t> (Thomas Dyllick)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541" y="1533854"/>
            <a:ext cx="9448800" cy="559553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sz="2400" dirty="0" err="1" smtClean="0"/>
              <a:t>When</a:t>
            </a:r>
            <a:r>
              <a:rPr lang="de-CH" sz="2400" dirty="0" smtClean="0"/>
              <a:t> </a:t>
            </a:r>
            <a:r>
              <a:rPr lang="de-CH" sz="2400" dirty="0" err="1" smtClean="0"/>
              <a:t>business</a:t>
            </a:r>
            <a:r>
              <a:rPr lang="de-CH" sz="2400" dirty="0" smtClean="0"/>
              <a:t> </a:t>
            </a:r>
            <a:r>
              <a:rPr lang="de-CH" sz="2400" dirty="0" err="1" smtClean="0"/>
              <a:t>problems</a:t>
            </a:r>
            <a:r>
              <a:rPr lang="de-CH" sz="2400" dirty="0" smtClean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</a:t>
            </a:r>
            <a:r>
              <a:rPr lang="de-CH" sz="2400" dirty="0" err="1" smtClean="0"/>
              <a:t>increasingly</a:t>
            </a:r>
            <a:r>
              <a:rPr lang="de-CH" sz="2400" dirty="0" smtClean="0"/>
              <a:t> </a:t>
            </a:r>
            <a:r>
              <a:rPr lang="de-CH" sz="2400" dirty="0" err="1" smtClean="0"/>
              <a:t>becoming</a:t>
            </a:r>
            <a:r>
              <a:rPr lang="de-CH" sz="2400" dirty="0" smtClean="0"/>
              <a:t> </a:t>
            </a:r>
            <a:r>
              <a:rPr lang="de-CH" sz="2400" dirty="0" err="1" smtClean="0"/>
              <a:t>dependent</a:t>
            </a:r>
            <a:r>
              <a:rPr lang="de-CH" sz="2400" dirty="0" smtClean="0"/>
              <a:t> on </a:t>
            </a:r>
            <a:r>
              <a:rPr lang="de-CH" sz="2400" dirty="0" err="1" smtClean="0"/>
              <a:t>societal</a:t>
            </a:r>
            <a:r>
              <a:rPr lang="de-CH" sz="2400" dirty="0" smtClean="0"/>
              <a:t> </a:t>
            </a:r>
            <a:r>
              <a:rPr lang="de-CH" sz="2400" dirty="0" err="1" smtClean="0"/>
              <a:t>problems</a:t>
            </a:r>
            <a:r>
              <a:rPr lang="de-CH" sz="2400" dirty="0" smtClean="0"/>
              <a:t>, </a:t>
            </a:r>
            <a:r>
              <a:rPr lang="de-CH" sz="2400" dirty="0" err="1" smtClean="0"/>
              <a:t>the</a:t>
            </a:r>
            <a:r>
              <a:rPr lang="de-CH" sz="2400" dirty="0" smtClean="0"/>
              <a:t> «relevant </a:t>
            </a:r>
            <a:r>
              <a:rPr lang="de-CH" sz="2400" dirty="0" err="1" smtClean="0"/>
              <a:t>practice</a:t>
            </a:r>
            <a:r>
              <a:rPr lang="de-CH" sz="2400" dirty="0" smtClean="0"/>
              <a:t>» </a:t>
            </a:r>
            <a:r>
              <a:rPr lang="de-CH" sz="2400" dirty="0" err="1" smtClean="0"/>
              <a:t>moves</a:t>
            </a:r>
            <a:r>
              <a:rPr lang="de-CH" sz="2400" dirty="0" smtClean="0"/>
              <a:t> </a:t>
            </a:r>
            <a:r>
              <a:rPr lang="de-CH" sz="2400" dirty="0" err="1" smtClean="0"/>
              <a:t>from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business-</a:t>
            </a:r>
            <a:r>
              <a:rPr lang="de-CH" sz="2400" dirty="0" err="1" smtClean="0"/>
              <a:t>market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business-society </a:t>
            </a:r>
            <a:r>
              <a:rPr lang="de-CH" sz="2400" dirty="0" err="1" smtClean="0"/>
              <a:t>interface</a:t>
            </a:r>
            <a:r>
              <a:rPr lang="de-CH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With </a:t>
            </a:r>
            <a:r>
              <a:rPr lang="en-US" sz="2400" dirty="0"/>
              <a:t>the SDGs, businesses have gained a new “north star” for a world in constant change. </a:t>
            </a:r>
            <a:r>
              <a:rPr lang="en-US" sz="2400" dirty="0" smtClean="0"/>
              <a:t>They bring </a:t>
            </a:r>
            <a:r>
              <a:rPr lang="en-US" sz="2400" dirty="0"/>
              <a:t>together world leaders, the business community, civil society and citizens around </a:t>
            </a:r>
            <a:r>
              <a:rPr lang="en-US" sz="2400" dirty="0" smtClean="0"/>
              <a:t>a shared </a:t>
            </a:r>
            <a:r>
              <a:rPr lang="en-US" sz="2400" dirty="0"/>
              <a:t>vision for the </a:t>
            </a:r>
            <a:r>
              <a:rPr lang="en-US" sz="2400" dirty="0" smtClean="0"/>
              <a:t>world.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The challenge </a:t>
            </a:r>
            <a:r>
              <a:rPr lang="en-US" sz="2400" dirty="0" smtClean="0"/>
              <a:t>for </a:t>
            </a:r>
            <a:r>
              <a:rPr lang="en-US" sz="2400" dirty="0"/>
              <a:t>business is to move from an </a:t>
            </a:r>
            <a:r>
              <a:rPr lang="en-US" sz="2400" dirty="0" smtClean="0"/>
              <a:t>“inside-out” </a:t>
            </a:r>
            <a:r>
              <a:rPr lang="en-US" sz="2400" dirty="0"/>
              <a:t>to an </a:t>
            </a:r>
            <a:r>
              <a:rPr lang="en-US" sz="2400" dirty="0" smtClean="0"/>
              <a:t>“outside-in” </a:t>
            </a:r>
            <a:r>
              <a:rPr lang="en-US" sz="2400" dirty="0"/>
              <a:t>perspective, thereby shifting its perspective from minimizing negative impacts to creating positive impacts in critical areas for </a:t>
            </a:r>
            <a:r>
              <a:rPr lang="en-US" sz="2400" dirty="0" smtClean="0"/>
              <a:t>society </a:t>
            </a:r>
            <a:r>
              <a:rPr lang="en-US" sz="2400" dirty="0"/>
              <a:t>and the planet</a:t>
            </a:r>
            <a:r>
              <a:rPr lang="en-US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Business School research needs to change fundamentally to remain relevant, credible and useful.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de-CH" sz="2400" dirty="0" smtClean="0"/>
          </a:p>
          <a:p>
            <a:pPr marL="457200" indent="-457200">
              <a:buFont typeface="+mj-lt"/>
              <a:buAutoNum type="arabicPeriod"/>
            </a:pPr>
            <a:endParaRPr lang="de-CH" sz="2400" dirty="0"/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</p:txBody>
      </p:sp>
      <p:sp>
        <p:nvSpPr>
          <p:cNvPr id="4" name="Rechteck 3"/>
          <p:cNvSpPr/>
          <p:nvPr/>
        </p:nvSpPr>
        <p:spPr>
          <a:xfrm rot="968015">
            <a:off x="1526372" y="3011504"/>
            <a:ext cx="804343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96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Thanks</a:t>
            </a:r>
            <a:r>
              <a:rPr lang="de-DE" sz="9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a </a:t>
            </a:r>
            <a:r>
              <a:rPr lang="de-DE" sz="96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lot</a:t>
            </a:r>
            <a:r>
              <a:rPr lang="de-DE" sz="9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!</a:t>
            </a:r>
            <a:endParaRPr lang="de-DE" sz="96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FF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90312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 rot="968015">
            <a:off x="2927797" y="3096940"/>
            <a:ext cx="491225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60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Thanks</a:t>
            </a:r>
            <a:r>
              <a:rPr lang="de-DE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a </a:t>
            </a:r>
            <a:r>
              <a:rPr lang="de-DE" sz="60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lot</a:t>
            </a:r>
            <a:r>
              <a:rPr lang="de-DE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FF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!</a:t>
            </a:r>
            <a:endParaRPr lang="de-DE" sz="6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FF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86766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103" y="1224732"/>
            <a:ext cx="9720502" cy="4980144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560584" y="1080716"/>
            <a:ext cx="2807373" cy="5958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sz="2800" dirty="0"/>
          </a:p>
        </p:txBody>
      </p:sp>
      <p:sp>
        <p:nvSpPr>
          <p:cNvPr id="8" name="Rechteck 7"/>
          <p:cNvSpPr/>
          <p:nvPr/>
        </p:nvSpPr>
        <p:spPr>
          <a:xfrm>
            <a:off x="2423741" y="6564314"/>
            <a:ext cx="6119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800" dirty="0">
                <a:solidFill>
                  <a:srgbClr val="006600"/>
                </a:solidFill>
                <a:latin typeface="Arial"/>
              </a:rPr>
              <a:t>Earth </a:t>
            </a:r>
            <a:r>
              <a:rPr lang="de-CH" sz="2800" dirty="0" err="1">
                <a:solidFill>
                  <a:srgbClr val="006600"/>
                </a:solidFill>
                <a:latin typeface="Arial"/>
              </a:rPr>
              <a:t>Overshoot</a:t>
            </a:r>
            <a:r>
              <a:rPr lang="de-CH" sz="2800" dirty="0">
                <a:solidFill>
                  <a:srgbClr val="006600"/>
                </a:solidFill>
                <a:latin typeface="Arial"/>
              </a:rPr>
              <a:t> Day </a:t>
            </a:r>
            <a:r>
              <a:rPr lang="de-CH" sz="2800" dirty="0" smtClean="0">
                <a:solidFill>
                  <a:srgbClr val="006600"/>
                </a:solidFill>
                <a:latin typeface="Arial"/>
              </a:rPr>
              <a:t>2017: </a:t>
            </a:r>
            <a:r>
              <a:rPr lang="de-CH" sz="2800" dirty="0">
                <a:solidFill>
                  <a:srgbClr val="006600"/>
                </a:solidFill>
                <a:latin typeface="Arial"/>
              </a:rPr>
              <a:t>August </a:t>
            </a:r>
            <a:r>
              <a:rPr lang="de-CH" sz="2800" dirty="0" smtClean="0">
                <a:solidFill>
                  <a:srgbClr val="006600"/>
                </a:solidFill>
                <a:latin typeface="Arial"/>
              </a:rPr>
              <a:t>2</a:t>
            </a:r>
            <a:endParaRPr lang="de-DE" sz="2800" dirty="0">
              <a:solidFill>
                <a:srgbClr val="006600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CH" sz="3600" dirty="0" err="1">
                <a:solidFill>
                  <a:srgbClr val="006600"/>
                </a:solidFill>
              </a:rPr>
              <a:t>Humanity's</a:t>
            </a:r>
            <a:r>
              <a:rPr lang="de-CH" sz="3600" dirty="0">
                <a:solidFill>
                  <a:srgbClr val="006600"/>
                </a:solidFill>
              </a:rPr>
              <a:t> </a:t>
            </a:r>
            <a:r>
              <a:rPr lang="de-CH" sz="3600" dirty="0" err="1">
                <a:solidFill>
                  <a:srgbClr val="006600"/>
                </a:solidFill>
              </a:rPr>
              <a:t>Ecological</a:t>
            </a:r>
            <a:r>
              <a:rPr lang="de-CH" sz="3600" dirty="0">
                <a:solidFill>
                  <a:srgbClr val="006600"/>
                </a:solidFill>
              </a:rPr>
              <a:t> </a:t>
            </a:r>
            <a:r>
              <a:rPr lang="de-CH" sz="3600" dirty="0" err="1" smtClean="0">
                <a:solidFill>
                  <a:srgbClr val="006600"/>
                </a:solidFill>
              </a:rPr>
              <a:t>Footprint</a:t>
            </a:r>
            <a:r>
              <a:rPr lang="de-CH" sz="3600" dirty="0" smtClean="0">
                <a:solidFill>
                  <a:srgbClr val="006600"/>
                </a:solidFill>
              </a:rPr>
              <a:t/>
            </a:r>
            <a:br>
              <a:rPr lang="de-CH" sz="3600" dirty="0" smtClean="0">
                <a:solidFill>
                  <a:srgbClr val="006600"/>
                </a:solidFill>
              </a:rPr>
            </a:br>
            <a:r>
              <a:rPr lang="de-CH" sz="2400" dirty="0" smtClean="0">
                <a:solidFill>
                  <a:srgbClr val="006600"/>
                </a:solidFill>
              </a:rPr>
              <a:t>(Global </a:t>
            </a:r>
            <a:r>
              <a:rPr lang="de-CH" sz="2400" dirty="0" err="1" smtClean="0">
                <a:solidFill>
                  <a:srgbClr val="006600"/>
                </a:solidFill>
              </a:rPr>
              <a:t>Footprint</a:t>
            </a:r>
            <a:r>
              <a:rPr lang="de-CH" sz="2400" dirty="0" smtClean="0">
                <a:solidFill>
                  <a:srgbClr val="006600"/>
                </a:solidFill>
              </a:rPr>
              <a:t> Network/WWF)</a:t>
            </a:r>
            <a:r>
              <a:rPr lang="de-CH" sz="2400" dirty="0"/>
              <a:t/>
            </a:r>
            <a:br>
              <a:rPr lang="de-CH" sz="2400" dirty="0"/>
            </a:b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333354826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006600"/>
                </a:solidFill>
              </a:rPr>
              <a:t>Planetary </a:t>
            </a:r>
            <a:r>
              <a:rPr lang="de-CH" dirty="0" err="1" smtClean="0">
                <a:solidFill>
                  <a:srgbClr val="006600"/>
                </a:solidFill>
              </a:rPr>
              <a:t>Boundaries</a:t>
            </a:r>
            <a:r>
              <a:rPr lang="de-CH" dirty="0" smtClean="0">
                <a:solidFill>
                  <a:srgbClr val="006600"/>
                </a:solidFill>
              </a:rPr>
              <a:t> </a:t>
            </a:r>
            <a:br>
              <a:rPr lang="de-CH" dirty="0" smtClean="0">
                <a:solidFill>
                  <a:srgbClr val="006600"/>
                </a:solidFill>
              </a:rPr>
            </a:br>
            <a:r>
              <a:rPr lang="de-CH" sz="2400" dirty="0" smtClean="0">
                <a:solidFill>
                  <a:srgbClr val="006600"/>
                </a:solidFill>
              </a:rPr>
              <a:t>(Rockstrom, J. et al. 2009; Steffen, W. et al. 2015)</a:t>
            </a:r>
            <a:endParaRPr lang="de-CH" sz="2400" dirty="0">
              <a:solidFill>
                <a:srgbClr val="0066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672213" y="1224732"/>
            <a:ext cx="3625573" cy="2642255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</a:ln>
        </p:spPr>
        <p:txBody>
          <a:bodyPr wrap="square" lIns="107498" tIns="53749" rIns="107498" bIns="53749" rtlCol="0">
            <a:spAutoFit/>
          </a:bodyPr>
          <a:lstStyle/>
          <a:p>
            <a:pPr>
              <a:spcBef>
                <a:spcPts val="0"/>
              </a:spcBef>
            </a:pPr>
            <a:r>
              <a:rPr lang="de-CH" sz="2352" b="1" dirty="0" err="1">
                <a:latin typeface="Calibri" pitchFamily="34" charset="0"/>
              </a:rPr>
              <a:t>Gobal</a:t>
            </a:r>
            <a:r>
              <a:rPr lang="de-CH" sz="2352" b="1" dirty="0">
                <a:latin typeface="Calibri" pitchFamily="34" charset="0"/>
              </a:rPr>
              <a:t> </a:t>
            </a:r>
            <a:r>
              <a:rPr lang="de-CH" sz="2352" b="1" dirty="0" err="1">
                <a:latin typeface="Calibri" pitchFamily="34" charset="0"/>
              </a:rPr>
              <a:t>Risk</a:t>
            </a:r>
            <a:r>
              <a:rPr lang="de-CH" sz="2352" b="1" dirty="0">
                <a:latin typeface="Calibri" pitchFamily="34" charset="0"/>
              </a:rPr>
              <a:t> Zone</a:t>
            </a:r>
          </a:p>
          <a:p>
            <a:pPr marL="272982" indent="-272982">
              <a:spcBef>
                <a:spcPts val="0"/>
              </a:spcBef>
              <a:buFont typeface="+mj-lt"/>
              <a:buAutoNum type="arabicPeriod"/>
            </a:pPr>
            <a:r>
              <a:rPr lang="de-CH" sz="2352" dirty="0">
                <a:latin typeface="Calibri" pitchFamily="34" charset="0"/>
              </a:rPr>
              <a:t>Loss </a:t>
            </a:r>
            <a:r>
              <a:rPr lang="de-CH" sz="2352" dirty="0" err="1">
                <a:latin typeface="Calibri" pitchFamily="34" charset="0"/>
              </a:rPr>
              <a:t>of</a:t>
            </a:r>
            <a:r>
              <a:rPr lang="de-CH" sz="2352" dirty="0">
                <a:latin typeface="Calibri" pitchFamily="34" charset="0"/>
              </a:rPr>
              <a:t> </a:t>
            </a:r>
            <a:r>
              <a:rPr lang="de-CH" sz="2352" dirty="0" err="1">
                <a:latin typeface="Calibri" pitchFamily="34" charset="0"/>
              </a:rPr>
              <a:t>biosphere</a:t>
            </a:r>
            <a:r>
              <a:rPr lang="de-CH" sz="2352" dirty="0">
                <a:latin typeface="Calibri" pitchFamily="34" charset="0"/>
              </a:rPr>
              <a:t> </a:t>
            </a:r>
            <a:r>
              <a:rPr lang="de-CH" sz="2352" dirty="0" err="1">
                <a:latin typeface="Calibri" pitchFamily="34" charset="0"/>
              </a:rPr>
              <a:t>integrity</a:t>
            </a:r>
            <a:endParaRPr lang="de-CH" sz="2352" dirty="0">
              <a:latin typeface="Calibri" pitchFamily="34" charset="0"/>
            </a:endParaRPr>
          </a:p>
          <a:p>
            <a:pPr marL="272982" indent="-272982">
              <a:spcBef>
                <a:spcPts val="0"/>
              </a:spcBef>
              <a:buFont typeface="+mj-lt"/>
              <a:buAutoNum type="arabicPeriod"/>
            </a:pPr>
            <a:r>
              <a:rPr lang="de-CH" sz="2352" dirty="0" err="1">
                <a:latin typeface="Calibri" pitchFamily="34" charset="0"/>
              </a:rPr>
              <a:t>Overload</a:t>
            </a:r>
            <a:r>
              <a:rPr lang="de-CH" sz="2352" dirty="0">
                <a:latin typeface="Calibri" pitchFamily="34" charset="0"/>
              </a:rPr>
              <a:t> in Nitrogen and </a:t>
            </a:r>
            <a:r>
              <a:rPr lang="de-CH" sz="2352" dirty="0" err="1">
                <a:latin typeface="Calibri" pitchFamily="34" charset="0"/>
              </a:rPr>
              <a:t>Phosphorous</a:t>
            </a:r>
            <a:r>
              <a:rPr lang="de-CH" sz="2352" dirty="0">
                <a:latin typeface="Calibri" pitchFamily="34" charset="0"/>
              </a:rPr>
              <a:t> </a:t>
            </a:r>
            <a:r>
              <a:rPr lang="de-CH" sz="2352" dirty="0" err="1">
                <a:latin typeface="Calibri" pitchFamily="34" charset="0"/>
              </a:rPr>
              <a:t>Cycles</a:t>
            </a:r>
            <a:endParaRPr lang="de-CH" sz="2352" dirty="0">
              <a:latin typeface="Calibri" pitchFamily="34" charset="0"/>
            </a:endParaRPr>
          </a:p>
          <a:p>
            <a:pPr marL="272982" indent="-272982">
              <a:spcBef>
                <a:spcPts val="0"/>
              </a:spcBef>
              <a:buFont typeface="+mj-lt"/>
              <a:buAutoNum type="arabicPeriod"/>
            </a:pPr>
            <a:r>
              <a:rPr lang="de-CH" sz="2352" dirty="0">
                <a:latin typeface="Calibri" pitchFamily="34" charset="0"/>
              </a:rPr>
              <a:t>Land-</a:t>
            </a:r>
            <a:r>
              <a:rPr lang="de-CH" sz="2352" dirty="0" err="1">
                <a:latin typeface="Calibri" pitchFamily="34" charset="0"/>
              </a:rPr>
              <a:t>use</a:t>
            </a:r>
            <a:r>
              <a:rPr lang="de-CH" sz="2352" dirty="0">
                <a:latin typeface="Calibri" pitchFamily="34" charset="0"/>
              </a:rPr>
              <a:t> </a:t>
            </a:r>
            <a:r>
              <a:rPr lang="de-CH" sz="2352" dirty="0" err="1">
                <a:latin typeface="Calibri" pitchFamily="34" charset="0"/>
              </a:rPr>
              <a:t>change</a:t>
            </a:r>
            <a:endParaRPr lang="de-CH" sz="2352" dirty="0">
              <a:latin typeface="Calibri" pitchFamily="34" charset="0"/>
            </a:endParaRPr>
          </a:p>
          <a:p>
            <a:pPr marL="272982" indent="-272982">
              <a:spcBef>
                <a:spcPts val="0"/>
              </a:spcBef>
              <a:buFont typeface="+mj-lt"/>
              <a:buAutoNum type="arabicPeriod"/>
            </a:pPr>
            <a:r>
              <a:rPr lang="de-CH" sz="2352" dirty="0" err="1">
                <a:latin typeface="Calibri" pitchFamily="34" charset="0"/>
              </a:rPr>
              <a:t>Climate</a:t>
            </a:r>
            <a:r>
              <a:rPr lang="de-CH" sz="2352" dirty="0">
                <a:latin typeface="Calibri" pitchFamily="34" charset="0"/>
              </a:rPr>
              <a:t> Change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672213" y="3889028"/>
            <a:ext cx="3625573" cy="1194422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txBody>
          <a:bodyPr wrap="square" lIns="107498" tIns="53749" rIns="107498" bIns="53749" rtlCol="0">
            <a:spAutoFit/>
          </a:bodyPr>
          <a:lstStyle/>
          <a:p>
            <a:pPr marL="403115" indent="-403115">
              <a:spcBef>
                <a:spcPts val="0"/>
              </a:spcBef>
            </a:pPr>
            <a:r>
              <a:rPr lang="de-CH" sz="2352" b="1" dirty="0" err="1">
                <a:latin typeface="Calibri" pitchFamily="34" charset="0"/>
              </a:rPr>
              <a:t>Approaching</a:t>
            </a:r>
            <a:r>
              <a:rPr lang="de-CH" sz="2352" b="1" dirty="0">
                <a:latin typeface="Calibri" pitchFamily="34" charset="0"/>
              </a:rPr>
              <a:t> </a:t>
            </a:r>
            <a:r>
              <a:rPr lang="de-CH" sz="2352" b="1" dirty="0" err="1">
                <a:latin typeface="Calibri" pitchFamily="34" charset="0"/>
              </a:rPr>
              <a:t>limits</a:t>
            </a:r>
            <a:endParaRPr lang="de-CH" sz="2352" b="1" dirty="0">
              <a:latin typeface="Calibri" pitchFamily="34" charset="0"/>
            </a:endParaRPr>
          </a:p>
          <a:p>
            <a:pPr marL="355511" indent="-355511">
              <a:spcBef>
                <a:spcPts val="0"/>
              </a:spcBef>
              <a:buFont typeface="+mj-lt"/>
              <a:buAutoNum type="arabicPeriod" startAt="5"/>
            </a:pPr>
            <a:r>
              <a:rPr lang="de-CH" sz="2352" dirty="0">
                <a:latin typeface="Calibri" pitchFamily="34" charset="0"/>
              </a:rPr>
              <a:t>Global </a:t>
            </a:r>
            <a:r>
              <a:rPr lang="de-CH" sz="2352" dirty="0" err="1">
                <a:latin typeface="Calibri" pitchFamily="34" charset="0"/>
              </a:rPr>
              <a:t>freshwater</a:t>
            </a:r>
            <a:r>
              <a:rPr lang="de-CH" sz="2352" dirty="0">
                <a:latin typeface="Calibri" pitchFamily="34" charset="0"/>
              </a:rPr>
              <a:t> </a:t>
            </a:r>
            <a:r>
              <a:rPr lang="de-CH" sz="2352" dirty="0" err="1">
                <a:latin typeface="Calibri" pitchFamily="34" charset="0"/>
              </a:rPr>
              <a:t>use</a:t>
            </a:r>
            <a:endParaRPr lang="de-CH" sz="2352" dirty="0">
              <a:latin typeface="Calibri" pitchFamily="34" charset="0"/>
            </a:endParaRPr>
          </a:p>
          <a:p>
            <a:pPr marL="355511" indent="-355511">
              <a:spcBef>
                <a:spcPts val="0"/>
              </a:spcBef>
              <a:buFont typeface="+mj-lt"/>
              <a:buAutoNum type="arabicPeriod" startAt="5"/>
            </a:pPr>
            <a:r>
              <a:rPr lang="de-CH" sz="2352" dirty="0" err="1">
                <a:latin typeface="Calibri" pitchFamily="34" charset="0"/>
              </a:rPr>
              <a:t>Ocean</a:t>
            </a:r>
            <a:r>
              <a:rPr lang="de-CH" sz="2352" dirty="0">
                <a:latin typeface="Calibri" pitchFamily="34" charset="0"/>
              </a:rPr>
              <a:t> </a:t>
            </a:r>
            <a:r>
              <a:rPr lang="de-CH" sz="2352" dirty="0" err="1">
                <a:latin typeface="Calibri" pitchFamily="34" charset="0"/>
              </a:rPr>
              <a:t>acidification</a:t>
            </a:r>
            <a:endParaRPr lang="de-CH" sz="2352" dirty="0">
              <a:latin typeface="Calibri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058863" y="7667958"/>
            <a:ext cx="7508461" cy="429339"/>
          </a:xfrm>
          <a:prstGeom prst="rect">
            <a:avLst/>
          </a:prstGeom>
        </p:spPr>
        <p:txBody>
          <a:bodyPr vert="horz" lIns="107498" tIns="53749" rIns="107498" bIns="53749" rtlCol="0" anchor="ctr"/>
          <a:lstStyle>
            <a:lvl1pPr algn="r">
              <a:defRPr sz="1399" b="1">
                <a:solidFill>
                  <a:schemeClr val="bg1"/>
                </a:solidFill>
                <a:latin typeface="Trebuchet MS" pitchFamily="34" charset="0"/>
                <a:ea typeface="ＭＳ Ｐゴシック" pitchFamily="124" charset="-128"/>
                <a:cs typeface="+mn-cs"/>
              </a:defRPr>
            </a:lvl1pPr>
          </a:lstStyle>
          <a:p>
            <a:pPr>
              <a:defRPr/>
            </a:pPr>
            <a:r>
              <a:rPr lang="fr-CH" dirty="0" err="1" smtClean="0"/>
              <a:t>Diploma</a:t>
            </a:r>
            <a:r>
              <a:rPr lang="fr-CH" dirty="0" smtClean="0"/>
              <a:t> in </a:t>
            </a:r>
            <a:r>
              <a:rPr lang="fr-CH" dirty="0" err="1" smtClean="0"/>
              <a:t>Sustainable</a:t>
            </a:r>
            <a:r>
              <a:rPr lang="fr-CH" dirty="0" smtClean="0"/>
              <a:t> Business – Business School Lausanne &amp; </a:t>
            </a:r>
            <a:r>
              <a:rPr lang="fr-CH" dirty="0" err="1" smtClean="0"/>
              <a:t>University</a:t>
            </a:r>
            <a:r>
              <a:rPr lang="fr-CH" dirty="0" smtClean="0"/>
              <a:t> of </a:t>
            </a:r>
            <a:r>
              <a:rPr lang="fr-CH" dirty="0" err="1" smtClean="0"/>
              <a:t>St.Gallen</a:t>
            </a:r>
            <a:endParaRPr lang="fr-CH" dirty="0"/>
          </a:p>
        </p:txBody>
      </p:sp>
      <p:sp>
        <p:nvSpPr>
          <p:cNvPr id="13" name="Textfeld 12"/>
          <p:cNvSpPr txBox="1"/>
          <p:nvPr/>
        </p:nvSpPr>
        <p:spPr>
          <a:xfrm>
            <a:off x="6672213" y="5113164"/>
            <a:ext cx="3625573" cy="1194422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</a:ln>
        </p:spPr>
        <p:txBody>
          <a:bodyPr wrap="square" lIns="107498" tIns="53749" rIns="107498" bIns="53749" rtlCol="0">
            <a:spAutoFit/>
          </a:bodyPr>
          <a:lstStyle/>
          <a:p>
            <a:pPr marL="403115" indent="-403115">
              <a:spcBef>
                <a:spcPts val="0"/>
              </a:spcBef>
            </a:pPr>
            <a:r>
              <a:rPr lang="de-CH" sz="2352" b="1" dirty="0" err="1">
                <a:latin typeface="Calibri" pitchFamily="34" charset="0"/>
              </a:rPr>
              <a:t>Undetermined</a:t>
            </a:r>
            <a:r>
              <a:rPr lang="de-CH" sz="2352" b="1" dirty="0">
                <a:latin typeface="Calibri" pitchFamily="34" charset="0"/>
              </a:rPr>
              <a:t> </a:t>
            </a:r>
            <a:r>
              <a:rPr lang="de-CH" sz="2352" b="1" dirty="0" err="1">
                <a:latin typeface="Calibri" pitchFamily="34" charset="0"/>
              </a:rPr>
              <a:t>limits</a:t>
            </a:r>
            <a:endParaRPr lang="de-CH" sz="2352" b="1" dirty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de-CH" sz="2352" dirty="0">
                <a:latin typeface="Calibri" pitchFamily="34" charset="0"/>
              </a:rPr>
              <a:t>7. </a:t>
            </a:r>
            <a:r>
              <a:rPr lang="de-CH" sz="2352" dirty="0" err="1">
                <a:latin typeface="Calibri" pitchFamily="34" charset="0"/>
              </a:rPr>
              <a:t>Atmospheric</a:t>
            </a:r>
            <a:r>
              <a:rPr lang="de-CH" sz="2352" dirty="0">
                <a:latin typeface="Calibri" pitchFamily="34" charset="0"/>
              </a:rPr>
              <a:t> </a:t>
            </a:r>
            <a:r>
              <a:rPr lang="de-CH" sz="2352" dirty="0" err="1">
                <a:latin typeface="Calibri" pitchFamily="34" charset="0"/>
              </a:rPr>
              <a:t>aerosols</a:t>
            </a:r>
            <a:endParaRPr lang="de-CH" sz="2352" dirty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de-CH" sz="2352" dirty="0">
                <a:latin typeface="Calibri" pitchFamily="34" charset="0"/>
              </a:rPr>
              <a:t>8. Release </a:t>
            </a:r>
            <a:r>
              <a:rPr lang="de-CH" sz="2352" dirty="0" err="1">
                <a:latin typeface="Calibri" pitchFamily="34" charset="0"/>
              </a:rPr>
              <a:t>of</a:t>
            </a:r>
            <a:r>
              <a:rPr lang="de-CH" sz="2352" dirty="0">
                <a:latin typeface="Calibri" pitchFamily="34" charset="0"/>
              </a:rPr>
              <a:t> </a:t>
            </a:r>
            <a:r>
              <a:rPr lang="de-CH" sz="2352" dirty="0" err="1">
                <a:latin typeface="Calibri" pitchFamily="34" charset="0"/>
              </a:rPr>
              <a:t>novel</a:t>
            </a:r>
            <a:r>
              <a:rPr lang="de-CH" sz="2352" dirty="0">
                <a:latin typeface="Calibri" pitchFamily="34" charset="0"/>
              </a:rPr>
              <a:t> </a:t>
            </a:r>
            <a:r>
              <a:rPr lang="de-CH" sz="2352" dirty="0" err="1">
                <a:latin typeface="Calibri" pitchFamily="34" charset="0"/>
              </a:rPr>
              <a:t>entities</a:t>
            </a:r>
            <a:endParaRPr lang="de-CH" sz="2352" dirty="0">
              <a:latin typeface="Calibri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672213" y="6337300"/>
            <a:ext cx="3625573" cy="832464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</a:ln>
        </p:spPr>
        <p:txBody>
          <a:bodyPr wrap="square" lIns="107498" tIns="53749" rIns="107498" bIns="53749" rtlCol="0">
            <a:spAutoFit/>
          </a:bodyPr>
          <a:lstStyle/>
          <a:p>
            <a:pPr marL="403115" indent="-403115">
              <a:spcBef>
                <a:spcPts val="0"/>
              </a:spcBef>
            </a:pPr>
            <a:r>
              <a:rPr lang="de-CH" sz="2352" b="1" dirty="0" err="1">
                <a:latin typeface="Calibri" pitchFamily="34" charset="0"/>
              </a:rPr>
              <a:t>Improving</a:t>
            </a:r>
            <a:endParaRPr lang="de-CH" sz="2352" b="1" dirty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de-CH" sz="2352" dirty="0">
                <a:latin typeface="Calibri" pitchFamily="34" charset="0"/>
              </a:rPr>
              <a:t>9. Loss </a:t>
            </a:r>
            <a:r>
              <a:rPr lang="de-CH" sz="2352" dirty="0" err="1">
                <a:latin typeface="Calibri" pitchFamily="34" charset="0"/>
              </a:rPr>
              <a:t>stratospheric</a:t>
            </a:r>
            <a:r>
              <a:rPr lang="de-CH" sz="2352" dirty="0">
                <a:latin typeface="Calibri" pitchFamily="34" charset="0"/>
              </a:rPr>
              <a:t> </a:t>
            </a:r>
            <a:r>
              <a:rPr lang="de-CH" sz="2352" dirty="0" err="1">
                <a:latin typeface="Calibri" pitchFamily="34" charset="0"/>
              </a:rPr>
              <a:t>ozone</a:t>
            </a:r>
            <a:endParaRPr lang="de-CH" sz="2352" dirty="0">
              <a:latin typeface="Calibri" pitchFamily="34" charset="0"/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3273" y="1224732"/>
            <a:ext cx="5844289" cy="594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1036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7757" y="867537"/>
            <a:ext cx="5800337" cy="5685788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Doughnut</a:t>
            </a:r>
            <a:r>
              <a:rPr lang="de-CH" dirty="0" smtClean="0"/>
              <a:t> Economics </a:t>
            </a:r>
            <a:r>
              <a:rPr lang="de-CH" sz="2400" dirty="0" smtClean="0"/>
              <a:t>(Kate </a:t>
            </a:r>
            <a:r>
              <a:rPr lang="de-CH" sz="2400" dirty="0" err="1" smtClean="0"/>
              <a:t>Raworth</a:t>
            </a:r>
            <a:r>
              <a:rPr lang="de-CH" sz="2400" dirty="0" smtClean="0"/>
              <a:t> 2017)</a:t>
            </a:r>
            <a:endParaRPr lang="de-DE" sz="2400" dirty="0"/>
          </a:p>
        </p:txBody>
      </p:sp>
      <p:sp>
        <p:nvSpPr>
          <p:cNvPr id="11" name="Textfeld 10"/>
          <p:cNvSpPr txBox="1"/>
          <p:nvPr/>
        </p:nvSpPr>
        <p:spPr>
          <a:xfrm>
            <a:off x="2495749" y="655332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endless</a:t>
            </a:r>
            <a:r>
              <a:rPr lang="de-CH" dirty="0" smtClean="0"/>
              <a:t> </a:t>
            </a:r>
            <a:r>
              <a:rPr lang="de-CH" dirty="0" err="1" smtClean="0"/>
              <a:t>growth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thriving</a:t>
            </a:r>
            <a:r>
              <a:rPr lang="de-CH" dirty="0" smtClean="0"/>
              <a:t> in </a:t>
            </a:r>
            <a:r>
              <a:rPr lang="de-CH" dirty="0" err="1" smtClean="0"/>
              <a:t>balance</a:t>
            </a:r>
            <a:r>
              <a:rPr lang="de-CH" dirty="0" smtClean="0"/>
              <a:t> («a </a:t>
            </a:r>
            <a:r>
              <a:rPr lang="de-CH" dirty="0" err="1" smtClean="0"/>
              <a:t>safe</a:t>
            </a:r>
            <a:r>
              <a:rPr lang="de-CH" dirty="0" smtClean="0"/>
              <a:t> and just </a:t>
            </a:r>
            <a:r>
              <a:rPr lang="de-CH" dirty="0" err="1" smtClean="0"/>
              <a:t>space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humanity</a:t>
            </a:r>
            <a:r>
              <a:rPr lang="de-CH" dirty="0" smtClean="0"/>
              <a:t>»)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744299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Overview</a:t>
            </a:r>
            <a:r>
              <a:rPr lang="de-CH" dirty="0" smtClean="0"/>
              <a:t> and </a:t>
            </a:r>
            <a:r>
              <a:rPr lang="de-CH" dirty="0" err="1" smtClean="0"/>
              <a:t>theses</a:t>
            </a:r>
            <a:r>
              <a:rPr lang="de-CH" dirty="0" smtClean="0"/>
              <a:t> – in light of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sustainability</a:t>
            </a:r>
            <a:r>
              <a:rPr lang="de-CH" dirty="0" smtClean="0"/>
              <a:t> </a:t>
            </a:r>
            <a:r>
              <a:rPr lang="de-CH" dirty="0" err="1" smtClean="0"/>
              <a:t>challenges</a:t>
            </a:r>
            <a:r>
              <a:rPr lang="de-CH" dirty="0" smtClean="0"/>
              <a:t> (Thomas Dyllick)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541" y="1533854"/>
            <a:ext cx="9448800" cy="559553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sz="2400" dirty="0" err="1" smtClean="0"/>
              <a:t>When</a:t>
            </a:r>
            <a:r>
              <a:rPr lang="de-CH" sz="2400" dirty="0" smtClean="0"/>
              <a:t> </a:t>
            </a:r>
            <a:r>
              <a:rPr lang="de-CH" sz="2400" dirty="0" err="1" smtClean="0"/>
              <a:t>business</a:t>
            </a:r>
            <a:r>
              <a:rPr lang="de-CH" sz="2400" dirty="0" smtClean="0"/>
              <a:t> </a:t>
            </a:r>
            <a:r>
              <a:rPr lang="de-CH" sz="2400" dirty="0" err="1" smtClean="0"/>
              <a:t>problems</a:t>
            </a:r>
            <a:r>
              <a:rPr lang="de-CH" sz="2400" dirty="0" smtClean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</a:t>
            </a:r>
            <a:r>
              <a:rPr lang="de-CH" sz="2400" dirty="0" err="1" smtClean="0"/>
              <a:t>increasingly</a:t>
            </a:r>
            <a:r>
              <a:rPr lang="de-CH" sz="2400" dirty="0" smtClean="0"/>
              <a:t> </a:t>
            </a:r>
            <a:r>
              <a:rPr lang="de-CH" sz="2400" dirty="0" err="1" smtClean="0"/>
              <a:t>becoming</a:t>
            </a:r>
            <a:r>
              <a:rPr lang="de-CH" sz="2400" dirty="0" smtClean="0"/>
              <a:t> </a:t>
            </a:r>
            <a:r>
              <a:rPr lang="de-CH" sz="2400" dirty="0" err="1" smtClean="0"/>
              <a:t>dependent</a:t>
            </a:r>
            <a:r>
              <a:rPr lang="de-CH" sz="2400" dirty="0" smtClean="0"/>
              <a:t> on </a:t>
            </a:r>
            <a:r>
              <a:rPr lang="de-CH" sz="2400" dirty="0" err="1" smtClean="0"/>
              <a:t>societal</a:t>
            </a:r>
            <a:r>
              <a:rPr lang="de-CH" sz="2400" dirty="0" smtClean="0"/>
              <a:t> </a:t>
            </a:r>
            <a:r>
              <a:rPr lang="de-CH" sz="2400" dirty="0" err="1" smtClean="0"/>
              <a:t>problems</a:t>
            </a:r>
            <a:r>
              <a:rPr lang="de-CH" sz="2400" dirty="0" smtClean="0"/>
              <a:t>, </a:t>
            </a:r>
            <a:r>
              <a:rPr lang="de-CH" sz="2400" dirty="0" err="1" smtClean="0"/>
              <a:t>the</a:t>
            </a:r>
            <a:r>
              <a:rPr lang="de-CH" sz="2400" dirty="0" smtClean="0"/>
              <a:t> «relevant </a:t>
            </a:r>
            <a:r>
              <a:rPr lang="de-CH" sz="2400" dirty="0" err="1" smtClean="0"/>
              <a:t>practice</a:t>
            </a:r>
            <a:r>
              <a:rPr lang="de-CH" sz="2400" dirty="0" smtClean="0"/>
              <a:t>» </a:t>
            </a:r>
            <a:r>
              <a:rPr lang="de-CH" sz="2400" dirty="0" err="1" smtClean="0"/>
              <a:t>moves</a:t>
            </a:r>
            <a:r>
              <a:rPr lang="de-CH" sz="2400" dirty="0" smtClean="0"/>
              <a:t> </a:t>
            </a:r>
            <a:r>
              <a:rPr lang="de-CH" sz="2400" dirty="0" err="1" smtClean="0"/>
              <a:t>from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business-</a:t>
            </a:r>
            <a:r>
              <a:rPr lang="de-CH" sz="2400" dirty="0" err="1" smtClean="0"/>
              <a:t>market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business-society </a:t>
            </a:r>
            <a:r>
              <a:rPr lang="de-CH" sz="2400" dirty="0" err="1" smtClean="0"/>
              <a:t>interface</a:t>
            </a:r>
            <a:r>
              <a:rPr lang="de-CH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With </a:t>
            </a:r>
            <a:r>
              <a:rPr lang="en-US" sz="2400" dirty="0"/>
              <a:t>the SDGs, businesses have gained a new “north star” for a world in constant change. </a:t>
            </a:r>
            <a:r>
              <a:rPr lang="en-US" sz="2400" dirty="0" smtClean="0"/>
              <a:t>They bring </a:t>
            </a:r>
            <a:r>
              <a:rPr lang="en-US" sz="2400" dirty="0"/>
              <a:t>together world leaders, the business community, civil society and citizens around </a:t>
            </a:r>
            <a:r>
              <a:rPr lang="en-US" sz="2400" dirty="0" smtClean="0"/>
              <a:t>a shared </a:t>
            </a:r>
            <a:r>
              <a:rPr lang="en-US" sz="2400" dirty="0"/>
              <a:t>vision for the </a:t>
            </a:r>
            <a:r>
              <a:rPr lang="en-US" sz="2400" dirty="0" smtClean="0"/>
              <a:t>world.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de-CH" sz="2400" dirty="0" smtClean="0"/>
          </a:p>
          <a:p>
            <a:pPr marL="457200" indent="-457200">
              <a:buFont typeface="+mj-lt"/>
              <a:buAutoNum type="arabicPeriod"/>
            </a:pPr>
            <a:endParaRPr lang="de-CH" sz="2400" dirty="0"/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2274371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United </a:t>
            </a:r>
            <a:r>
              <a:rPr lang="de-CH" dirty="0" err="1" smtClean="0"/>
              <a:t>Nations</a:t>
            </a:r>
            <a:r>
              <a:rPr lang="de-CH" dirty="0" smtClean="0"/>
              <a:t> SDGs («Agenda 2030»)</a:t>
            </a:r>
            <a:endParaRPr lang="de-DE" dirty="0"/>
          </a:p>
        </p:txBody>
      </p:sp>
      <p:pic>
        <p:nvPicPr>
          <p:cNvPr id="5124" name="Picture 4" descr="Bildergebnis für sdg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50" y="1728788"/>
            <a:ext cx="9577063" cy="318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623541" y="5113164"/>
            <a:ext cx="95770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«In 2050 </a:t>
            </a:r>
            <a:r>
              <a:rPr lang="de-CH" dirty="0" err="1" smtClean="0"/>
              <a:t>around</a:t>
            </a:r>
            <a:r>
              <a:rPr lang="de-CH" dirty="0" smtClean="0"/>
              <a:t> 9 </a:t>
            </a:r>
            <a:r>
              <a:rPr lang="de-CH" dirty="0" err="1" smtClean="0"/>
              <a:t>million</a:t>
            </a:r>
            <a:r>
              <a:rPr lang="de-CH" dirty="0" smtClean="0"/>
              <a:t> </a:t>
            </a:r>
            <a:r>
              <a:rPr lang="de-CH" dirty="0" err="1" smtClean="0"/>
              <a:t>people</a:t>
            </a:r>
            <a:r>
              <a:rPr lang="de-CH" dirty="0" smtClean="0"/>
              <a:t> </a:t>
            </a:r>
            <a:r>
              <a:rPr lang="de-CH" dirty="0" err="1" smtClean="0"/>
              <a:t>living</a:t>
            </a:r>
            <a:r>
              <a:rPr lang="de-CH" dirty="0" smtClean="0"/>
              <a:t> </a:t>
            </a:r>
            <a:r>
              <a:rPr lang="de-CH" dirty="0" err="1" smtClean="0"/>
              <a:t>well</a:t>
            </a:r>
            <a:r>
              <a:rPr lang="de-CH" dirty="0" smtClean="0"/>
              <a:t> and </a:t>
            </a:r>
            <a:r>
              <a:rPr lang="de-CH" dirty="0" err="1" smtClean="0"/>
              <a:t>within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limits</a:t>
            </a:r>
            <a:r>
              <a:rPr lang="de-CH" dirty="0" smtClean="0"/>
              <a:t> of </a:t>
            </a:r>
            <a:r>
              <a:rPr lang="de-CH" dirty="0" err="1" smtClean="0"/>
              <a:t>the</a:t>
            </a:r>
            <a:r>
              <a:rPr lang="de-CH" dirty="0" smtClean="0"/>
              <a:t> planet» (WBCSD: Vision 2050, 2010)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Global </a:t>
            </a:r>
            <a:r>
              <a:rPr lang="de-CH" dirty="0" err="1" smtClean="0"/>
              <a:t>challenges</a:t>
            </a:r>
            <a:r>
              <a:rPr lang="de-CH" dirty="0" smtClean="0"/>
              <a:t> </a:t>
            </a:r>
            <a:r>
              <a:rPr lang="de-CH" dirty="0" err="1" smtClean="0"/>
              <a:t>create</a:t>
            </a:r>
            <a:r>
              <a:rPr lang="de-CH" dirty="0" smtClean="0"/>
              <a:t> </a:t>
            </a:r>
            <a:r>
              <a:rPr lang="de-CH" dirty="0" err="1" smtClean="0"/>
              <a:t>collective</a:t>
            </a:r>
            <a:r>
              <a:rPr lang="de-CH" dirty="0" smtClean="0"/>
              <a:t> </a:t>
            </a:r>
            <a:r>
              <a:rPr lang="de-CH" dirty="0" err="1" smtClean="0"/>
              <a:t>responsibilities</a:t>
            </a:r>
            <a:endParaRPr lang="de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SDGs create </a:t>
            </a:r>
            <a:r>
              <a:rPr lang="en-US" dirty="0"/>
              <a:t>great expectations </a:t>
            </a:r>
            <a:r>
              <a:rPr lang="en-US" dirty="0" smtClean="0"/>
              <a:t>for </a:t>
            </a:r>
            <a:r>
              <a:rPr lang="en-US" dirty="0"/>
              <a:t>business to act </a:t>
            </a:r>
            <a:r>
              <a:rPr lang="en-US" dirty="0" err="1" smtClean="0"/>
              <a:t>respon-sibly</a:t>
            </a:r>
            <a:r>
              <a:rPr lang="en-US" dirty="0" smtClean="0"/>
              <a:t>, but also huge new opportunities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532718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Overview</a:t>
            </a:r>
            <a:r>
              <a:rPr lang="de-CH" dirty="0" smtClean="0"/>
              <a:t> and </a:t>
            </a:r>
            <a:r>
              <a:rPr lang="de-CH" dirty="0" err="1" smtClean="0"/>
              <a:t>theses</a:t>
            </a:r>
            <a:r>
              <a:rPr lang="de-CH" dirty="0" smtClean="0"/>
              <a:t> – in light of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sustainability</a:t>
            </a:r>
            <a:r>
              <a:rPr lang="de-CH" dirty="0" smtClean="0"/>
              <a:t> </a:t>
            </a:r>
            <a:r>
              <a:rPr lang="de-CH" dirty="0" err="1" smtClean="0"/>
              <a:t>challenges</a:t>
            </a:r>
            <a:r>
              <a:rPr lang="de-CH" dirty="0" smtClean="0"/>
              <a:t> (Thomas Dyllick)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541" y="1533854"/>
            <a:ext cx="9448800" cy="559553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sz="2400" dirty="0" err="1" smtClean="0"/>
              <a:t>When</a:t>
            </a:r>
            <a:r>
              <a:rPr lang="de-CH" sz="2400" dirty="0" smtClean="0"/>
              <a:t> </a:t>
            </a:r>
            <a:r>
              <a:rPr lang="de-CH" sz="2400" dirty="0" err="1" smtClean="0"/>
              <a:t>business</a:t>
            </a:r>
            <a:r>
              <a:rPr lang="de-CH" sz="2400" dirty="0" smtClean="0"/>
              <a:t> </a:t>
            </a:r>
            <a:r>
              <a:rPr lang="de-CH" sz="2400" dirty="0" err="1" smtClean="0"/>
              <a:t>problems</a:t>
            </a:r>
            <a:r>
              <a:rPr lang="de-CH" sz="2400" dirty="0" smtClean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</a:t>
            </a:r>
            <a:r>
              <a:rPr lang="de-CH" sz="2400" dirty="0" err="1" smtClean="0"/>
              <a:t>increasingly</a:t>
            </a:r>
            <a:r>
              <a:rPr lang="de-CH" sz="2400" dirty="0" smtClean="0"/>
              <a:t> </a:t>
            </a:r>
            <a:r>
              <a:rPr lang="de-CH" sz="2400" dirty="0" err="1" smtClean="0"/>
              <a:t>becoming</a:t>
            </a:r>
            <a:r>
              <a:rPr lang="de-CH" sz="2400" dirty="0" smtClean="0"/>
              <a:t> </a:t>
            </a:r>
            <a:r>
              <a:rPr lang="de-CH" sz="2400" dirty="0" err="1" smtClean="0"/>
              <a:t>dependent</a:t>
            </a:r>
            <a:r>
              <a:rPr lang="de-CH" sz="2400" dirty="0" smtClean="0"/>
              <a:t> on </a:t>
            </a:r>
            <a:r>
              <a:rPr lang="de-CH" sz="2400" dirty="0" err="1" smtClean="0"/>
              <a:t>societal</a:t>
            </a:r>
            <a:r>
              <a:rPr lang="de-CH" sz="2400" dirty="0" smtClean="0"/>
              <a:t> </a:t>
            </a:r>
            <a:r>
              <a:rPr lang="de-CH" sz="2400" dirty="0" err="1" smtClean="0"/>
              <a:t>problems</a:t>
            </a:r>
            <a:r>
              <a:rPr lang="de-CH" sz="2400" dirty="0" smtClean="0"/>
              <a:t>, </a:t>
            </a:r>
            <a:r>
              <a:rPr lang="de-CH" sz="2400" dirty="0" err="1" smtClean="0"/>
              <a:t>the</a:t>
            </a:r>
            <a:r>
              <a:rPr lang="de-CH" sz="2400" dirty="0" smtClean="0"/>
              <a:t> «relevant </a:t>
            </a:r>
            <a:r>
              <a:rPr lang="de-CH" sz="2400" dirty="0" err="1" smtClean="0"/>
              <a:t>practice</a:t>
            </a:r>
            <a:r>
              <a:rPr lang="de-CH" sz="2400" dirty="0" smtClean="0"/>
              <a:t>» </a:t>
            </a:r>
            <a:r>
              <a:rPr lang="de-CH" sz="2400" dirty="0" err="1" smtClean="0"/>
              <a:t>moves</a:t>
            </a:r>
            <a:r>
              <a:rPr lang="de-CH" sz="2400" dirty="0" smtClean="0"/>
              <a:t> </a:t>
            </a:r>
            <a:r>
              <a:rPr lang="de-CH" sz="2400" dirty="0" err="1" smtClean="0"/>
              <a:t>from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business-</a:t>
            </a:r>
            <a:r>
              <a:rPr lang="de-CH" sz="2400" dirty="0" err="1" smtClean="0"/>
              <a:t>market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business-society </a:t>
            </a:r>
            <a:r>
              <a:rPr lang="de-CH" sz="2400" dirty="0" err="1" smtClean="0"/>
              <a:t>interface</a:t>
            </a:r>
            <a:r>
              <a:rPr lang="de-CH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With </a:t>
            </a:r>
            <a:r>
              <a:rPr lang="en-US" sz="2400" dirty="0"/>
              <a:t>the SDGs, businesses have gained a new “north star” for a world in constant change. </a:t>
            </a:r>
            <a:r>
              <a:rPr lang="en-US" sz="2400" dirty="0" smtClean="0"/>
              <a:t>They bring </a:t>
            </a:r>
            <a:r>
              <a:rPr lang="en-US" sz="2400" dirty="0"/>
              <a:t>together world leaders, the business community, civil society and citizens around </a:t>
            </a:r>
            <a:r>
              <a:rPr lang="en-US" sz="2400" dirty="0" smtClean="0"/>
              <a:t>a shared </a:t>
            </a:r>
            <a:r>
              <a:rPr lang="en-US" sz="2400" dirty="0"/>
              <a:t>vision for the </a:t>
            </a:r>
            <a:r>
              <a:rPr lang="en-US" sz="2400" dirty="0" smtClean="0"/>
              <a:t>world.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The challenge </a:t>
            </a:r>
            <a:r>
              <a:rPr lang="en-US" sz="2400" dirty="0" smtClean="0"/>
              <a:t>for </a:t>
            </a:r>
            <a:r>
              <a:rPr lang="en-US" sz="2400" dirty="0"/>
              <a:t>business is to move from an </a:t>
            </a:r>
            <a:r>
              <a:rPr lang="en-US" sz="2400" dirty="0" smtClean="0"/>
              <a:t>“inside-out” </a:t>
            </a:r>
            <a:r>
              <a:rPr lang="en-US" sz="2400" dirty="0"/>
              <a:t>to an </a:t>
            </a:r>
            <a:r>
              <a:rPr lang="en-US" sz="2400" dirty="0" smtClean="0"/>
              <a:t>“outside-in” </a:t>
            </a:r>
            <a:r>
              <a:rPr lang="en-US" sz="2400" dirty="0"/>
              <a:t>perspective, thereby shifting its perspective from minimizing negative impacts to creating positive impacts in critical areas for </a:t>
            </a:r>
            <a:r>
              <a:rPr lang="en-US" sz="2400" dirty="0" smtClean="0"/>
              <a:t>society </a:t>
            </a:r>
            <a:r>
              <a:rPr lang="en-US" sz="2400" dirty="0"/>
              <a:t>and the planet</a:t>
            </a:r>
            <a:r>
              <a:rPr lang="en-US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de-CH" sz="2400" dirty="0" smtClean="0"/>
          </a:p>
          <a:p>
            <a:pPr marL="457200" indent="-457200">
              <a:buFont typeface="+mj-lt"/>
              <a:buAutoNum type="arabicPeriod"/>
            </a:pPr>
            <a:endParaRPr lang="de-CH" sz="2400" dirty="0"/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8094693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Outside-In</a:t>
            </a:r>
            <a:r>
              <a:rPr lang="en-US" sz="3600" dirty="0"/>
              <a:t>: A Powerful new Perspective</a:t>
            </a:r>
            <a:endParaRPr lang="de-DE" sz="3600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7514" y="2232844"/>
            <a:ext cx="4029075" cy="24003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559645" y="1512764"/>
            <a:ext cx="283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600" dirty="0" smtClean="0">
                <a:solidFill>
                  <a:srgbClr val="FF3399"/>
                </a:solidFill>
              </a:rPr>
              <a:t>Inside – Out   </a:t>
            </a:r>
            <a:endParaRPr lang="de-DE" sz="3600" dirty="0">
              <a:solidFill>
                <a:srgbClr val="FF3399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581" y="2232844"/>
            <a:ext cx="3960440" cy="2414953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645895" y="1512764"/>
            <a:ext cx="283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600" dirty="0" smtClean="0">
                <a:solidFill>
                  <a:srgbClr val="FF3399"/>
                </a:solidFill>
              </a:rPr>
              <a:t>Outside - In</a:t>
            </a:r>
            <a:endParaRPr lang="de-DE" sz="3600" dirty="0">
              <a:solidFill>
                <a:srgbClr val="FF3399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949680" y="2952924"/>
            <a:ext cx="1146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i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3399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vs.</a:t>
            </a:r>
            <a:endParaRPr lang="de-DE" sz="54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3399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957263" y="4825132"/>
            <a:ext cx="4130774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6700" algn="l"/>
                <a:tab pos="901700" algn="l"/>
              </a:tabLst>
            </a:pP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Risks </a:t>
            </a:r>
            <a:r>
              <a:rPr lang="en-US" sz="2800" dirty="0">
                <a:solidFill>
                  <a:prstClr val="black"/>
                </a:solidFill>
                <a:latin typeface="+mn-lt"/>
              </a:rPr>
              <a:t>&amp; </a:t>
            </a: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opportunities for current business</a:t>
            </a:r>
            <a:endParaRPr lang="en-US" sz="2800" dirty="0">
              <a:solidFill>
                <a:prstClr val="black"/>
              </a:solidFill>
              <a:latin typeface="+mn-lt"/>
            </a:endParaRPr>
          </a:p>
          <a:p>
            <a:pPr marL="177800" indent="-1778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6700" algn="l"/>
                <a:tab pos="901700" algn="l"/>
              </a:tabLst>
            </a:pPr>
            <a:r>
              <a:rPr lang="en-US" sz="2800" dirty="0">
                <a:solidFill>
                  <a:prstClr val="black"/>
                </a:solidFill>
                <a:latin typeface="+mn-lt"/>
              </a:rPr>
              <a:t>R</a:t>
            </a: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educing negative impacts (“the </a:t>
            </a:r>
            <a:r>
              <a:rPr lang="en-US" sz="2800" dirty="0" err="1" smtClean="0">
                <a:solidFill>
                  <a:prstClr val="black"/>
                </a:solidFill>
                <a:latin typeface="+mn-lt"/>
              </a:rPr>
              <a:t>bads</a:t>
            </a: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”)</a:t>
            </a:r>
            <a:endParaRPr lang="en-US" sz="28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027514" y="4825132"/>
            <a:ext cx="402907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7800" algn="l"/>
                <a:tab pos="901700" algn="l"/>
              </a:tabLst>
            </a:pP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New white-space opportunities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7800" algn="l"/>
                <a:tab pos="901700" algn="l"/>
              </a:tabLst>
            </a:pP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Making positive </a:t>
            </a:r>
            <a:r>
              <a:rPr lang="en-US" sz="2800" dirty="0" err="1" smtClean="0">
                <a:solidFill>
                  <a:prstClr val="black"/>
                </a:solidFill>
                <a:latin typeface="+mn-lt"/>
              </a:rPr>
              <a:t>contri-butions</a:t>
            </a: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 (“the good”)</a:t>
            </a:r>
            <a:endParaRPr lang="en-US" sz="2800" dirty="0">
              <a:solidFill>
                <a:prstClr val="black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412920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Overview</a:t>
            </a:r>
            <a:r>
              <a:rPr lang="de-CH" dirty="0" smtClean="0"/>
              <a:t> and </a:t>
            </a:r>
            <a:r>
              <a:rPr lang="de-CH" dirty="0" err="1" smtClean="0"/>
              <a:t>theses</a:t>
            </a:r>
            <a:r>
              <a:rPr lang="de-CH" dirty="0" smtClean="0"/>
              <a:t> – in light of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sustainability</a:t>
            </a:r>
            <a:r>
              <a:rPr lang="de-CH" dirty="0" smtClean="0"/>
              <a:t> </a:t>
            </a:r>
            <a:r>
              <a:rPr lang="de-CH" dirty="0" err="1" smtClean="0"/>
              <a:t>challenges</a:t>
            </a:r>
            <a:r>
              <a:rPr lang="de-CH" dirty="0" smtClean="0"/>
              <a:t> (Thomas Dyllick)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541" y="1533854"/>
            <a:ext cx="9448800" cy="559553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sz="2400" dirty="0" err="1" smtClean="0"/>
              <a:t>When</a:t>
            </a:r>
            <a:r>
              <a:rPr lang="de-CH" sz="2400" dirty="0" smtClean="0"/>
              <a:t> </a:t>
            </a:r>
            <a:r>
              <a:rPr lang="de-CH" sz="2400" dirty="0" err="1" smtClean="0"/>
              <a:t>business</a:t>
            </a:r>
            <a:r>
              <a:rPr lang="de-CH" sz="2400" dirty="0" smtClean="0"/>
              <a:t> </a:t>
            </a:r>
            <a:r>
              <a:rPr lang="de-CH" sz="2400" dirty="0" err="1" smtClean="0"/>
              <a:t>problems</a:t>
            </a:r>
            <a:r>
              <a:rPr lang="de-CH" sz="2400" dirty="0" smtClean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</a:t>
            </a:r>
            <a:r>
              <a:rPr lang="de-CH" sz="2400" dirty="0" err="1" smtClean="0"/>
              <a:t>increasingly</a:t>
            </a:r>
            <a:r>
              <a:rPr lang="de-CH" sz="2400" dirty="0" smtClean="0"/>
              <a:t> </a:t>
            </a:r>
            <a:r>
              <a:rPr lang="de-CH" sz="2400" dirty="0" err="1" smtClean="0"/>
              <a:t>becoming</a:t>
            </a:r>
            <a:r>
              <a:rPr lang="de-CH" sz="2400" dirty="0" smtClean="0"/>
              <a:t> </a:t>
            </a:r>
            <a:r>
              <a:rPr lang="de-CH" sz="2400" dirty="0" err="1" smtClean="0"/>
              <a:t>dependent</a:t>
            </a:r>
            <a:r>
              <a:rPr lang="de-CH" sz="2400" dirty="0" smtClean="0"/>
              <a:t> on </a:t>
            </a:r>
            <a:r>
              <a:rPr lang="de-CH" sz="2400" dirty="0" err="1" smtClean="0"/>
              <a:t>societal</a:t>
            </a:r>
            <a:r>
              <a:rPr lang="de-CH" sz="2400" dirty="0" smtClean="0"/>
              <a:t> </a:t>
            </a:r>
            <a:r>
              <a:rPr lang="de-CH" sz="2400" dirty="0" err="1" smtClean="0"/>
              <a:t>problems</a:t>
            </a:r>
            <a:r>
              <a:rPr lang="de-CH" sz="2400" dirty="0" smtClean="0"/>
              <a:t>, </a:t>
            </a:r>
            <a:r>
              <a:rPr lang="de-CH" sz="2400" dirty="0" err="1" smtClean="0"/>
              <a:t>the</a:t>
            </a:r>
            <a:r>
              <a:rPr lang="de-CH" sz="2400" dirty="0" smtClean="0"/>
              <a:t> «relevant </a:t>
            </a:r>
            <a:r>
              <a:rPr lang="de-CH" sz="2400" dirty="0" err="1" smtClean="0"/>
              <a:t>practice</a:t>
            </a:r>
            <a:r>
              <a:rPr lang="de-CH" sz="2400" dirty="0" smtClean="0"/>
              <a:t>» </a:t>
            </a:r>
            <a:r>
              <a:rPr lang="de-CH" sz="2400" dirty="0" err="1" smtClean="0"/>
              <a:t>moves</a:t>
            </a:r>
            <a:r>
              <a:rPr lang="de-CH" sz="2400" dirty="0" smtClean="0"/>
              <a:t> </a:t>
            </a:r>
            <a:r>
              <a:rPr lang="de-CH" sz="2400" dirty="0" err="1" smtClean="0"/>
              <a:t>from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business-</a:t>
            </a:r>
            <a:r>
              <a:rPr lang="de-CH" sz="2400" dirty="0" err="1" smtClean="0"/>
              <a:t>market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business-society </a:t>
            </a:r>
            <a:r>
              <a:rPr lang="de-CH" sz="2400" dirty="0" err="1" smtClean="0"/>
              <a:t>interface</a:t>
            </a:r>
            <a:r>
              <a:rPr lang="de-CH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With </a:t>
            </a:r>
            <a:r>
              <a:rPr lang="en-US" sz="2400" dirty="0"/>
              <a:t>the SDGs, businesses have gained a new “north star” for a world in constant change. </a:t>
            </a:r>
            <a:r>
              <a:rPr lang="en-US" sz="2400" dirty="0" smtClean="0"/>
              <a:t>They bring </a:t>
            </a:r>
            <a:r>
              <a:rPr lang="en-US" sz="2400" dirty="0"/>
              <a:t>together world leaders, the business community, civil society and citizens around </a:t>
            </a:r>
            <a:r>
              <a:rPr lang="en-US" sz="2400" dirty="0" smtClean="0"/>
              <a:t>a shared </a:t>
            </a:r>
            <a:r>
              <a:rPr lang="en-US" sz="2400" dirty="0"/>
              <a:t>vision for the </a:t>
            </a:r>
            <a:r>
              <a:rPr lang="en-US" sz="2400" dirty="0" smtClean="0"/>
              <a:t>world.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The challenge </a:t>
            </a:r>
            <a:r>
              <a:rPr lang="en-US" sz="2400" dirty="0" smtClean="0"/>
              <a:t>for </a:t>
            </a:r>
            <a:r>
              <a:rPr lang="en-US" sz="2400" dirty="0"/>
              <a:t>business is to move from an </a:t>
            </a:r>
            <a:r>
              <a:rPr lang="en-US" sz="2400" dirty="0" smtClean="0"/>
              <a:t>“inside-out” </a:t>
            </a:r>
            <a:r>
              <a:rPr lang="en-US" sz="2400" dirty="0"/>
              <a:t>to an </a:t>
            </a:r>
            <a:r>
              <a:rPr lang="en-US" sz="2400" dirty="0" smtClean="0"/>
              <a:t>“outside-in” </a:t>
            </a:r>
            <a:r>
              <a:rPr lang="en-US" sz="2400" dirty="0"/>
              <a:t>perspective, thereby shifting its perspective from minimizing negative impacts to creating positive impacts in critical areas for </a:t>
            </a:r>
            <a:r>
              <a:rPr lang="en-US" sz="2400" dirty="0" smtClean="0"/>
              <a:t>society </a:t>
            </a:r>
            <a:r>
              <a:rPr lang="en-US" sz="2400" dirty="0"/>
              <a:t>and the planet</a:t>
            </a:r>
            <a:r>
              <a:rPr lang="en-US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Business School research needs to change fundamentally to remain relevant, credible and useful.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de-CH" sz="2400" dirty="0" smtClean="0"/>
          </a:p>
          <a:p>
            <a:pPr marL="457200" indent="-457200">
              <a:buFont typeface="+mj-lt"/>
              <a:buAutoNum type="arabicPeriod"/>
            </a:pPr>
            <a:endParaRPr lang="de-CH" sz="2400" dirty="0"/>
          </a:p>
          <a:p>
            <a:pPr marL="457200" indent="-457200">
              <a:buFont typeface="+mj-lt"/>
              <a:buAutoNum type="arabicPeriod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7361574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svorlagen IWO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-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Alt One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Alt One MT" pitchFamily="34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Präsentationsvorlagen IWOe</Template>
  <TotalTime>0</TotalTime>
  <Words>780</Words>
  <Application>Microsoft Office PowerPoint</Application>
  <PresentationFormat>Benutzerdefiniert</PresentationFormat>
  <Paragraphs>84</Paragraphs>
  <Slides>12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1" baseType="lpstr">
      <vt:lpstr>ＭＳ Ｐゴシック</vt:lpstr>
      <vt:lpstr>Arial</vt:lpstr>
      <vt:lpstr>Calibri</vt:lpstr>
      <vt:lpstr>Gill Alt One MT</vt:lpstr>
      <vt:lpstr>Gill Alt One MT Light</vt:lpstr>
      <vt:lpstr>Trebuchet MS</vt:lpstr>
      <vt:lpstr>Wingdings</vt:lpstr>
      <vt:lpstr>Präsentationsvorlagen IWOe</vt:lpstr>
      <vt:lpstr>Bitmap</vt:lpstr>
      <vt:lpstr>Overview and theses – in light of the sustainability challenges (Thomas Dyllick)</vt:lpstr>
      <vt:lpstr>Humanity's Ecological Footprint (Global Footprint Network/WWF) </vt:lpstr>
      <vt:lpstr>Planetary Boundaries  (Rockstrom, J. et al. 2009; Steffen, W. et al. 2015)</vt:lpstr>
      <vt:lpstr>Doughnut Economics (Kate Raworth 2017)</vt:lpstr>
      <vt:lpstr>Overview and theses – in light of the sustainability challenges (Thomas Dyllick)</vt:lpstr>
      <vt:lpstr>United Nations SDGs («Agenda 2030»)</vt:lpstr>
      <vt:lpstr>Overview and theses – in light of the sustainability challenges (Thomas Dyllick)</vt:lpstr>
      <vt:lpstr>Outside-In: A Powerful new Perspective</vt:lpstr>
      <vt:lpstr>Overview and theses – in light of the sustainability challenges (Thomas Dyllick)</vt:lpstr>
      <vt:lpstr>Challenges for Business School Research</vt:lpstr>
      <vt:lpstr>Overview and theses – in light of the sustainability challenges (Thomas Dyllick)</vt:lpstr>
      <vt:lpstr>PowerPoint-Präsentation</vt:lpstr>
    </vt:vector>
  </TitlesOfParts>
  <Company>Universität St. Gallen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Nachhaltigkeitsberichterstattung</dc:title>
  <dc:creator>Sebastian Heerwart</dc:creator>
  <cp:lastModifiedBy>Thomas Dyllick</cp:lastModifiedBy>
  <cp:revision>373</cp:revision>
  <cp:lastPrinted>2017-07-27T15:58:35Z</cp:lastPrinted>
  <dcterms:created xsi:type="dcterms:W3CDTF">2008-04-17T09:34:20Z</dcterms:created>
  <dcterms:modified xsi:type="dcterms:W3CDTF">2017-07-31T12:44:36Z</dcterms:modified>
</cp:coreProperties>
</file>