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8" r:id="rId1"/>
  </p:sldMasterIdLst>
  <p:notesMasterIdLst>
    <p:notesMasterId r:id="rId16"/>
  </p:notesMasterIdLst>
  <p:handoutMasterIdLst>
    <p:handoutMasterId r:id="rId17"/>
  </p:handoutMasterIdLst>
  <p:sldIdLst>
    <p:sldId id="256" r:id="rId2"/>
    <p:sldId id="270" r:id="rId3"/>
    <p:sldId id="288" r:id="rId4"/>
    <p:sldId id="282" r:id="rId5"/>
    <p:sldId id="283" r:id="rId6"/>
    <p:sldId id="284" r:id="rId7"/>
    <p:sldId id="289" r:id="rId8"/>
    <p:sldId id="290" r:id="rId9"/>
    <p:sldId id="291" r:id="rId10"/>
    <p:sldId id="292" r:id="rId11"/>
    <p:sldId id="294" r:id="rId12"/>
    <p:sldId id="286" r:id="rId13"/>
    <p:sldId id="293" r:id="rId14"/>
    <p:sldId id="264" r:id="rId15"/>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bert@business-humanrights.org" initials="e" lastIdx="2" clrIdx="0">
    <p:extLst/>
  </p:cmAuthor>
  <p:cmAuthor id="2" name="Melanie Coni-Zimmer" initials="MC" lastIdx="6"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668"/>
    <p:restoredTop sz="83638" autoAdjust="0"/>
  </p:normalViewPr>
  <p:slideViewPr>
    <p:cSldViewPr>
      <p:cViewPr varScale="1">
        <p:scale>
          <a:sx n="102" d="100"/>
          <a:sy n="102" d="100"/>
        </p:scale>
        <p:origin x="992" y="1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937840B-D3AB-AF40-8A10-B0BB33ED907C}" type="datetimeFigureOut">
              <a:rPr lang="en-GB" smtClean="0"/>
              <a:t>10/01/2019</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D6052A0-67D8-2347-B42A-3E42D7386174}" type="slidenum">
              <a:rPr lang="en-GB" smtClean="0"/>
              <a:t>‹Nr.›</a:t>
            </a:fld>
            <a:endParaRPr lang="en-GB"/>
          </a:p>
        </p:txBody>
      </p:sp>
    </p:spTree>
    <p:extLst>
      <p:ext uri="{BB962C8B-B14F-4D97-AF65-F5344CB8AC3E}">
        <p14:creationId xmlns:p14="http://schemas.microsoft.com/office/powerpoint/2010/main" val="1805426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02D8B8C-A07F-4F86-91C0-8300805952DE}" type="datetimeFigureOut">
              <a:rPr lang="de-DE" smtClean="0"/>
              <a:pPr/>
              <a:t>10.01.19</a:t>
            </a:fld>
            <a:endParaRPr lang="de-CH"/>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CH"/>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281C78C-DF60-43AA-9025-896AF7F51202}" type="slidenum">
              <a:rPr lang="de-CH" smtClean="0"/>
              <a:pPr/>
              <a:t>‹Nr.›</a:t>
            </a:fld>
            <a:endParaRPr lang="de-CH"/>
          </a:p>
        </p:txBody>
      </p:sp>
    </p:spTree>
    <p:extLst>
      <p:ext uri="{BB962C8B-B14F-4D97-AF65-F5344CB8AC3E}">
        <p14:creationId xmlns:p14="http://schemas.microsoft.com/office/powerpoint/2010/main" val="11436692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de-CH" dirty="0"/>
          </a:p>
        </p:txBody>
      </p:sp>
      <p:sp>
        <p:nvSpPr>
          <p:cNvPr id="4" name="Slide Number Placeholder 3"/>
          <p:cNvSpPr>
            <a:spLocks noGrp="1"/>
          </p:cNvSpPr>
          <p:nvPr>
            <p:ph type="sldNum" sz="quarter" idx="10"/>
          </p:nvPr>
        </p:nvSpPr>
        <p:spPr/>
        <p:txBody>
          <a:bodyPr/>
          <a:lstStyle/>
          <a:p>
            <a:fld id="{3281C78C-DF60-43AA-9025-896AF7F51202}" type="slidenum">
              <a:rPr lang="de-CH" smtClean="0"/>
              <a:pPr/>
              <a:t>1</a:t>
            </a:fld>
            <a:endParaRPr lang="de-CH"/>
          </a:p>
        </p:txBody>
      </p:sp>
    </p:spTree>
    <p:extLst>
      <p:ext uri="{BB962C8B-B14F-4D97-AF65-F5344CB8AC3E}">
        <p14:creationId xmlns:p14="http://schemas.microsoft.com/office/powerpoint/2010/main" val="34409958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charset="0"/>
              <a:buChar char="•"/>
            </a:pPr>
            <a:endParaRPr lang="en-GB" sz="1200" dirty="0"/>
          </a:p>
          <a:p>
            <a:endParaRPr lang="en-GB" dirty="0"/>
          </a:p>
        </p:txBody>
      </p:sp>
      <p:sp>
        <p:nvSpPr>
          <p:cNvPr id="4" name="Slide Number Placeholder 3"/>
          <p:cNvSpPr>
            <a:spLocks noGrp="1"/>
          </p:cNvSpPr>
          <p:nvPr>
            <p:ph type="sldNum" sz="quarter" idx="10"/>
          </p:nvPr>
        </p:nvSpPr>
        <p:spPr/>
        <p:txBody>
          <a:bodyPr/>
          <a:lstStyle/>
          <a:p>
            <a:fld id="{3281C78C-DF60-43AA-9025-896AF7F51202}" type="slidenum">
              <a:rPr lang="de-CH" smtClean="0"/>
              <a:pPr/>
              <a:t>10</a:t>
            </a:fld>
            <a:endParaRPr lang="de-CH"/>
          </a:p>
        </p:txBody>
      </p:sp>
    </p:spTree>
    <p:extLst>
      <p:ext uri="{BB962C8B-B14F-4D97-AF65-F5344CB8AC3E}">
        <p14:creationId xmlns:p14="http://schemas.microsoft.com/office/powerpoint/2010/main" val="7641536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charset="0"/>
              <a:buChar char="•"/>
            </a:pPr>
            <a:endParaRPr lang="en-GB" sz="1200" dirty="0"/>
          </a:p>
          <a:p>
            <a:endParaRPr lang="en-GB" dirty="0"/>
          </a:p>
        </p:txBody>
      </p:sp>
      <p:sp>
        <p:nvSpPr>
          <p:cNvPr id="4" name="Slide Number Placeholder 3"/>
          <p:cNvSpPr>
            <a:spLocks noGrp="1"/>
          </p:cNvSpPr>
          <p:nvPr>
            <p:ph type="sldNum" sz="quarter" idx="10"/>
          </p:nvPr>
        </p:nvSpPr>
        <p:spPr/>
        <p:txBody>
          <a:bodyPr/>
          <a:lstStyle/>
          <a:p>
            <a:fld id="{3281C78C-DF60-43AA-9025-896AF7F51202}" type="slidenum">
              <a:rPr lang="de-CH" smtClean="0"/>
              <a:pPr/>
              <a:t>11</a:t>
            </a:fld>
            <a:endParaRPr lang="de-CH"/>
          </a:p>
        </p:txBody>
      </p:sp>
    </p:spTree>
    <p:extLst>
      <p:ext uri="{BB962C8B-B14F-4D97-AF65-F5344CB8AC3E}">
        <p14:creationId xmlns:p14="http://schemas.microsoft.com/office/powerpoint/2010/main" val="30218158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charset="0"/>
              <a:buChar char="•"/>
            </a:pPr>
            <a:endParaRPr lang="en-GB" sz="1200" dirty="0"/>
          </a:p>
          <a:p>
            <a:endParaRPr lang="en-GB" dirty="0"/>
          </a:p>
        </p:txBody>
      </p:sp>
      <p:sp>
        <p:nvSpPr>
          <p:cNvPr id="4" name="Slide Number Placeholder 3"/>
          <p:cNvSpPr>
            <a:spLocks noGrp="1"/>
          </p:cNvSpPr>
          <p:nvPr>
            <p:ph type="sldNum" sz="quarter" idx="10"/>
          </p:nvPr>
        </p:nvSpPr>
        <p:spPr/>
        <p:txBody>
          <a:bodyPr/>
          <a:lstStyle/>
          <a:p>
            <a:fld id="{3281C78C-DF60-43AA-9025-896AF7F51202}" type="slidenum">
              <a:rPr lang="de-CH" smtClean="0"/>
              <a:pPr/>
              <a:t>12</a:t>
            </a:fld>
            <a:endParaRPr lang="de-CH"/>
          </a:p>
        </p:txBody>
      </p:sp>
    </p:spTree>
    <p:extLst>
      <p:ext uri="{BB962C8B-B14F-4D97-AF65-F5344CB8AC3E}">
        <p14:creationId xmlns:p14="http://schemas.microsoft.com/office/powerpoint/2010/main" val="33392078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charset="0"/>
              <a:buChar char="•"/>
            </a:pPr>
            <a:endParaRPr lang="en-GB" sz="1200" dirty="0"/>
          </a:p>
          <a:p>
            <a:endParaRPr lang="en-GB" dirty="0"/>
          </a:p>
        </p:txBody>
      </p:sp>
      <p:sp>
        <p:nvSpPr>
          <p:cNvPr id="4" name="Slide Number Placeholder 3"/>
          <p:cNvSpPr>
            <a:spLocks noGrp="1"/>
          </p:cNvSpPr>
          <p:nvPr>
            <p:ph type="sldNum" sz="quarter" idx="10"/>
          </p:nvPr>
        </p:nvSpPr>
        <p:spPr/>
        <p:txBody>
          <a:bodyPr/>
          <a:lstStyle/>
          <a:p>
            <a:fld id="{3281C78C-DF60-43AA-9025-896AF7F51202}" type="slidenum">
              <a:rPr lang="de-CH" smtClean="0"/>
              <a:pPr/>
              <a:t>13</a:t>
            </a:fld>
            <a:endParaRPr lang="de-CH"/>
          </a:p>
        </p:txBody>
      </p:sp>
    </p:spTree>
    <p:extLst>
      <p:ext uri="{BB962C8B-B14F-4D97-AF65-F5344CB8AC3E}">
        <p14:creationId xmlns:p14="http://schemas.microsoft.com/office/powerpoint/2010/main" val="42444719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281C78C-DF60-43AA-9025-896AF7F51202}" type="slidenum">
              <a:rPr lang="de-CH" smtClean="0"/>
              <a:pPr/>
              <a:t>2</a:t>
            </a:fld>
            <a:endParaRPr lang="de-CH"/>
          </a:p>
        </p:txBody>
      </p:sp>
    </p:spTree>
    <p:extLst>
      <p:ext uri="{BB962C8B-B14F-4D97-AF65-F5344CB8AC3E}">
        <p14:creationId xmlns:p14="http://schemas.microsoft.com/office/powerpoint/2010/main" val="715113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281C78C-DF60-43AA-9025-896AF7F51202}" type="slidenum">
              <a:rPr lang="de-CH" smtClean="0"/>
              <a:pPr/>
              <a:t>3</a:t>
            </a:fld>
            <a:endParaRPr lang="de-CH"/>
          </a:p>
        </p:txBody>
      </p:sp>
    </p:spTree>
    <p:extLst>
      <p:ext uri="{BB962C8B-B14F-4D97-AF65-F5344CB8AC3E}">
        <p14:creationId xmlns:p14="http://schemas.microsoft.com/office/powerpoint/2010/main" val="30143211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281C78C-DF60-43AA-9025-896AF7F51202}" type="slidenum">
              <a:rPr lang="de-CH" smtClean="0"/>
              <a:pPr/>
              <a:t>4</a:t>
            </a:fld>
            <a:endParaRPr lang="de-CH"/>
          </a:p>
        </p:txBody>
      </p:sp>
    </p:spTree>
    <p:extLst>
      <p:ext uri="{BB962C8B-B14F-4D97-AF65-F5344CB8AC3E}">
        <p14:creationId xmlns:p14="http://schemas.microsoft.com/office/powerpoint/2010/main" val="37195184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charset="0"/>
              <a:buChar char="•"/>
            </a:pPr>
            <a:endParaRPr lang="en-GB" sz="1200" dirty="0"/>
          </a:p>
          <a:p>
            <a:endParaRPr lang="en-GB" dirty="0"/>
          </a:p>
        </p:txBody>
      </p:sp>
      <p:sp>
        <p:nvSpPr>
          <p:cNvPr id="4" name="Slide Number Placeholder 3"/>
          <p:cNvSpPr>
            <a:spLocks noGrp="1"/>
          </p:cNvSpPr>
          <p:nvPr>
            <p:ph type="sldNum" sz="quarter" idx="10"/>
          </p:nvPr>
        </p:nvSpPr>
        <p:spPr/>
        <p:txBody>
          <a:bodyPr/>
          <a:lstStyle/>
          <a:p>
            <a:fld id="{3281C78C-DF60-43AA-9025-896AF7F51202}" type="slidenum">
              <a:rPr lang="de-CH" smtClean="0"/>
              <a:pPr/>
              <a:t>5</a:t>
            </a:fld>
            <a:endParaRPr lang="de-CH"/>
          </a:p>
        </p:txBody>
      </p:sp>
    </p:spTree>
    <p:extLst>
      <p:ext uri="{BB962C8B-B14F-4D97-AF65-F5344CB8AC3E}">
        <p14:creationId xmlns:p14="http://schemas.microsoft.com/office/powerpoint/2010/main" val="6297417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charset="0"/>
              <a:buChar char="•"/>
            </a:pPr>
            <a:endParaRPr lang="en-GB" sz="1200" dirty="0"/>
          </a:p>
          <a:p>
            <a:endParaRPr lang="en-GB" dirty="0"/>
          </a:p>
        </p:txBody>
      </p:sp>
      <p:sp>
        <p:nvSpPr>
          <p:cNvPr id="4" name="Slide Number Placeholder 3"/>
          <p:cNvSpPr>
            <a:spLocks noGrp="1"/>
          </p:cNvSpPr>
          <p:nvPr>
            <p:ph type="sldNum" sz="quarter" idx="10"/>
          </p:nvPr>
        </p:nvSpPr>
        <p:spPr/>
        <p:txBody>
          <a:bodyPr/>
          <a:lstStyle/>
          <a:p>
            <a:fld id="{3281C78C-DF60-43AA-9025-896AF7F51202}" type="slidenum">
              <a:rPr lang="de-CH" smtClean="0"/>
              <a:pPr/>
              <a:t>6</a:t>
            </a:fld>
            <a:endParaRPr lang="de-CH"/>
          </a:p>
        </p:txBody>
      </p:sp>
    </p:spTree>
    <p:extLst>
      <p:ext uri="{BB962C8B-B14F-4D97-AF65-F5344CB8AC3E}">
        <p14:creationId xmlns:p14="http://schemas.microsoft.com/office/powerpoint/2010/main" val="5504198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charset="0"/>
              <a:buChar char="•"/>
            </a:pPr>
            <a:endParaRPr lang="en-GB" sz="1200" dirty="0"/>
          </a:p>
          <a:p>
            <a:endParaRPr lang="en-GB" dirty="0"/>
          </a:p>
        </p:txBody>
      </p:sp>
      <p:sp>
        <p:nvSpPr>
          <p:cNvPr id="4" name="Slide Number Placeholder 3"/>
          <p:cNvSpPr>
            <a:spLocks noGrp="1"/>
          </p:cNvSpPr>
          <p:nvPr>
            <p:ph type="sldNum" sz="quarter" idx="10"/>
          </p:nvPr>
        </p:nvSpPr>
        <p:spPr/>
        <p:txBody>
          <a:bodyPr/>
          <a:lstStyle/>
          <a:p>
            <a:fld id="{3281C78C-DF60-43AA-9025-896AF7F51202}" type="slidenum">
              <a:rPr lang="de-CH" smtClean="0"/>
              <a:pPr/>
              <a:t>7</a:t>
            </a:fld>
            <a:endParaRPr lang="de-CH"/>
          </a:p>
        </p:txBody>
      </p:sp>
    </p:spTree>
    <p:extLst>
      <p:ext uri="{BB962C8B-B14F-4D97-AF65-F5344CB8AC3E}">
        <p14:creationId xmlns:p14="http://schemas.microsoft.com/office/powerpoint/2010/main" val="7752810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charset="0"/>
              <a:buChar char="•"/>
            </a:pPr>
            <a:endParaRPr lang="en-GB" sz="1200" dirty="0"/>
          </a:p>
          <a:p>
            <a:endParaRPr lang="en-GB" dirty="0"/>
          </a:p>
        </p:txBody>
      </p:sp>
      <p:sp>
        <p:nvSpPr>
          <p:cNvPr id="4" name="Slide Number Placeholder 3"/>
          <p:cNvSpPr>
            <a:spLocks noGrp="1"/>
          </p:cNvSpPr>
          <p:nvPr>
            <p:ph type="sldNum" sz="quarter" idx="10"/>
          </p:nvPr>
        </p:nvSpPr>
        <p:spPr/>
        <p:txBody>
          <a:bodyPr/>
          <a:lstStyle/>
          <a:p>
            <a:fld id="{3281C78C-DF60-43AA-9025-896AF7F51202}" type="slidenum">
              <a:rPr lang="de-CH" smtClean="0"/>
              <a:pPr/>
              <a:t>8</a:t>
            </a:fld>
            <a:endParaRPr lang="de-CH"/>
          </a:p>
        </p:txBody>
      </p:sp>
    </p:spTree>
    <p:extLst>
      <p:ext uri="{BB962C8B-B14F-4D97-AF65-F5344CB8AC3E}">
        <p14:creationId xmlns:p14="http://schemas.microsoft.com/office/powerpoint/2010/main" val="34640079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charset="0"/>
              <a:buChar char="•"/>
            </a:pPr>
            <a:endParaRPr lang="en-GB" sz="1200" dirty="0"/>
          </a:p>
          <a:p>
            <a:endParaRPr lang="en-GB" dirty="0"/>
          </a:p>
        </p:txBody>
      </p:sp>
      <p:sp>
        <p:nvSpPr>
          <p:cNvPr id="4" name="Slide Number Placeholder 3"/>
          <p:cNvSpPr>
            <a:spLocks noGrp="1"/>
          </p:cNvSpPr>
          <p:nvPr>
            <p:ph type="sldNum" sz="quarter" idx="10"/>
          </p:nvPr>
        </p:nvSpPr>
        <p:spPr/>
        <p:txBody>
          <a:bodyPr/>
          <a:lstStyle/>
          <a:p>
            <a:fld id="{3281C78C-DF60-43AA-9025-896AF7F51202}" type="slidenum">
              <a:rPr lang="de-CH" smtClean="0"/>
              <a:pPr/>
              <a:t>9</a:t>
            </a:fld>
            <a:endParaRPr lang="de-CH"/>
          </a:p>
        </p:txBody>
      </p:sp>
    </p:spTree>
    <p:extLst>
      <p:ext uri="{BB962C8B-B14F-4D97-AF65-F5344CB8AC3E}">
        <p14:creationId xmlns:p14="http://schemas.microsoft.com/office/powerpoint/2010/main" val="22036221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440000" y="3024000"/>
            <a:ext cx="7344000" cy="1008000"/>
          </a:xfrm>
          <a:noFill/>
          <a:ln w="12700">
            <a:noFill/>
            <a:miter lim="800000"/>
            <a:headEnd/>
            <a:tailEnd/>
          </a:ln>
          <a:effectLst/>
        </p:spPr>
        <p:txBody>
          <a:bodyPr vert="horz" wrap="square" lIns="0" tIns="0" rIns="0" bIns="0" numCol="1" anchor="t" anchorCtr="0" compatLnSpc="1">
            <a:prstTxWarp prst="textNoShape">
              <a:avLst/>
            </a:prstTxWarp>
            <a:noAutofit/>
          </a:bodyPr>
          <a:lstStyle>
            <a:lvl1pPr algn="l" defTabSz="762000" rtl="0" eaLnBrk="1" fontAlgn="base" hangingPunct="1">
              <a:lnSpc>
                <a:spcPct val="85000"/>
              </a:lnSpc>
              <a:spcBef>
                <a:spcPct val="0"/>
              </a:spcBef>
              <a:spcAft>
                <a:spcPct val="0"/>
              </a:spcAft>
              <a:defRPr lang="de-CH" altLang="de-DE" sz="4000" b="0" i="0" dirty="0">
                <a:solidFill>
                  <a:srgbClr val="1A5D11"/>
                </a:solidFill>
                <a:latin typeface="Calibri Light" panose="020F0302020204030204" pitchFamily="34" charset="0"/>
                <a:ea typeface="+mj-ea"/>
                <a:cs typeface="Calibri Light" panose="020F0302020204030204" pitchFamily="34" charset="0"/>
              </a:defRPr>
            </a:lvl1pPr>
          </a:lstStyle>
          <a:p>
            <a:r>
              <a:rPr lang="de-DE" dirty="0"/>
              <a:t>Mastertitelformat bearbeiten</a:t>
            </a:r>
            <a:endParaRPr lang="de-CH" dirty="0"/>
          </a:p>
        </p:txBody>
      </p:sp>
      <p:sp>
        <p:nvSpPr>
          <p:cNvPr id="3" name="Untertitel 2"/>
          <p:cNvSpPr>
            <a:spLocks noGrp="1"/>
          </p:cNvSpPr>
          <p:nvPr>
            <p:ph type="subTitle" idx="1"/>
          </p:nvPr>
        </p:nvSpPr>
        <p:spPr>
          <a:xfrm>
            <a:off x="1440000" y="4248000"/>
            <a:ext cx="7344000" cy="966950"/>
          </a:xfrm>
          <a:noFill/>
          <a:ln w="12700">
            <a:noFill/>
            <a:miter lim="800000"/>
            <a:headEnd/>
            <a:tailEnd/>
          </a:ln>
          <a:effectLst/>
        </p:spPr>
        <p:txBody>
          <a:bodyPr vert="horz" wrap="square" lIns="0" tIns="0" rIns="0" bIns="0" numCol="1" anchor="t" anchorCtr="0" compatLnSpc="1">
            <a:prstTxWarp prst="textNoShape">
              <a:avLst/>
            </a:prstTxWarp>
            <a:noAutofit/>
          </a:bodyPr>
          <a:lstStyle>
            <a:lvl1pPr marL="0" indent="0" algn="l" defTabSz="762000" rtl="0" eaLnBrk="1" fontAlgn="base" hangingPunct="1">
              <a:spcBef>
                <a:spcPct val="0"/>
              </a:spcBef>
              <a:spcAft>
                <a:spcPct val="0"/>
              </a:spcAft>
              <a:buSzPct val="100000"/>
              <a:buNone/>
              <a:defRPr lang="de-CH" altLang="de-DE" sz="3000" b="0" i="0" dirty="0">
                <a:solidFill>
                  <a:schemeClr val="tx1"/>
                </a:solidFill>
                <a:latin typeface="Calibri Light" panose="020F0302020204030204" pitchFamily="34" charset="0"/>
                <a:ea typeface="+mn-ea"/>
                <a:cs typeface="Calibri Light" panose="020F03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a:t>Master-Untertitelformat bearbeiten</a:t>
            </a:r>
            <a:endParaRPr lang="de-CH" dirty="0"/>
          </a:p>
        </p:txBody>
      </p:sp>
      <p:sp>
        <p:nvSpPr>
          <p:cNvPr id="23" name="Fußzeilenplatzhalter 4"/>
          <p:cNvSpPr>
            <a:spLocks noGrp="1"/>
          </p:cNvSpPr>
          <p:nvPr>
            <p:ph type="ftr" sz="quarter" idx="11"/>
          </p:nvPr>
        </p:nvSpPr>
        <p:spPr>
          <a:xfrm>
            <a:off x="1440000" y="5400000"/>
            <a:ext cx="7346842" cy="365125"/>
          </a:xfrm>
        </p:spPr>
        <p:txBody>
          <a:bodyPr lIns="0" tIns="0" rIns="0" bIns="0"/>
          <a:lstStyle>
            <a:lvl1pPr algn="l">
              <a:defRPr sz="2000" b="0" i="0">
                <a:solidFill>
                  <a:schemeClr val="tx1"/>
                </a:solidFill>
                <a:latin typeface="Calibri Light" panose="020F0302020204030204" pitchFamily="34" charset="0"/>
                <a:cs typeface="Calibri Light" panose="020F0302020204030204" pitchFamily="34" charset="0"/>
              </a:defRPr>
            </a:lvl1pPr>
          </a:lstStyle>
          <a:p>
            <a:r>
              <a:rPr lang="de-CH" dirty="0"/>
              <a:t>Autor</a:t>
            </a:r>
          </a:p>
        </p:txBody>
      </p:sp>
      <p:sp>
        <p:nvSpPr>
          <p:cNvPr id="24" name="Datumsplatzhalter 10"/>
          <p:cNvSpPr>
            <a:spLocks noGrp="1"/>
          </p:cNvSpPr>
          <p:nvPr>
            <p:ph type="dt" sz="half" idx="2"/>
          </p:nvPr>
        </p:nvSpPr>
        <p:spPr>
          <a:xfrm>
            <a:off x="1440000" y="5904000"/>
            <a:ext cx="7346842" cy="365125"/>
          </a:xfrm>
          <a:prstGeom prst="rect">
            <a:avLst/>
          </a:prstGeom>
        </p:spPr>
        <p:txBody>
          <a:bodyPr vert="horz" lIns="0" tIns="0" rIns="0" bIns="0" rtlCol="0" anchor="ctr"/>
          <a:lstStyle>
            <a:lvl1pPr algn="l">
              <a:defRPr sz="2000" b="0" i="0">
                <a:solidFill>
                  <a:schemeClr val="tx1"/>
                </a:solidFill>
                <a:latin typeface="Calibri Light" panose="020F0302020204030204" pitchFamily="34" charset="0"/>
                <a:cs typeface="Calibri Light" panose="020F0302020204030204" pitchFamily="34" charset="0"/>
              </a:defRPr>
            </a:lvl1pPr>
          </a:lstStyle>
          <a:p>
            <a:r>
              <a:rPr lang="de-DE" dirty="0"/>
              <a:t>Datum</a:t>
            </a:r>
            <a:endParaRPr lang="de-CH" dirty="0"/>
          </a:p>
        </p:txBody>
      </p:sp>
      <p:pic>
        <p:nvPicPr>
          <p:cNvPr id="4" name="Bild 3"/>
          <p:cNvPicPr>
            <a:picLocks noChangeAspect="1"/>
          </p:cNvPicPr>
          <p:nvPr userDrawn="1"/>
        </p:nvPicPr>
        <p:blipFill>
          <a:blip r:embed="rId2"/>
          <a:stretch>
            <a:fillRect/>
          </a:stretch>
        </p:blipFill>
        <p:spPr>
          <a:xfrm>
            <a:off x="4441763" y="474748"/>
            <a:ext cx="4342237" cy="1223392"/>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lIns="0" tIns="0" rIns="0" bIns="0">
            <a:noAutofit/>
          </a:bodyPr>
          <a:lstStyle>
            <a:lvl1pPr algn="l">
              <a:defRPr sz="3000" b="0" i="0">
                <a:latin typeface="Calibri Light" panose="020F0302020204030204" pitchFamily="34" charset="0"/>
                <a:cs typeface="Calibri Light" panose="020F0302020204030204" pitchFamily="34" charset="0"/>
              </a:defRPr>
            </a:lvl1pPr>
          </a:lstStyle>
          <a:p>
            <a:r>
              <a:rPr lang="de-DE" dirty="0"/>
              <a:t>Titelmasterformat durch Klicken bearbeiten</a:t>
            </a:r>
            <a:br>
              <a:rPr lang="de-DE" dirty="0"/>
            </a:br>
            <a:endParaRPr lang="de-CH" dirty="0"/>
          </a:p>
        </p:txBody>
      </p:sp>
      <p:sp>
        <p:nvSpPr>
          <p:cNvPr id="3" name="Inhaltsplatzhalter 2"/>
          <p:cNvSpPr>
            <a:spLocks noGrp="1"/>
          </p:cNvSpPr>
          <p:nvPr>
            <p:ph idx="1" hasCustomPrompt="1"/>
          </p:nvPr>
        </p:nvSpPr>
        <p:spPr>
          <a:xfrm>
            <a:off x="1080000" y="1368000"/>
            <a:ext cx="7920000" cy="4847082"/>
          </a:xfrm>
        </p:spPr>
        <p:txBody>
          <a:bodyPr lIns="0" tIns="0" rIns="0" bIns="0">
            <a:noAutofit/>
          </a:bodyPr>
          <a:lstStyle>
            <a:lvl1pPr marL="457200" indent="-457200">
              <a:buFont typeface="+mj-lt"/>
              <a:buAutoNum type="arabicPeriod"/>
              <a:defRPr b="0" i="0">
                <a:latin typeface="Calibri Light" panose="020F0302020204030204" pitchFamily="34" charset="0"/>
                <a:cs typeface="Calibri Light" panose="020F0302020204030204" pitchFamily="34" charset="0"/>
              </a:defRPr>
            </a:lvl1pPr>
            <a:lvl2pPr>
              <a:defRPr sz="2000" b="0" i="0">
                <a:latin typeface="Calibri Light" panose="020F0302020204030204" pitchFamily="34" charset="0"/>
                <a:cs typeface="Calibri Light" panose="020F0302020204030204" pitchFamily="34" charset="0"/>
              </a:defRPr>
            </a:lvl2pPr>
            <a:lvl3pPr>
              <a:defRPr sz="1800" b="0" i="0">
                <a:latin typeface="Calibri Light" panose="020F0302020204030204" pitchFamily="34" charset="0"/>
                <a:cs typeface="Calibri Light" panose="020F0302020204030204" pitchFamily="34" charset="0"/>
              </a:defRPr>
            </a:lvl3pPr>
          </a:lstStyle>
          <a:p>
            <a:pPr lvl="0"/>
            <a:r>
              <a:rPr lang="de-DE" dirty="0"/>
              <a:t>Textmasterformate durch Klicken bearbeiten</a:t>
            </a:r>
          </a:p>
          <a:p>
            <a:pPr lvl="1"/>
            <a:r>
              <a:rPr lang="de-DE" dirty="0"/>
              <a:t>Zweite Ebene</a:t>
            </a:r>
          </a:p>
          <a:p>
            <a:pPr lvl="2"/>
            <a:r>
              <a:rPr lang="de-DE" dirty="0"/>
              <a:t>Dritte Ebene</a:t>
            </a:r>
          </a:p>
          <a:p>
            <a:pPr lvl="0"/>
            <a:endParaRPr lang="de-DE" dirty="0"/>
          </a:p>
        </p:txBody>
      </p:sp>
      <p:sp>
        <p:nvSpPr>
          <p:cNvPr id="5" name="Rectangle 8"/>
          <p:cNvSpPr>
            <a:spLocks noChangeArrowheads="1"/>
          </p:cNvSpPr>
          <p:nvPr userDrawn="1"/>
        </p:nvSpPr>
        <p:spPr bwMode="auto">
          <a:xfrm>
            <a:off x="2123728" y="6287082"/>
            <a:ext cx="3024336" cy="461665"/>
          </a:xfrm>
          <a:prstGeom prst="rect">
            <a:avLst/>
          </a:prstGeom>
          <a:noFill/>
          <a:ln w="12700">
            <a:noFill/>
            <a:miter lim="800000"/>
            <a:headEnd/>
            <a:tailEnd/>
          </a:ln>
          <a:effectLst/>
        </p:spPr>
        <p:txBody>
          <a:bodyPr wrap="square" lIns="0" tIns="0" rIns="0" bIns="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000" baseline="0" dirty="0">
              <a:solidFill>
                <a:schemeClr val="accent2">
                  <a:lumMod val="75000"/>
                </a:schemeClr>
              </a:solidFill>
              <a:latin typeface="+mn-lt"/>
            </a:endParaRPr>
          </a:p>
          <a:p>
            <a:pPr algn="l"/>
            <a:endParaRPr lang="en-GB" sz="1000" baseline="0" noProof="0" dirty="0">
              <a:latin typeface="+mn-lt"/>
            </a:endParaRPr>
          </a:p>
          <a:p>
            <a:pPr algn="l"/>
            <a:endParaRPr lang="en-GB" sz="1000" baseline="0" noProof="0" dirty="0">
              <a:latin typeface="+mn-lt"/>
            </a:endParaRPr>
          </a:p>
        </p:txBody>
      </p:sp>
      <p:pic>
        <p:nvPicPr>
          <p:cNvPr id="7" name="Bild 6"/>
          <p:cNvPicPr>
            <a:picLocks noChangeAspect="1"/>
          </p:cNvPicPr>
          <p:nvPr userDrawn="1"/>
        </p:nvPicPr>
        <p:blipFill>
          <a:blip r:embed="rId2"/>
          <a:stretch>
            <a:fillRect/>
          </a:stretch>
        </p:blipFill>
        <p:spPr>
          <a:xfrm>
            <a:off x="107504" y="6241303"/>
            <a:ext cx="1800200" cy="507193"/>
          </a:xfrm>
          <a:prstGeom prst="rect">
            <a:avLst/>
          </a:prstGeom>
        </p:spPr>
      </p:pic>
      <p:sp>
        <p:nvSpPr>
          <p:cNvPr id="4" name="TextBox 3"/>
          <p:cNvSpPr txBox="1"/>
          <p:nvPr userDrawn="1"/>
        </p:nvSpPr>
        <p:spPr>
          <a:xfrm>
            <a:off x="4139952" y="6217900"/>
            <a:ext cx="4814646" cy="523220"/>
          </a:xfrm>
          <a:prstGeom prst="rect">
            <a:avLst/>
          </a:prstGeom>
          <a:noFill/>
        </p:spPr>
        <p:txBody>
          <a:bodyPr wrap="square" rtlCol="0">
            <a:spAutoFit/>
          </a:bodyPr>
          <a:lstStyle/>
          <a:p>
            <a:pPr marL="0" marR="0" indent="0" algn="r" defTabSz="914400" rtl="0" eaLnBrk="1" fontAlgn="auto" latinLnBrk="0" hangingPunct="1">
              <a:lnSpc>
                <a:spcPct val="100000"/>
              </a:lnSpc>
              <a:spcBef>
                <a:spcPts val="0"/>
              </a:spcBef>
              <a:spcAft>
                <a:spcPts val="0"/>
              </a:spcAft>
              <a:buClrTx/>
              <a:buSzTx/>
              <a:buFontTx/>
              <a:buNone/>
              <a:tabLst/>
              <a:defRPr/>
            </a:pPr>
            <a:r>
              <a:rPr lang="de-DE" sz="1000" baseline="0" dirty="0">
                <a:solidFill>
                  <a:schemeClr val="accent2">
                    <a:lumMod val="75000"/>
                  </a:schemeClr>
                </a:solidFill>
                <a:latin typeface="+mn-lt"/>
              </a:rPr>
              <a:t>Isabel Ebert, Dana </a:t>
            </a:r>
            <a:r>
              <a:rPr lang="de-DE" sz="1000" baseline="0" dirty="0" err="1">
                <a:solidFill>
                  <a:schemeClr val="accent2">
                    <a:lumMod val="75000"/>
                  </a:schemeClr>
                </a:solidFill>
                <a:latin typeface="+mn-lt"/>
              </a:rPr>
              <a:t>Sindermann</a:t>
            </a:r>
            <a:endParaRPr lang="de-DE" sz="1000" baseline="0" dirty="0">
              <a:solidFill>
                <a:schemeClr val="accent2">
                  <a:lumMod val="75000"/>
                </a:schemeClr>
              </a:solidFill>
              <a:latin typeface="+mn-lt"/>
            </a:endParaRPr>
          </a:p>
          <a:p>
            <a:pPr marL="0" marR="0" indent="0" algn="r" defTabSz="914400" rtl="0" eaLnBrk="1" fontAlgn="auto" latinLnBrk="0" hangingPunct="1">
              <a:lnSpc>
                <a:spcPct val="100000"/>
              </a:lnSpc>
              <a:spcBef>
                <a:spcPts val="0"/>
              </a:spcBef>
              <a:spcAft>
                <a:spcPts val="0"/>
              </a:spcAft>
              <a:buClrTx/>
              <a:buSzTx/>
              <a:buFontTx/>
              <a:buNone/>
              <a:tabLst/>
              <a:defRPr/>
            </a:pPr>
            <a:r>
              <a:rPr lang="en" altLang="de-DE" sz="800" b="1" dirty="0"/>
              <a:t>Ethical Implications of Influencer Marketing from a Business and Human Rights Perspective </a:t>
            </a:r>
            <a:r>
              <a:rPr lang="de-DE" sz="1000" dirty="0">
                <a:solidFill>
                  <a:schemeClr val="accent2">
                    <a:lumMod val="75000"/>
                  </a:schemeClr>
                </a:solidFill>
                <a:latin typeface="+mn-lt"/>
              </a:rPr>
              <a:t>Page </a:t>
            </a:r>
            <a:fld id="{BC2A0EDF-0DD2-4360-AF03-23C1D47E7A95}" type="slidenum">
              <a:rPr lang="de-DE" sz="1000" smtClean="0">
                <a:solidFill>
                  <a:schemeClr val="accent2">
                    <a:lumMod val="75000"/>
                  </a:schemeClr>
                </a:solidFill>
                <a:latin typeface="+mn-lt"/>
              </a:rPr>
              <a:pPr marL="0" marR="0" indent="0" algn="r" defTabSz="914400" rtl="0" eaLnBrk="1" fontAlgn="auto" latinLnBrk="0" hangingPunct="1">
                <a:lnSpc>
                  <a:spcPct val="100000"/>
                </a:lnSpc>
                <a:spcBef>
                  <a:spcPts val="0"/>
                </a:spcBef>
                <a:spcAft>
                  <a:spcPts val="0"/>
                </a:spcAft>
                <a:buClrTx/>
                <a:buSzTx/>
                <a:buFontTx/>
                <a:buNone/>
                <a:tabLst/>
                <a:defRPr/>
              </a:pPr>
              <a:t>‹Nr.›</a:t>
            </a:fld>
            <a:endParaRPr lang="de-DE" sz="1000" dirty="0">
              <a:solidFill>
                <a:schemeClr val="accent2">
                  <a:lumMod val="75000"/>
                </a:schemeClr>
              </a:solidFill>
              <a:latin typeface="+mn-lt"/>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4" name="Foliennummernplatzhalter 3"/>
          <p:cNvSpPr>
            <a:spLocks noGrp="1"/>
          </p:cNvSpPr>
          <p:nvPr>
            <p:ph type="sldNum" sz="quarter" idx="12"/>
          </p:nvPr>
        </p:nvSpPr>
        <p:spPr/>
        <p:txBody>
          <a:bodyPr/>
          <a:lstStyle/>
          <a:p>
            <a:fld id="{1FF5481D-800C-4F34-B3D6-C18BC0A4FD2D}" type="slidenum">
              <a:rPr lang="de-CH" smtClean="0"/>
              <a:pPr/>
              <a:t>‹Nr.›</a:t>
            </a:fld>
            <a:endParaRPr lang="de-CH"/>
          </a:p>
        </p:txBody>
      </p:sp>
      <p:sp>
        <p:nvSpPr>
          <p:cNvPr id="3" name="Rectangle 2"/>
          <p:cNvSpPr/>
          <p:nvPr userDrawn="1"/>
        </p:nvSpPr>
        <p:spPr>
          <a:xfrm>
            <a:off x="-3071866" y="2143116"/>
            <a:ext cx="2071702" cy="1214446"/>
          </a:xfrm>
          <a:prstGeom prst="rect">
            <a:avLst/>
          </a:prstGeom>
          <a:solidFill>
            <a:schemeClr val="accent4">
              <a:lumMod val="20000"/>
              <a:lumOff val="8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440000" y="3024000"/>
            <a:ext cx="7344000" cy="1008000"/>
          </a:xfrm>
          <a:noFill/>
          <a:ln w="12700">
            <a:noFill/>
            <a:miter lim="800000"/>
            <a:headEnd/>
            <a:tailEnd/>
          </a:ln>
          <a:effectLst/>
        </p:spPr>
        <p:txBody>
          <a:bodyPr vert="horz" wrap="square" lIns="0" tIns="0" rIns="0" bIns="0" numCol="1" anchor="t" anchorCtr="0" compatLnSpc="1">
            <a:prstTxWarp prst="textNoShape">
              <a:avLst/>
            </a:prstTxWarp>
            <a:noAutofit/>
          </a:bodyPr>
          <a:lstStyle>
            <a:lvl1pPr algn="l" defTabSz="762000" rtl="0" eaLnBrk="1" fontAlgn="base" hangingPunct="1">
              <a:lnSpc>
                <a:spcPct val="85000"/>
              </a:lnSpc>
              <a:spcBef>
                <a:spcPct val="0"/>
              </a:spcBef>
              <a:spcAft>
                <a:spcPct val="0"/>
              </a:spcAft>
              <a:defRPr lang="de-CH" altLang="de-DE" sz="4000" dirty="0">
                <a:solidFill>
                  <a:srgbClr val="1A5D11"/>
                </a:solidFill>
                <a:latin typeface="+mj-lt"/>
                <a:ea typeface="+mj-ea"/>
                <a:cs typeface="+mj-cs"/>
              </a:defRPr>
            </a:lvl1pPr>
          </a:lstStyle>
          <a:p>
            <a:r>
              <a:rPr lang="de-DE"/>
              <a:t>Mastertitelformat bearbeiten</a:t>
            </a:r>
            <a:endParaRPr lang="de-CH" dirty="0"/>
          </a:p>
        </p:txBody>
      </p:sp>
      <p:sp>
        <p:nvSpPr>
          <p:cNvPr id="3" name="Untertitel 2"/>
          <p:cNvSpPr>
            <a:spLocks noGrp="1"/>
          </p:cNvSpPr>
          <p:nvPr>
            <p:ph type="subTitle" idx="1"/>
          </p:nvPr>
        </p:nvSpPr>
        <p:spPr>
          <a:xfrm>
            <a:off x="1440000" y="4248000"/>
            <a:ext cx="7344000" cy="966950"/>
          </a:xfrm>
          <a:noFill/>
          <a:ln w="12700">
            <a:noFill/>
            <a:miter lim="800000"/>
            <a:headEnd/>
            <a:tailEnd/>
          </a:ln>
          <a:effectLst/>
        </p:spPr>
        <p:txBody>
          <a:bodyPr vert="horz" wrap="square" lIns="0" tIns="0" rIns="0" bIns="0" numCol="1" anchor="t" anchorCtr="0" compatLnSpc="1">
            <a:prstTxWarp prst="textNoShape">
              <a:avLst/>
            </a:prstTxWarp>
            <a:noAutofit/>
          </a:bodyPr>
          <a:lstStyle>
            <a:lvl1pPr marL="0" indent="0" algn="l" defTabSz="762000" rtl="0" eaLnBrk="1" fontAlgn="base" hangingPunct="1">
              <a:spcBef>
                <a:spcPct val="0"/>
              </a:spcBef>
              <a:spcAft>
                <a:spcPct val="0"/>
              </a:spcAft>
              <a:buSzPct val="100000"/>
              <a:buNone/>
              <a:defRPr lang="de-CH" altLang="de-DE" sz="3200" dirty="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Master-Untertitelformat bearbeiten</a:t>
            </a:r>
            <a:endParaRPr lang="de-CH" dirty="0"/>
          </a:p>
        </p:txBody>
      </p:sp>
      <p:sp>
        <p:nvSpPr>
          <p:cNvPr id="23" name="Fußzeilenplatzhalter 4"/>
          <p:cNvSpPr>
            <a:spLocks noGrp="1"/>
          </p:cNvSpPr>
          <p:nvPr>
            <p:ph type="ftr" sz="quarter" idx="11"/>
          </p:nvPr>
        </p:nvSpPr>
        <p:spPr>
          <a:xfrm>
            <a:off x="1440000" y="5400000"/>
            <a:ext cx="7346842" cy="365125"/>
          </a:xfrm>
        </p:spPr>
        <p:txBody>
          <a:bodyPr lIns="0" tIns="0" rIns="0" bIns="0"/>
          <a:lstStyle>
            <a:lvl1pPr algn="l">
              <a:defRPr sz="2400">
                <a:solidFill>
                  <a:schemeClr val="tx1"/>
                </a:solidFill>
              </a:defRPr>
            </a:lvl1pPr>
          </a:lstStyle>
          <a:p>
            <a:r>
              <a:rPr lang="de-CH"/>
              <a:t>Autor</a:t>
            </a:r>
            <a:endParaRPr lang="de-CH" dirty="0"/>
          </a:p>
        </p:txBody>
      </p:sp>
      <p:sp>
        <p:nvSpPr>
          <p:cNvPr id="24" name="Datumsplatzhalter 10"/>
          <p:cNvSpPr>
            <a:spLocks noGrp="1"/>
          </p:cNvSpPr>
          <p:nvPr>
            <p:ph type="dt" sz="half" idx="2"/>
          </p:nvPr>
        </p:nvSpPr>
        <p:spPr>
          <a:xfrm>
            <a:off x="1440000" y="5904000"/>
            <a:ext cx="7346842" cy="365125"/>
          </a:xfrm>
          <a:prstGeom prst="rect">
            <a:avLst/>
          </a:prstGeom>
        </p:spPr>
        <p:txBody>
          <a:bodyPr vert="horz" lIns="0" tIns="0" rIns="0" bIns="0" rtlCol="0" anchor="ctr"/>
          <a:lstStyle>
            <a:lvl1pPr algn="l">
              <a:defRPr sz="2400">
                <a:solidFill>
                  <a:schemeClr val="tx1"/>
                </a:solidFill>
              </a:defRPr>
            </a:lvl1pPr>
          </a:lstStyle>
          <a:p>
            <a:r>
              <a:rPr lang="de-DE"/>
              <a:t>Datum</a:t>
            </a:r>
            <a:endParaRPr lang="de-CH" dirty="0"/>
          </a:p>
        </p:txBody>
      </p:sp>
      <p:pic>
        <p:nvPicPr>
          <p:cNvPr id="8" name="Bild 7"/>
          <p:cNvPicPr>
            <a:picLocks noChangeAspect="1"/>
          </p:cNvPicPr>
          <p:nvPr userDrawn="1"/>
        </p:nvPicPr>
        <p:blipFill>
          <a:blip r:embed="rId2"/>
          <a:stretch>
            <a:fillRect/>
          </a:stretch>
        </p:blipFill>
        <p:spPr>
          <a:xfrm>
            <a:off x="323528" y="189384"/>
            <a:ext cx="5108980" cy="143941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1080000" y="288000"/>
            <a:ext cx="7920000" cy="1008000"/>
          </a:xfrm>
          <a:prstGeom prst="rect">
            <a:avLst/>
          </a:prstGeom>
        </p:spPr>
        <p:txBody>
          <a:bodyPr vert="horz" lIns="0" tIns="0" rIns="0" bIns="0" rtlCol="0" anchor="t" anchorCtr="0">
            <a:noAutofit/>
          </a:bodyPr>
          <a:lstStyle/>
          <a:p>
            <a:r>
              <a:rPr lang="de-DE" dirty="0"/>
              <a:t>Titelmasterformat durch Klicken bearbeiten</a:t>
            </a:r>
            <a:endParaRPr lang="de-CH" dirty="0"/>
          </a:p>
        </p:txBody>
      </p:sp>
      <p:sp>
        <p:nvSpPr>
          <p:cNvPr id="3" name="Textplatzhalter 2"/>
          <p:cNvSpPr>
            <a:spLocks noGrp="1"/>
          </p:cNvSpPr>
          <p:nvPr>
            <p:ph type="body" idx="1"/>
          </p:nvPr>
        </p:nvSpPr>
        <p:spPr>
          <a:xfrm>
            <a:off x="1080000" y="1368000"/>
            <a:ext cx="7920000" cy="4525963"/>
          </a:xfrm>
          <a:prstGeom prst="rect">
            <a:avLst/>
          </a:prstGeom>
        </p:spPr>
        <p:txBody>
          <a:bodyPr vert="horz" lIns="0" tIns="0" rIns="0" bIns="0" rtlCol="0">
            <a:noAutofit/>
          </a:bodyPr>
          <a:lstStyle/>
          <a:p>
            <a:pPr lvl="0"/>
            <a:r>
              <a:rPr lang="de-DE" dirty="0"/>
              <a:t>Textmasterformate durch Klicken bearbeiten</a:t>
            </a:r>
          </a:p>
          <a:p>
            <a:pPr lvl="1"/>
            <a:r>
              <a:rPr lang="de-DE" dirty="0"/>
              <a:t>Zweite Ebene</a:t>
            </a:r>
          </a:p>
          <a:p>
            <a:pPr lvl="2"/>
            <a:r>
              <a:rPr lang="de-DE" dirty="0"/>
              <a:t>Dritte Ebene</a:t>
            </a:r>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800">
                <a:solidFill>
                  <a:schemeClr val="tx1">
                    <a:tint val="75000"/>
                  </a:schemeClr>
                </a:solidFill>
              </a:defRPr>
            </a:lvl1pPr>
          </a:lstStyle>
          <a:p>
            <a:r>
              <a:rPr lang="de-CH"/>
              <a:t>Autor</a:t>
            </a:r>
            <a:endParaRPr lang="de-CH" dirty="0"/>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800">
                <a:solidFill>
                  <a:schemeClr val="tx1">
                    <a:tint val="75000"/>
                  </a:schemeClr>
                </a:solidFill>
              </a:defRPr>
            </a:lvl1pPr>
          </a:lstStyle>
          <a:p>
            <a:fld id="{1FF5481D-800C-4F34-B3D6-C18BC0A4FD2D}" type="slidenum">
              <a:rPr lang="de-CH" smtClean="0"/>
              <a:pPr/>
              <a:t>‹Nr.›</a:t>
            </a:fld>
            <a:endParaRPr lang="de-CH" dirty="0"/>
          </a:p>
        </p:txBody>
      </p:sp>
      <p:sp>
        <p:nvSpPr>
          <p:cNvPr id="8" name="Textfeld 7"/>
          <p:cNvSpPr txBox="1"/>
          <p:nvPr/>
        </p:nvSpPr>
        <p:spPr>
          <a:xfrm>
            <a:off x="642910" y="6357958"/>
            <a:ext cx="184731" cy="369332"/>
          </a:xfrm>
          <a:prstGeom prst="rect">
            <a:avLst/>
          </a:prstGeom>
          <a:noFill/>
        </p:spPr>
        <p:txBody>
          <a:bodyPr wrap="none" rtlCol="0">
            <a:spAutoFit/>
          </a:bodyPr>
          <a:lstStyle/>
          <a:p>
            <a:endParaRPr lang="de-CH" dirty="0"/>
          </a:p>
        </p:txBody>
      </p:sp>
      <p:sp>
        <p:nvSpPr>
          <p:cNvPr id="11" name="Datumsplatzhalter 10"/>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DE"/>
              <a:t>Datum</a:t>
            </a:r>
            <a:endParaRPr lang="de-CH"/>
          </a:p>
        </p:txBody>
      </p:sp>
      <p:sp>
        <p:nvSpPr>
          <p:cNvPr id="9" name="Textfeld 7"/>
          <p:cNvSpPr txBox="1"/>
          <p:nvPr/>
        </p:nvSpPr>
        <p:spPr>
          <a:xfrm>
            <a:off x="642910" y="6357958"/>
            <a:ext cx="184731" cy="369332"/>
          </a:xfrm>
          <a:prstGeom prst="rect">
            <a:avLst/>
          </a:prstGeom>
          <a:noFill/>
        </p:spPr>
        <p:txBody>
          <a:bodyPr wrap="none" rtlCol="0">
            <a:spAutoFit/>
          </a:bodyPr>
          <a:lstStyle/>
          <a:p>
            <a:endParaRPr lang="de-CH" dirty="0"/>
          </a:p>
        </p:txBody>
      </p:sp>
    </p:spTree>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61" r:id="rId4"/>
  </p:sldLayoutIdLst>
  <p:hf sldNum="0" hdr="0"/>
  <p:txStyles>
    <p:titleStyle>
      <a:lvl1pPr algn="l" defTabSz="914400" rtl="0" eaLnBrk="1" latinLnBrk="0" hangingPunct="1">
        <a:spcBef>
          <a:spcPct val="0"/>
        </a:spcBef>
        <a:buNone/>
        <a:defRPr sz="3000" b="0" i="0" kern="1200">
          <a:solidFill>
            <a:schemeClr val="accent1"/>
          </a:solidFill>
          <a:latin typeface="Calibri Light" panose="020F0302020204030204" pitchFamily="34" charset="0"/>
          <a:ea typeface="+mj-ea"/>
          <a:cs typeface="Calibri Light" panose="020F0302020204030204" pitchFamily="34" charset="0"/>
        </a:defRPr>
      </a:lvl1pPr>
    </p:titleStyle>
    <p:bodyStyle>
      <a:lvl1pPr marL="457200" indent="-457200" algn="l" defTabSz="914400" rtl="0" eaLnBrk="1" latinLnBrk="0" hangingPunct="1">
        <a:spcBef>
          <a:spcPct val="20000"/>
        </a:spcBef>
        <a:buFont typeface="+mj-lt"/>
        <a:buAutoNum type="arabicPeriod"/>
        <a:defRPr sz="2400" b="0" i="0" kern="1200">
          <a:solidFill>
            <a:schemeClr val="tx1"/>
          </a:solidFill>
          <a:latin typeface="Calibri Light" panose="020F0302020204030204" pitchFamily="34" charset="0"/>
          <a:ea typeface="+mn-ea"/>
          <a:cs typeface="Calibri Light" panose="020F0302020204030204" pitchFamily="34" charset="0"/>
        </a:defRPr>
      </a:lvl1pPr>
      <a:lvl2pPr marL="742950" indent="-285750" algn="l" defTabSz="914400" rtl="0" eaLnBrk="1" latinLnBrk="0" hangingPunct="1">
        <a:spcBef>
          <a:spcPct val="20000"/>
        </a:spcBef>
        <a:buFont typeface="Arial" pitchFamily="34" charset="0"/>
        <a:buChar char="–"/>
        <a:defRPr sz="2000" b="0" i="0" kern="1200">
          <a:solidFill>
            <a:schemeClr val="tx1"/>
          </a:solidFill>
          <a:latin typeface="Calibri Light" panose="020F0302020204030204" pitchFamily="34" charset="0"/>
          <a:ea typeface="+mn-ea"/>
          <a:cs typeface="Calibri Light" panose="020F0302020204030204" pitchFamily="34" charset="0"/>
        </a:defRPr>
      </a:lvl2pPr>
      <a:lvl3pPr marL="1143000" indent="-228600" algn="l" defTabSz="914400" rtl="0" eaLnBrk="1" latinLnBrk="0" hangingPunct="1">
        <a:spcBef>
          <a:spcPct val="20000"/>
        </a:spcBef>
        <a:buFont typeface="Arial" pitchFamily="34" charset="0"/>
        <a:buChar char="•"/>
        <a:defRPr sz="1800" b="0" i="0" kern="1200">
          <a:solidFill>
            <a:schemeClr val="tx1"/>
          </a:solidFill>
          <a:latin typeface="Calibri Light" panose="020F0302020204030204" pitchFamily="34" charset="0"/>
          <a:ea typeface="+mn-ea"/>
          <a:cs typeface="Calibri Light" panose="020F0302020204030204"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loreal.com/suppliers/our-sustainable-procurement-policy/sustainable-sourcing-mica"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reports.merckgroup.com/2017/cr-report/suppliers/mica-supply-chain.html"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mailto:dana.sindermann@unisg.ch" TargetMode="External"/><Relationship Id="rId2" Type="http://schemas.openxmlformats.org/officeDocument/2006/relationships/hyperlink" Target="mailto:Isabel.ebert@unisg.ch"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ctrTitle"/>
          </p:nvPr>
        </p:nvSpPr>
        <p:spPr>
          <a:xfrm>
            <a:off x="755576" y="2420889"/>
            <a:ext cx="8028424" cy="2840236"/>
          </a:xfrm>
        </p:spPr>
        <p:txBody>
          <a:bodyPr/>
          <a:lstStyle/>
          <a:p>
            <a:pPr algn="ctr"/>
            <a:r>
              <a:rPr lang="en" altLang="de-DE" sz="2800" b="1" dirty="0"/>
              <a:t>Ethical Implications </a:t>
            </a:r>
            <a:br>
              <a:rPr lang="en" altLang="de-DE" sz="2800" b="1" dirty="0"/>
            </a:br>
            <a:br>
              <a:rPr lang="en" altLang="de-DE" sz="2800" b="1" dirty="0"/>
            </a:br>
            <a:r>
              <a:rPr lang="en" altLang="de-DE" sz="2800" b="1" dirty="0"/>
              <a:t>of Influencer Marketing </a:t>
            </a:r>
            <a:br>
              <a:rPr lang="en" altLang="de-DE" sz="2800" b="1" dirty="0"/>
            </a:br>
            <a:br>
              <a:rPr lang="en" altLang="de-DE" sz="2800" b="1" dirty="0"/>
            </a:br>
            <a:r>
              <a:rPr lang="en" altLang="de-DE" sz="2800" b="1" dirty="0"/>
              <a:t>from a Business and Human Rights Perspective </a:t>
            </a:r>
          </a:p>
        </p:txBody>
      </p:sp>
      <p:sp>
        <p:nvSpPr>
          <p:cNvPr id="9" name="Subtitle 8"/>
          <p:cNvSpPr>
            <a:spLocks noGrp="1"/>
          </p:cNvSpPr>
          <p:nvPr>
            <p:ph type="subTitle" idx="1"/>
          </p:nvPr>
        </p:nvSpPr>
        <p:spPr>
          <a:xfrm>
            <a:off x="-2213777" y="850962"/>
            <a:ext cx="7344000" cy="1353902"/>
          </a:xfrm>
        </p:spPr>
        <p:txBody>
          <a:bodyPr/>
          <a:lstStyle/>
          <a:p>
            <a:pPr algn="ctr"/>
            <a:endParaRPr lang="en-GB" sz="2400" b="1" dirty="0"/>
          </a:p>
        </p:txBody>
      </p:sp>
      <p:sp>
        <p:nvSpPr>
          <p:cNvPr id="11" name="Date Placeholder 10"/>
          <p:cNvSpPr>
            <a:spLocks noGrp="1"/>
          </p:cNvSpPr>
          <p:nvPr>
            <p:ph type="dt" sz="half" idx="2"/>
          </p:nvPr>
        </p:nvSpPr>
        <p:spPr/>
        <p:txBody>
          <a:bodyPr/>
          <a:lstStyle/>
          <a:p>
            <a:r>
              <a:rPr lang="de-DE" sz="1600" dirty="0" err="1"/>
              <a:t>January</a:t>
            </a:r>
            <a:r>
              <a:rPr lang="de-DE" sz="1600" dirty="0"/>
              <a:t> 2019</a:t>
            </a:r>
            <a:endParaRPr lang="de-CH" sz="1600" dirty="0"/>
          </a:p>
        </p:txBody>
      </p:sp>
      <p:sp>
        <p:nvSpPr>
          <p:cNvPr id="12" name="Footer Placeholder 11"/>
          <p:cNvSpPr>
            <a:spLocks noGrp="1"/>
          </p:cNvSpPr>
          <p:nvPr>
            <p:ph type="ftr" sz="quarter" idx="11"/>
          </p:nvPr>
        </p:nvSpPr>
        <p:spPr/>
        <p:txBody>
          <a:bodyPr/>
          <a:lstStyle/>
          <a:p>
            <a:r>
              <a:rPr lang="de-CH" sz="1600" dirty="0"/>
              <a:t>Isabel Ebert, Dana </a:t>
            </a:r>
            <a:r>
              <a:rPr lang="de-CH" sz="1600" dirty="0" err="1"/>
              <a:t>Sindermann</a:t>
            </a:r>
            <a:r>
              <a:rPr lang="de-CH" sz="1600" dirty="0"/>
              <a:t>, </a:t>
            </a:r>
          </a:p>
          <a:p>
            <a:r>
              <a:rPr lang="de-CH" sz="1600" dirty="0"/>
              <a:t>Institute </a:t>
            </a:r>
            <a:r>
              <a:rPr lang="de-CH" sz="1600" dirty="0" err="1"/>
              <a:t>for</a:t>
            </a:r>
            <a:r>
              <a:rPr lang="de-CH" sz="1600" dirty="0"/>
              <a:t> Business </a:t>
            </a:r>
            <a:r>
              <a:rPr lang="de-CH" sz="1600" dirty="0" err="1"/>
              <a:t>Ethics</a:t>
            </a:r>
            <a:r>
              <a:rPr lang="de-CH" sz="1600" dirty="0"/>
              <a:t>, University </a:t>
            </a:r>
            <a:r>
              <a:rPr lang="de-CH" sz="1600" dirty="0" err="1"/>
              <a:t>of</a:t>
            </a:r>
            <a:r>
              <a:rPr lang="de-CH" sz="1600" dirty="0"/>
              <a:t> St. Gallen  (HSG)</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99592" y="288000"/>
            <a:ext cx="8100408" cy="620720"/>
          </a:xfrm>
        </p:spPr>
        <p:txBody>
          <a:bodyPr/>
          <a:lstStyle/>
          <a:p>
            <a:r>
              <a:rPr lang="en-GB" dirty="0"/>
              <a:t>IV.</a:t>
            </a:r>
            <a:r>
              <a:rPr lang="en" dirty="0"/>
              <a:t>Example: “Due diligence” for a cosmetic product (III/III)</a:t>
            </a:r>
            <a:endParaRPr lang="en-GB" dirty="0"/>
          </a:p>
        </p:txBody>
      </p:sp>
      <p:sp>
        <p:nvSpPr>
          <p:cNvPr id="9" name="Textfeld 8">
            <a:extLst>
              <a:ext uri="{FF2B5EF4-FFF2-40B4-BE49-F238E27FC236}">
                <a16:creationId xmlns:a16="http://schemas.microsoft.com/office/drawing/2014/main" id="{9F983663-0AE6-2D45-B67E-270F58DCF28A}"/>
              </a:ext>
            </a:extLst>
          </p:cNvPr>
          <p:cNvSpPr txBox="1"/>
          <p:nvPr/>
        </p:nvSpPr>
        <p:spPr>
          <a:xfrm>
            <a:off x="1043608" y="1124744"/>
            <a:ext cx="7488832" cy="4555093"/>
          </a:xfrm>
          <a:prstGeom prst="rect">
            <a:avLst/>
          </a:prstGeom>
          <a:noFill/>
        </p:spPr>
        <p:txBody>
          <a:bodyPr wrap="square" rtlCol="0">
            <a:spAutoFit/>
          </a:bodyPr>
          <a:lstStyle/>
          <a:p>
            <a:endParaRPr lang="en-GB" b="1" dirty="0">
              <a:latin typeface="Calibri Light" panose="020F0302020204030204" pitchFamily="34" charset="0"/>
              <a:cs typeface="Calibri Light" panose="020F0302020204030204" pitchFamily="34" charset="0"/>
            </a:endParaRPr>
          </a:p>
          <a:p>
            <a:r>
              <a:rPr lang="en-GB" b="1" dirty="0">
                <a:latin typeface="Calibri Light" panose="020F0302020204030204" pitchFamily="34" charset="0"/>
                <a:cs typeface="Calibri Light" panose="020F0302020204030204" pitchFamily="34" charset="0"/>
              </a:rPr>
              <a:t>Can influencers assume that cosmetic producers tackle the issue?</a:t>
            </a:r>
          </a:p>
          <a:p>
            <a:endParaRPr lang="en-GB" dirty="0">
              <a:latin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en" dirty="0">
                <a:latin typeface="Calibri Light" panose="020F0302020204030204" pitchFamily="34" charset="0"/>
                <a:cs typeface="Calibri Light" panose="020F0302020204030204" pitchFamily="34" charset="0"/>
              </a:rPr>
              <a:t>L’Oréal  only mainstream cosmetic company with policy on its website</a:t>
            </a:r>
          </a:p>
          <a:p>
            <a:endParaRPr lang="en" i="1" dirty="0">
              <a:latin typeface="Calibri Light" panose="020F0302020204030204" pitchFamily="34" charset="0"/>
              <a:cs typeface="Calibri Light" panose="020F0302020204030204" pitchFamily="34" charset="0"/>
            </a:endParaRPr>
          </a:p>
          <a:p>
            <a:r>
              <a:rPr lang="en" i="1" dirty="0">
                <a:latin typeface="Calibri Light" panose="020F0302020204030204" pitchFamily="34" charset="0"/>
                <a:cs typeface="Calibri Light" panose="020F0302020204030204" pitchFamily="34" charset="0"/>
              </a:rPr>
              <a:t>Sourcing from legal gated mines only, where working conditions can be closely monitored and human rights respected. They also have to conduct independent audits to ensure such commitments are respected and invest in community-building activities in the areas where they operate to address underlying causes. Thanks to this strategy, 97% of our mica comes from secured sources today and, by the end of 2016, 100% will be secured from completely verified sources.</a:t>
            </a:r>
          </a:p>
          <a:p>
            <a:endParaRPr lang="en-GB" dirty="0">
              <a:latin typeface="Calibri Light" panose="020F0302020204030204" pitchFamily="34" charset="0"/>
              <a:cs typeface="Calibri Light" panose="020F0302020204030204" pitchFamily="34" charset="0"/>
            </a:endParaRPr>
          </a:p>
          <a:p>
            <a:r>
              <a:rPr lang="en-GB" sz="1000" dirty="0" err="1">
                <a:latin typeface="Calibri Light" panose="020F0302020204030204" pitchFamily="34" charset="0"/>
                <a:cs typeface="Calibri Light" panose="020F0302020204030204" pitchFamily="34" charset="0"/>
              </a:rPr>
              <a:t>Source:</a:t>
            </a:r>
            <a:r>
              <a:rPr lang="en-GB" sz="1000" dirty="0" err="1">
                <a:latin typeface="Calibri Light" panose="020F0302020204030204" pitchFamily="34" charset="0"/>
                <a:cs typeface="Calibri Light" panose="020F0302020204030204" pitchFamily="34" charset="0"/>
                <a:hlinkClick r:id="rId3"/>
              </a:rPr>
              <a:t>https</a:t>
            </a:r>
            <a:r>
              <a:rPr lang="en-GB" sz="1000" dirty="0">
                <a:latin typeface="Calibri Light" panose="020F0302020204030204" pitchFamily="34" charset="0"/>
                <a:cs typeface="Calibri Light" panose="020F0302020204030204" pitchFamily="34" charset="0"/>
                <a:hlinkClick r:id="rId3"/>
              </a:rPr>
              <a:t>://www.loreal.com/suppliers/our-sustainable-procurement-policy/sustainable-sourcing-mica</a:t>
            </a:r>
            <a:endParaRPr lang="en-GB" sz="1000" dirty="0">
              <a:latin typeface="Calibri Light" panose="020F0302020204030204" pitchFamily="34" charset="0"/>
              <a:cs typeface="Calibri Light" panose="020F0302020204030204" pitchFamily="34" charset="0"/>
            </a:endParaRPr>
          </a:p>
          <a:p>
            <a:endParaRPr lang="en-GB" dirty="0">
              <a:latin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en-GB" dirty="0">
                <a:latin typeface="Calibri Light" panose="020F0302020204030204" pitchFamily="34" charset="0"/>
                <a:cs typeface="Calibri Light" panose="020F0302020204030204" pitchFamily="34" charset="0"/>
              </a:rPr>
              <a:t>Other examples of companies from the chemical industry include Merck </a:t>
            </a:r>
          </a:p>
          <a:p>
            <a:endParaRPr lang="en-GB" dirty="0">
              <a:latin typeface="Calibri Light" panose="020F0302020204030204" pitchFamily="34" charset="0"/>
              <a:cs typeface="Calibri Light" panose="020F0302020204030204" pitchFamily="34" charset="0"/>
            </a:endParaRPr>
          </a:p>
          <a:p>
            <a:r>
              <a:rPr lang="en-GB" sz="1000" dirty="0">
                <a:latin typeface="Calibri Light" panose="020F0302020204030204" pitchFamily="34" charset="0"/>
                <a:cs typeface="Calibri Light" panose="020F0302020204030204" pitchFamily="34" charset="0"/>
              </a:rPr>
              <a:t>Source: </a:t>
            </a:r>
            <a:r>
              <a:rPr lang="en-GB" sz="1000" dirty="0">
                <a:latin typeface="Calibri Light" panose="020F0302020204030204" pitchFamily="34" charset="0"/>
                <a:cs typeface="Calibri Light" panose="020F0302020204030204" pitchFamily="34" charset="0"/>
                <a:hlinkClick r:id="rId4"/>
              </a:rPr>
              <a:t>http://reports.merckgroup.com/2017/cr-report/suppliers/mica-supply-chain.html</a:t>
            </a:r>
            <a:r>
              <a:rPr lang="en-GB" sz="1000" dirty="0">
                <a:latin typeface="Calibri Light" panose="020F0302020204030204" pitchFamily="34" charset="0"/>
                <a:cs typeface="Calibri Light" panose="020F0302020204030204" pitchFamily="34" charset="0"/>
              </a:rPr>
              <a:t> </a:t>
            </a:r>
          </a:p>
        </p:txBody>
      </p:sp>
    </p:spTree>
    <p:extLst>
      <p:ext uri="{BB962C8B-B14F-4D97-AF65-F5344CB8AC3E}">
        <p14:creationId xmlns:p14="http://schemas.microsoft.com/office/powerpoint/2010/main" val="41590028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99592" y="288000"/>
            <a:ext cx="8100408" cy="620720"/>
          </a:xfrm>
        </p:spPr>
        <p:txBody>
          <a:bodyPr/>
          <a:lstStyle/>
          <a:p>
            <a:r>
              <a:rPr lang="en-GB" dirty="0"/>
              <a:t>IV. Heaven for data brokers? Focus on the data</a:t>
            </a:r>
            <a:br>
              <a:rPr lang="en-GB" dirty="0"/>
            </a:br>
            <a:endParaRPr lang="en-GB" dirty="0"/>
          </a:p>
        </p:txBody>
      </p:sp>
      <p:sp>
        <p:nvSpPr>
          <p:cNvPr id="9" name="Textfeld 8">
            <a:extLst>
              <a:ext uri="{FF2B5EF4-FFF2-40B4-BE49-F238E27FC236}">
                <a16:creationId xmlns:a16="http://schemas.microsoft.com/office/drawing/2014/main" id="{9F983663-0AE6-2D45-B67E-270F58DCF28A}"/>
              </a:ext>
            </a:extLst>
          </p:cNvPr>
          <p:cNvSpPr txBox="1"/>
          <p:nvPr/>
        </p:nvSpPr>
        <p:spPr>
          <a:xfrm>
            <a:off x="1043608" y="1124744"/>
            <a:ext cx="7488832" cy="4801314"/>
          </a:xfrm>
          <a:prstGeom prst="rect">
            <a:avLst/>
          </a:prstGeom>
          <a:noFill/>
        </p:spPr>
        <p:txBody>
          <a:bodyPr wrap="square" rtlCol="0">
            <a:spAutoFit/>
          </a:bodyPr>
          <a:lstStyle/>
          <a:p>
            <a:pPr marL="342900" indent="-342900">
              <a:buAutoNum type="arabicPeriod"/>
            </a:pPr>
            <a:r>
              <a:rPr lang="en" dirty="0">
                <a:latin typeface="Calibri Light" panose="020F0302020204030204" pitchFamily="34" charset="0"/>
                <a:cs typeface="Calibri Light" panose="020F0302020204030204" pitchFamily="34" charset="0"/>
              </a:rPr>
              <a:t>Social-media business built around personal-data </a:t>
            </a:r>
            <a:r>
              <a:rPr lang="en" dirty="0" err="1">
                <a:latin typeface="Calibri Light" panose="020F0302020204030204" pitchFamily="34" charset="0"/>
                <a:cs typeface="Calibri Light" panose="020F0302020204030204" pitchFamily="34" charset="0"/>
              </a:rPr>
              <a:t>surveillanc</a:t>
            </a:r>
            <a:r>
              <a:rPr lang="de-DE" dirty="0" err="1">
                <a:latin typeface="Calibri Light" panose="020F0302020204030204" pitchFamily="34" charset="0"/>
                <a:cs typeface="Calibri Light" panose="020F0302020204030204" pitchFamily="34" charset="0"/>
              </a:rPr>
              <a:t>e</a:t>
            </a:r>
            <a:endParaRPr lang="en" dirty="0">
              <a:latin typeface="Calibri Light" panose="020F0302020204030204" pitchFamily="34" charset="0"/>
              <a:cs typeface="Calibri Light" panose="020F0302020204030204" pitchFamily="34" charset="0"/>
            </a:endParaRPr>
          </a:p>
          <a:p>
            <a:endParaRPr lang="en" dirty="0">
              <a:latin typeface="Calibri Light" panose="020F0302020204030204" pitchFamily="34" charset="0"/>
              <a:cs typeface="Calibri Light" panose="020F0302020204030204" pitchFamily="34" charset="0"/>
            </a:endParaRPr>
          </a:p>
          <a:p>
            <a:pPr marL="742950" lvl="1" indent="-285750">
              <a:buFont typeface="Arial" panose="020B0604020202020204" pitchFamily="34" charset="0"/>
              <a:buChar char="•"/>
            </a:pPr>
            <a:r>
              <a:rPr lang="en" dirty="0">
                <a:latin typeface="Calibri Light" panose="020F0302020204030204" pitchFamily="34" charset="0"/>
                <a:cs typeface="Calibri Light" panose="020F0302020204030204" pitchFamily="34" charset="0"/>
              </a:rPr>
              <a:t>influencer products ultimately designed to spy on us &amp; push advertising in our direction</a:t>
            </a:r>
          </a:p>
          <a:p>
            <a:endParaRPr lang="en" dirty="0">
              <a:latin typeface="Calibri Light" panose="020F0302020204030204" pitchFamily="34" charset="0"/>
              <a:cs typeface="Calibri Light" panose="020F0302020204030204" pitchFamily="34" charset="0"/>
            </a:endParaRPr>
          </a:p>
          <a:p>
            <a:r>
              <a:rPr lang="en" dirty="0">
                <a:latin typeface="Calibri Light" panose="020F0302020204030204" pitchFamily="34" charset="0"/>
                <a:cs typeface="Calibri Light" panose="020F0302020204030204" pitchFamily="34" charset="0"/>
              </a:rPr>
              <a:t>2. Social media designed as addiction machines, expressly programmed to draw upon our emotions</a:t>
            </a:r>
          </a:p>
          <a:p>
            <a:endParaRPr lang="en" dirty="0">
              <a:latin typeface="Calibri Light" panose="020F0302020204030204" pitchFamily="34" charset="0"/>
              <a:cs typeface="Calibri Light" panose="020F0302020204030204" pitchFamily="34" charset="0"/>
            </a:endParaRPr>
          </a:p>
          <a:p>
            <a:r>
              <a:rPr lang="en" dirty="0">
                <a:latin typeface="Calibri Light" panose="020F0302020204030204" pitchFamily="34" charset="0"/>
                <a:cs typeface="Calibri Light" panose="020F0302020204030204" pitchFamily="34" charset="0"/>
              </a:rPr>
              <a:t>Compare: </a:t>
            </a:r>
            <a:r>
              <a:rPr lang="en-GB" dirty="0">
                <a:latin typeface="Calibri Light" panose="020F0302020204030204" pitchFamily="34" charset="0"/>
                <a:cs typeface="Calibri Light" panose="020F0302020204030204" pitchFamily="34" charset="0"/>
              </a:rPr>
              <a:t>Ron </a:t>
            </a:r>
            <a:r>
              <a:rPr lang="en-GB" dirty="0" err="1">
                <a:latin typeface="Calibri Light" panose="020F0302020204030204" pitchFamily="34" charset="0"/>
                <a:cs typeface="Calibri Light" panose="020F0302020204030204" pitchFamily="34" charset="0"/>
              </a:rPr>
              <a:t>Deibert</a:t>
            </a:r>
            <a:r>
              <a:rPr lang="en-GB" dirty="0">
                <a:latin typeface="Calibri Light" panose="020F0302020204030204" pitchFamily="34" charset="0"/>
                <a:cs typeface="Calibri Light" panose="020F0302020204030204" pitchFamily="34" charset="0"/>
              </a:rPr>
              <a:t> (2019): “Three painful truths about social media”</a:t>
            </a:r>
          </a:p>
          <a:p>
            <a:endParaRPr lang="en" dirty="0">
              <a:latin typeface="Calibri Light" panose="020F0302020204030204" pitchFamily="34" charset="0"/>
              <a:cs typeface="Calibri Light" panose="020F0302020204030204" pitchFamily="34" charset="0"/>
            </a:endParaRPr>
          </a:p>
          <a:p>
            <a:endParaRPr lang="en" dirty="0">
              <a:latin typeface="Calibri Light" panose="020F0302020204030204" pitchFamily="34" charset="0"/>
              <a:cs typeface="Calibri Light" panose="020F0302020204030204" pitchFamily="34" charset="0"/>
            </a:endParaRPr>
          </a:p>
          <a:p>
            <a:r>
              <a:rPr lang="en-GB" b="1" dirty="0">
                <a:latin typeface="Calibri Light" panose="020F0302020204030204" pitchFamily="34" charset="0"/>
                <a:cs typeface="Calibri Light" panose="020F0302020204030204" pitchFamily="34" charset="0"/>
              </a:rPr>
              <a:t>Is an influencer responsible for the user data obtained through analysing their follower base?</a:t>
            </a:r>
          </a:p>
          <a:p>
            <a:pPr lvl="1"/>
            <a:endParaRPr lang="en-GB" b="1" dirty="0">
              <a:latin typeface="Calibri Light" panose="020F0302020204030204" pitchFamily="34" charset="0"/>
              <a:cs typeface="Calibri Light" panose="020F0302020204030204" pitchFamily="34" charset="0"/>
            </a:endParaRPr>
          </a:p>
          <a:p>
            <a:pPr lvl="1"/>
            <a:r>
              <a:rPr lang="en-GB" dirty="0">
                <a:latin typeface="Calibri Light" panose="020F0302020204030204" pitchFamily="34" charset="0"/>
                <a:cs typeface="Calibri Light" panose="020F0302020204030204" pitchFamily="34" charset="0"/>
              </a:rPr>
              <a:t>infringement of privacy when user data is sold to data brokers</a:t>
            </a:r>
          </a:p>
          <a:p>
            <a:endParaRPr lang="en" dirty="0">
              <a:latin typeface="Calibri Light" panose="020F0302020204030204" pitchFamily="34" charset="0"/>
              <a:cs typeface="Calibri Light" panose="020F0302020204030204" pitchFamily="34" charset="0"/>
            </a:endParaRPr>
          </a:p>
          <a:p>
            <a:endParaRPr lang="en"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236359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80000" y="288000"/>
            <a:ext cx="7920000" cy="1008000"/>
          </a:xfrm>
        </p:spPr>
        <p:txBody>
          <a:bodyPr/>
          <a:lstStyle/>
          <a:p>
            <a:r>
              <a:rPr lang="de-DE" dirty="0"/>
              <a:t>V</a:t>
            </a:r>
            <a:r>
              <a:rPr lang="en-GB" dirty="0"/>
              <a:t>. Does the human rights based approach fully cover ethical problems arising from influencer marketing? (I/II)</a:t>
            </a:r>
            <a:br>
              <a:rPr lang="de-DE" dirty="0"/>
            </a:br>
            <a:br>
              <a:rPr lang="de-DE" dirty="0"/>
            </a:br>
            <a:endParaRPr lang="de-DE" dirty="0"/>
          </a:p>
        </p:txBody>
      </p:sp>
      <p:sp>
        <p:nvSpPr>
          <p:cNvPr id="6" name="TextBox 5"/>
          <p:cNvSpPr txBox="1"/>
          <p:nvPr/>
        </p:nvSpPr>
        <p:spPr>
          <a:xfrm>
            <a:off x="557241" y="1916832"/>
            <a:ext cx="8424936" cy="276999"/>
          </a:xfrm>
          <a:prstGeom prst="rect">
            <a:avLst/>
          </a:prstGeom>
          <a:noFill/>
        </p:spPr>
        <p:txBody>
          <a:bodyPr wrap="square" rtlCol="0">
            <a:spAutoFit/>
          </a:bodyPr>
          <a:lstStyle/>
          <a:p>
            <a:endParaRPr lang="en-GB" sz="1200" dirty="0"/>
          </a:p>
        </p:txBody>
      </p:sp>
      <p:sp>
        <p:nvSpPr>
          <p:cNvPr id="3" name="Textfeld 2">
            <a:extLst>
              <a:ext uri="{FF2B5EF4-FFF2-40B4-BE49-F238E27FC236}">
                <a16:creationId xmlns:a16="http://schemas.microsoft.com/office/drawing/2014/main" id="{74DD8383-1622-8840-A1D1-974273F0037D}"/>
              </a:ext>
            </a:extLst>
          </p:cNvPr>
          <p:cNvSpPr txBox="1"/>
          <p:nvPr/>
        </p:nvSpPr>
        <p:spPr>
          <a:xfrm>
            <a:off x="899592" y="1916832"/>
            <a:ext cx="7848871" cy="3970318"/>
          </a:xfrm>
          <a:prstGeom prst="rect">
            <a:avLst/>
          </a:prstGeom>
          <a:noFill/>
        </p:spPr>
        <p:txBody>
          <a:bodyPr wrap="square" rtlCol="0">
            <a:spAutoFit/>
          </a:bodyPr>
          <a:lstStyle/>
          <a:p>
            <a:endParaRPr lang="en-GB" dirty="0">
              <a:latin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en-GB" dirty="0">
                <a:latin typeface="Calibri Light" panose="020F0302020204030204" pitchFamily="34" charset="0"/>
                <a:cs typeface="Calibri Light" panose="020F0302020204030204" pitchFamily="34" charset="0"/>
              </a:rPr>
              <a:t>Influencer marketing as subcategory of advertisement</a:t>
            </a:r>
          </a:p>
          <a:p>
            <a:pPr marL="285750" indent="-285750">
              <a:buFont typeface="Arial" panose="020B0604020202020204" pitchFamily="34" charset="0"/>
              <a:buChar char="•"/>
            </a:pPr>
            <a:endParaRPr lang="en-GB" dirty="0">
              <a:latin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en-GB" dirty="0">
                <a:latin typeface="Calibri Light" panose="020F0302020204030204" pitchFamily="34" charset="0"/>
                <a:cs typeface="Calibri Light" panose="020F0302020204030204" pitchFamily="34" charset="0"/>
              </a:rPr>
              <a:t>Advertisement as such serves the primary purpose of maximising profit</a:t>
            </a:r>
          </a:p>
          <a:p>
            <a:pPr marL="285750" indent="-285750">
              <a:buFont typeface="Arial" panose="020B0604020202020204" pitchFamily="34" charset="0"/>
              <a:buChar char="•"/>
            </a:pPr>
            <a:endParaRPr lang="en-GB" dirty="0">
              <a:latin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en-GB" dirty="0">
                <a:latin typeface="Calibri Light" panose="020F0302020204030204" pitchFamily="34" charset="0"/>
                <a:cs typeface="Calibri Light" panose="020F0302020204030204" pitchFamily="34" charset="0"/>
              </a:rPr>
              <a:t>Potential conflict between personal authenticity and monetary gains</a:t>
            </a:r>
          </a:p>
          <a:p>
            <a:pPr marL="285750" indent="-285750">
              <a:buFont typeface="Arial" panose="020B0604020202020204" pitchFamily="34" charset="0"/>
              <a:buChar char="•"/>
            </a:pPr>
            <a:endParaRPr lang="en-GB" dirty="0">
              <a:latin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endParaRPr lang="en-GB" dirty="0">
              <a:latin typeface="Calibri Light" panose="020F0302020204030204" pitchFamily="34" charset="0"/>
              <a:cs typeface="Calibri Light" panose="020F0302020204030204" pitchFamily="34" charset="0"/>
            </a:endParaRPr>
          </a:p>
          <a:p>
            <a:pPr marL="285750" indent="-285750">
              <a:buFont typeface="Wingdings" pitchFamily="2" charset="2"/>
              <a:buChar char="Ø"/>
            </a:pPr>
            <a:r>
              <a:rPr lang="en-GB" b="1" dirty="0">
                <a:latin typeface="Calibri Light" panose="020F0302020204030204" pitchFamily="34" charset="0"/>
                <a:cs typeface="Calibri Light" panose="020F0302020204030204" pitchFamily="34" charset="0"/>
              </a:rPr>
              <a:t>Media Ethics</a:t>
            </a:r>
          </a:p>
          <a:p>
            <a:endParaRPr lang="en-GB" dirty="0">
              <a:latin typeface="Calibri Light" panose="020F0302020204030204" pitchFamily="34" charset="0"/>
              <a:cs typeface="Calibri Light" panose="020F0302020204030204" pitchFamily="34" charset="0"/>
            </a:endParaRPr>
          </a:p>
          <a:p>
            <a:r>
              <a:rPr lang="en-GB" dirty="0">
                <a:latin typeface="Calibri Light" panose="020F0302020204030204" pitchFamily="34" charset="0"/>
                <a:cs typeface="Calibri Light" panose="020F0302020204030204" pitchFamily="34" charset="0"/>
              </a:rPr>
              <a:t>„Persuasive Communication“ aims at publicly influencing perception, attitude and behaviour of humans towards products, services, brands and companies with the means of special communication tools to attain economic goals (</a:t>
            </a:r>
            <a:r>
              <a:rPr lang="en-GB" dirty="0" err="1">
                <a:latin typeface="Calibri Light" panose="020F0302020204030204" pitchFamily="34" charset="0"/>
                <a:cs typeface="Calibri Light" panose="020F0302020204030204" pitchFamily="34" charset="0"/>
              </a:rPr>
              <a:t>Bohrmann</a:t>
            </a:r>
            <a:r>
              <a:rPr lang="en-GB" dirty="0">
                <a:latin typeface="Calibri Light" panose="020F0302020204030204" pitchFamily="34" charset="0"/>
                <a:cs typeface="Calibri Light" panose="020F0302020204030204" pitchFamily="34" charset="0"/>
              </a:rPr>
              <a:t> 1997)</a:t>
            </a:r>
          </a:p>
          <a:p>
            <a:endParaRPr lang="en-GB"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14067640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80000" y="288000"/>
            <a:ext cx="7920000" cy="1008000"/>
          </a:xfrm>
        </p:spPr>
        <p:txBody>
          <a:bodyPr/>
          <a:lstStyle/>
          <a:p>
            <a:r>
              <a:rPr lang="de-DE" dirty="0"/>
              <a:t>V</a:t>
            </a:r>
            <a:r>
              <a:rPr lang="en-GB" dirty="0"/>
              <a:t>. Does the human rights based approach fully cover ethical problems arising from influencer marketing? (II/II)</a:t>
            </a:r>
            <a:br>
              <a:rPr lang="de-DE" dirty="0"/>
            </a:br>
            <a:br>
              <a:rPr lang="de-DE" dirty="0"/>
            </a:br>
            <a:endParaRPr lang="de-DE" dirty="0"/>
          </a:p>
        </p:txBody>
      </p:sp>
      <p:sp>
        <p:nvSpPr>
          <p:cNvPr id="6" name="TextBox 5"/>
          <p:cNvSpPr txBox="1"/>
          <p:nvPr/>
        </p:nvSpPr>
        <p:spPr>
          <a:xfrm>
            <a:off x="557241" y="1916832"/>
            <a:ext cx="8424936" cy="276999"/>
          </a:xfrm>
          <a:prstGeom prst="rect">
            <a:avLst/>
          </a:prstGeom>
          <a:noFill/>
        </p:spPr>
        <p:txBody>
          <a:bodyPr wrap="square" rtlCol="0">
            <a:spAutoFit/>
          </a:bodyPr>
          <a:lstStyle/>
          <a:p>
            <a:endParaRPr lang="en-GB" sz="1200" dirty="0"/>
          </a:p>
        </p:txBody>
      </p:sp>
      <p:sp>
        <p:nvSpPr>
          <p:cNvPr id="3" name="Textfeld 2">
            <a:extLst>
              <a:ext uri="{FF2B5EF4-FFF2-40B4-BE49-F238E27FC236}">
                <a16:creationId xmlns:a16="http://schemas.microsoft.com/office/drawing/2014/main" id="{74DD8383-1622-8840-A1D1-974273F0037D}"/>
              </a:ext>
            </a:extLst>
          </p:cNvPr>
          <p:cNvSpPr txBox="1"/>
          <p:nvPr/>
        </p:nvSpPr>
        <p:spPr>
          <a:xfrm>
            <a:off x="899592" y="1916832"/>
            <a:ext cx="7848871" cy="3693319"/>
          </a:xfrm>
          <a:prstGeom prst="rect">
            <a:avLst/>
          </a:prstGeom>
          <a:noFill/>
        </p:spPr>
        <p:txBody>
          <a:bodyPr wrap="square" rtlCol="0">
            <a:spAutoFit/>
          </a:bodyPr>
          <a:lstStyle/>
          <a:p>
            <a:endParaRPr lang="en-GB" b="1" dirty="0">
              <a:latin typeface="Calibri Light" panose="020F0302020204030204" pitchFamily="34" charset="0"/>
              <a:cs typeface="Calibri Light" panose="020F0302020204030204" pitchFamily="34" charset="0"/>
            </a:endParaRPr>
          </a:p>
          <a:p>
            <a:r>
              <a:rPr lang="en-GB" b="1" dirty="0">
                <a:latin typeface="Calibri Light" panose="020F0302020204030204" pitchFamily="34" charset="0"/>
                <a:cs typeface="Calibri Light" panose="020F0302020204030204" pitchFamily="34" charset="0"/>
              </a:rPr>
              <a:t>Special character of influencer marketing</a:t>
            </a:r>
          </a:p>
          <a:p>
            <a:endParaRPr lang="en-GB" dirty="0">
              <a:latin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en-GB" dirty="0">
                <a:latin typeface="Calibri Light" panose="020F0302020204030204" pitchFamily="34" charset="0"/>
                <a:cs typeface="Calibri Light" panose="020F0302020204030204" pitchFamily="34" charset="0"/>
              </a:rPr>
              <a:t>De-central </a:t>
            </a:r>
          </a:p>
          <a:p>
            <a:pPr marL="285750" indent="-285750">
              <a:buFont typeface="Arial" panose="020B0604020202020204" pitchFamily="34" charset="0"/>
              <a:buChar char="•"/>
            </a:pPr>
            <a:r>
              <a:rPr lang="en-GB" dirty="0">
                <a:latin typeface="Calibri Light" panose="020F0302020204030204" pitchFamily="34" charset="0"/>
                <a:cs typeface="Calibri Light" panose="020F0302020204030204" pitchFamily="34" charset="0"/>
              </a:rPr>
              <a:t>Individualized communication </a:t>
            </a:r>
          </a:p>
          <a:p>
            <a:pPr marL="285750" indent="-285750">
              <a:buFont typeface="Arial" panose="020B0604020202020204" pitchFamily="34" charset="0"/>
              <a:buChar char="•"/>
            </a:pPr>
            <a:endParaRPr lang="en-GB" dirty="0">
              <a:latin typeface="Calibri Light" panose="020F0302020204030204" pitchFamily="34" charset="0"/>
              <a:cs typeface="Calibri Light" panose="020F0302020204030204" pitchFamily="34" charset="0"/>
            </a:endParaRPr>
          </a:p>
          <a:p>
            <a:pPr marL="285750" indent="-285750">
              <a:buFont typeface="Wingdings" pitchFamily="2" charset="2"/>
              <a:buChar char="Ø"/>
            </a:pPr>
            <a:r>
              <a:rPr lang="en-GB" dirty="0">
                <a:latin typeface="Calibri Light" panose="020F0302020204030204" pitchFamily="34" charset="0"/>
                <a:cs typeface="Calibri Light" panose="020F0302020204030204" pitchFamily="34" charset="0"/>
              </a:rPr>
              <a:t>strong emotional bonds created between consumer and influencer</a:t>
            </a:r>
          </a:p>
          <a:p>
            <a:pPr marL="285750" indent="-285750">
              <a:buFont typeface="Wingdings" pitchFamily="2" charset="2"/>
              <a:buChar char="Ø"/>
            </a:pPr>
            <a:endParaRPr lang="en-GB" dirty="0">
              <a:latin typeface="Calibri Light" panose="020F0302020204030204" pitchFamily="34" charset="0"/>
              <a:cs typeface="Calibri Light" panose="020F0302020204030204" pitchFamily="34" charset="0"/>
            </a:endParaRPr>
          </a:p>
          <a:p>
            <a:pPr marL="285750" indent="-285750">
              <a:buFont typeface="Wingdings" pitchFamily="2" charset="2"/>
              <a:buChar char="Ø"/>
            </a:pPr>
            <a:r>
              <a:rPr lang="en-GB" dirty="0">
                <a:latin typeface="Calibri Light" panose="020F0302020204030204" pitchFamily="34" charset="0"/>
                <a:cs typeface="Calibri Light" panose="020F0302020204030204" pitchFamily="34" charset="0"/>
              </a:rPr>
              <a:t>influencer marketing tries to use the emotional attachment of consumer to manipulate her or his purchasing behaviour </a:t>
            </a:r>
          </a:p>
          <a:p>
            <a:pPr marL="285750" indent="-285750">
              <a:buFont typeface="Wingdings" pitchFamily="2" charset="2"/>
              <a:buChar char="Ø"/>
            </a:pPr>
            <a:endParaRPr lang="en-GB" dirty="0">
              <a:latin typeface="Calibri Light" panose="020F0302020204030204" pitchFamily="34" charset="0"/>
              <a:cs typeface="Calibri Light" panose="020F0302020204030204" pitchFamily="34" charset="0"/>
            </a:endParaRPr>
          </a:p>
          <a:p>
            <a:pPr marL="285750" indent="-285750">
              <a:buFont typeface="Wingdings" pitchFamily="2" charset="2"/>
              <a:buChar char="Ø"/>
            </a:pPr>
            <a:r>
              <a:rPr lang="en-GB" dirty="0">
                <a:latin typeface="Calibri Light" panose="020F0302020204030204" pitchFamily="34" charset="0"/>
                <a:cs typeface="Calibri Light" panose="020F0302020204030204" pitchFamily="34" charset="0"/>
              </a:rPr>
              <a:t>mentoring/helping attitude is rendered absurd as it serves primarily selfish goals to maximise individual wealth (moral philosophy)</a:t>
            </a:r>
          </a:p>
        </p:txBody>
      </p:sp>
    </p:spTree>
    <p:extLst>
      <p:ext uri="{BB962C8B-B14F-4D97-AF65-F5344CB8AC3E}">
        <p14:creationId xmlns:p14="http://schemas.microsoft.com/office/powerpoint/2010/main" val="33020743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0000" y="2348880"/>
            <a:ext cx="7920000" cy="864096"/>
          </a:xfrm>
        </p:spPr>
        <p:txBody>
          <a:bodyPr/>
          <a:lstStyle/>
          <a:p>
            <a:pPr algn="ctr"/>
            <a:br>
              <a:rPr lang="de-CH" dirty="0"/>
            </a:br>
            <a:r>
              <a:rPr lang="de-CH" dirty="0"/>
              <a:t>          </a:t>
            </a:r>
            <a:r>
              <a:rPr lang="en-GB" dirty="0"/>
              <a:t>Thank you !</a:t>
            </a:r>
          </a:p>
        </p:txBody>
      </p:sp>
      <p:sp>
        <p:nvSpPr>
          <p:cNvPr id="3" name="Content Placeholder 2"/>
          <p:cNvSpPr>
            <a:spLocks noGrp="1"/>
          </p:cNvSpPr>
          <p:nvPr>
            <p:ph idx="1"/>
          </p:nvPr>
        </p:nvSpPr>
        <p:spPr>
          <a:xfrm>
            <a:off x="1080000" y="3573016"/>
            <a:ext cx="7920000" cy="2642066"/>
          </a:xfr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dirty="0"/>
              <a:t>Isabel Ebert</a:t>
            </a:r>
          </a:p>
          <a:p>
            <a:pPr marL="0" marR="0" lvl="0" indent="0" defTabSz="914400" eaLnBrk="1" fontAlgn="auto" latinLnBrk="0" hangingPunct="1">
              <a:lnSpc>
                <a:spcPct val="100000"/>
              </a:lnSpc>
              <a:spcBef>
                <a:spcPts val="0"/>
              </a:spcBef>
              <a:spcAft>
                <a:spcPts val="0"/>
              </a:spcAft>
              <a:buClrTx/>
              <a:buSzTx/>
              <a:buFontTx/>
              <a:buNone/>
              <a:tabLst/>
              <a:defRPr/>
            </a:pPr>
            <a:r>
              <a:rPr lang="en-GB" dirty="0">
                <a:hlinkClick r:id="rId2"/>
              </a:rPr>
              <a:t>Isabel.ebert@unisg.ch</a:t>
            </a:r>
            <a:endParaRPr lang="en-GB" dirty="0"/>
          </a:p>
          <a:p>
            <a:pPr marL="0" marR="0" lvl="0" indent="0" defTabSz="914400" eaLnBrk="1" fontAlgn="auto" latinLnBrk="0" hangingPunct="1">
              <a:lnSpc>
                <a:spcPct val="100000"/>
              </a:lnSpc>
              <a:spcBef>
                <a:spcPts val="0"/>
              </a:spcBef>
              <a:spcAft>
                <a:spcPts val="0"/>
              </a:spcAft>
              <a:buClrTx/>
              <a:buSzTx/>
              <a:buFontTx/>
              <a:buNone/>
              <a:tabLst/>
              <a:defRPr/>
            </a:pPr>
            <a:endParaRPr lang="en-GB" dirty="0"/>
          </a:p>
          <a:p>
            <a:pPr marL="0" marR="0" lvl="0" indent="0" defTabSz="914400" eaLnBrk="1" fontAlgn="auto" latinLnBrk="0" hangingPunct="1">
              <a:lnSpc>
                <a:spcPct val="100000"/>
              </a:lnSpc>
              <a:spcBef>
                <a:spcPts val="0"/>
              </a:spcBef>
              <a:spcAft>
                <a:spcPts val="0"/>
              </a:spcAft>
              <a:buClrTx/>
              <a:buSzTx/>
              <a:buFontTx/>
              <a:buNone/>
              <a:tabLst/>
              <a:defRPr/>
            </a:pPr>
            <a:r>
              <a:rPr lang="en-GB" dirty="0"/>
              <a:t>Dana </a:t>
            </a:r>
            <a:r>
              <a:rPr lang="en-GB" dirty="0" err="1"/>
              <a:t>Sindermann</a:t>
            </a:r>
            <a:endParaRPr lang="en-GB" dirty="0"/>
          </a:p>
          <a:p>
            <a:pPr marL="0" marR="0" lvl="0" indent="0" defTabSz="914400" eaLnBrk="1" fontAlgn="auto" latinLnBrk="0" hangingPunct="1">
              <a:lnSpc>
                <a:spcPct val="100000"/>
              </a:lnSpc>
              <a:spcBef>
                <a:spcPts val="0"/>
              </a:spcBef>
              <a:spcAft>
                <a:spcPts val="0"/>
              </a:spcAft>
              <a:buClrTx/>
              <a:buSzTx/>
              <a:buFontTx/>
              <a:buNone/>
              <a:tabLst/>
              <a:defRPr/>
            </a:pPr>
            <a:r>
              <a:rPr lang="en-GB" dirty="0">
                <a:solidFill>
                  <a:schemeClr val="accent2"/>
                </a:solidFill>
                <a:hlinkClick r:id="rId3"/>
              </a:rPr>
              <a:t>dana.sindermann@unisg.ch</a:t>
            </a:r>
            <a:r>
              <a:rPr lang="en-GB" dirty="0">
                <a:solidFill>
                  <a:schemeClr val="accent2"/>
                </a:solidFill>
              </a:rPr>
              <a:t> </a:t>
            </a:r>
          </a:p>
          <a:p>
            <a:pPr marL="0" marR="0" lvl="0" indent="0" defTabSz="91440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14120122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I. </a:t>
            </a:r>
            <a:r>
              <a:rPr lang="de-DE" dirty="0" err="1"/>
              <a:t>Introduction</a:t>
            </a:r>
            <a:endParaRPr lang="de-DE" sz="2400" dirty="0"/>
          </a:p>
        </p:txBody>
      </p:sp>
      <p:sp>
        <p:nvSpPr>
          <p:cNvPr id="3" name="Inhaltsplatzhalter 2"/>
          <p:cNvSpPr>
            <a:spLocks noGrp="1"/>
          </p:cNvSpPr>
          <p:nvPr>
            <p:ph idx="1"/>
          </p:nvPr>
        </p:nvSpPr>
        <p:spPr>
          <a:xfrm>
            <a:off x="1080000" y="980728"/>
            <a:ext cx="7920000" cy="5234354"/>
          </a:xfrm>
        </p:spPr>
        <p:txBody>
          <a:bodyPr>
            <a:noAutofit/>
          </a:bodyPr>
          <a:lstStyle/>
          <a:p>
            <a:pPr marL="0" indent="0">
              <a:buNone/>
            </a:pPr>
            <a:endParaRPr lang="en-GB" sz="1800" b="1" dirty="0"/>
          </a:p>
          <a:p>
            <a:pPr lvl="0"/>
            <a:r>
              <a:rPr lang="en-GB" sz="2000" dirty="0"/>
              <a:t>Technology increasingly gathering data, in particular in corporate domain, facilitated by new technologies</a:t>
            </a:r>
          </a:p>
          <a:p>
            <a:pPr lvl="0"/>
            <a:endParaRPr lang="de-DE" sz="2000" dirty="0"/>
          </a:p>
          <a:p>
            <a:pPr lvl="0"/>
            <a:r>
              <a:rPr lang="en-GB" sz="2000" dirty="0"/>
              <a:t>Targeted advertising includes also wide-spread use of influencer marketing adapted to user preferences</a:t>
            </a:r>
          </a:p>
          <a:p>
            <a:pPr lvl="0"/>
            <a:endParaRPr lang="de-DE" sz="2000" dirty="0"/>
          </a:p>
          <a:p>
            <a:pPr lvl="0"/>
            <a:r>
              <a:rPr lang="en-GB" sz="2000" dirty="0"/>
              <a:t>Influencer marketing follows a decentralized set-up, e.g. within companies/agencies/influencers operating across national jurisdictions</a:t>
            </a:r>
          </a:p>
          <a:p>
            <a:pPr lvl="0"/>
            <a:endParaRPr lang="de-DE" sz="2000" dirty="0"/>
          </a:p>
          <a:p>
            <a:pPr lvl="0"/>
            <a:r>
              <a:rPr lang="en-GB" sz="2000" dirty="0"/>
              <a:t>Responsibility of influencers producing and using new technology to respect ethical issues and protect against questionable conduct</a:t>
            </a:r>
            <a:endParaRPr lang="de-DE" sz="2000" dirty="0"/>
          </a:p>
          <a:p>
            <a:pPr marL="285750" indent="-285750">
              <a:buFont typeface="Arial" panose="020B0604020202020204" pitchFamily="34" charset="0"/>
              <a:buChar char="•"/>
            </a:pPr>
            <a:endParaRPr lang="en-GB" sz="1800" b="1" dirty="0"/>
          </a:p>
          <a:p>
            <a:pPr marL="0" indent="0">
              <a:buNone/>
            </a:pPr>
            <a:endParaRPr lang="en-GB" sz="1800" b="1" dirty="0"/>
          </a:p>
          <a:p>
            <a:pPr marL="0" indent="0">
              <a:buNone/>
            </a:pPr>
            <a:endParaRPr lang="en-GB" sz="1800" dirty="0"/>
          </a:p>
        </p:txBody>
      </p:sp>
    </p:spTree>
    <p:extLst>
      <p:ext uri="{BB962C8B-B14F-4D97-AF65-F5344CB8AC3E}">
        <p14:creationId xmlns:p14="http://schemas.microsoft.com/office/powerpoint/2010/main" val="14952124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II. Research </a:t>
            </a:r>
            <a:r>
              <a:rPr lang="de-DE" dirty="0" err="1"/>
              <a:t>Aim</a:t>
            </a:r>
            <a:endParaRPr lang="de-DE" sz="2400" dirty="0"/>
          </a:p>
        </p:txBody>
      </p:sp>
      <p:sp>
        <p:nvSpPr>
          <p:cNvPr id="6" name="TextBox 5"/>
          <p:cNvSpPr txBox="1"/>
          <p:nvPr/>
        </p:nvSpPr>
        <p:spPr>
          <a:xfrm>
            <a:off x="611560" y="1010245"/>
            <a:ext cx="8366376" cy="6186309"/>
          </a:xfrm>
          <a:prstGeom prst="rect">
            <a:avLst/>
          </a:prstGeom>
          <a:noFill/>
        </p:spPr>
        <p:txBody>
          <a:bodyPr wrap="square" rtlCol="0">
            <a:spAutoFit/>
          </a:bodyPr>
          <a:lstStyle/>
          <a:p>
            <a:r>
              <a:rPr lang="en-GB" dirty="0">
                <a:latin typeface="Calibri Light" panose="020F0302020204030204" pitchFamily="34" charset="0"/>
                <a:cs typeface="Calibri Light" panose="020F0302020204030204" pitchFamily="34" charset="0"/>
              </a:rPr>
              <a:t>	</a:t>
            </a:r>
            <a:endParaRPr lang="de-DE" dirty="0">
              <a:latin typeface="Calibri Light" panose="020F0302020204030204" pitchFamily="34" charset="0"/>
              <a:cs typeface="Calibri Light" panose="020F0302020204030204" pitchFamily="34" charset="0"/>
            </a:endParaRPr>
          </a:p>
          <a:p>
            <a:r>
              <a:rPr lang="en-GB" b="1" dirty="0">
                <a:latin typeface="Calibri Light" panose="020F0302020204030204" pitchFamily="34" charset="0"/>
                <a:cs typeface="Calibri Light" panose="020F0302020204030204" pitchFamily="34" charset="0"/>
              </a:rPr>
              <a:t>What are the ethical implications of influencer marketing from a business and human rights perspective? </a:t>
            </a:r>
            <a:r>
              <a:rPr lang="en-GB" dirty="0">
                <a:latin typeface="Calibri Light" panose="020F0302020204030204" pitchFamily="34" charset="0"/>
                <a:cs typeface="Calibri Light" panose="020F0302020204030204" pitchFamily="34" charset="0"/>
              </a:rPr>
              <a:t> </a:t>
            </a:r>
            <a:endParaRPr lang="de-DE" dirty="0">
              <a:latin typeface="Calibri Light" panose="020F0302020204030204" pitchFamily="34" charset="0"/>
              <a:cs typeface="Calibri Light" panose="020F0302020204030204" pitchFamily="34" charset="0"/>
            </a:endParaRPr>
          </a:p>
          <a:p>
            <a:endParaRPr lang="de-DE" dirty="0">
              <a:latin typeface="Calibri Light" panose="020F0302020204030204" pitchFamily="34" charset="0"/>
              <a:cs typeface="Calibri Light" panose="020F0302020204030204" pitchFamily="34" charset="0"/>
            </a:endParaRPr>
          </a:p>
          <a:p>
            <a:pPr marL="285750" lvl="0" indent="-285750">
              <a:buFont typeface="Arial" panose="020B0604020202020204" pitchFamily="34" charset="0"/>
              <a:buChar char="•"/>
            </a:pPr>
            <a:r>
              <a:rPr lang="en-GB" dirty="0">
                <a:latin typeface="Calibri Light" panose="020F0302020204030204" pitchFamily="34" charset="0"/>
                <a:cs typeface="Calibri Light" panose="020F0302020204030204" pitchFamily="34" charset="0"/>
              </a:rPr>
              <a:t>What is the state-of-the-art </a:t>
            </a:r>
            <a:r>
              <a:rPr lang="de-DE" dirty="0">
                <a:latin typeface="Calibri Light" panose="020F0302020204030204" pitchFamily="34" charset="0"/>
                <a:cs typeface="Calibri Light" panose="020F0302020204030204" pitchFamily="34" charset="0"/>
              </a:rPr>
              <a:t> </a:t>
            </a:r>
            <a:r>
              <a:rPr lang="en-GB" dirty="0">
                <a:latin typeface="Calibri Light" panose="020F0302020204030204" pitchFamily="34" charset="0"/>
                <a:cs typeface="Calibri Light" panose="020F0302020204030204" pitchFamily="34" charset="0"/>
              </a:rPr>
              <a:t>of the theoretical discussion?</a:t>
            </a:r>
          </a:p>
          <a:p>
            <a:pPr marL="285750" lvl="0" indent="-285750">
              <a:buFont typeface="Arial" panose="020B0604020202020204" pitchFamily="34" charset="0"/>
              <a:buChar char="•"/>
            </a:pPr>
            <a:endParaRPr lang="en-GB" dirty="0">
              <a:latin typeface="Calibri Light" panose="020F0302020204030204" pitchFamily="34" charset="0"/>
              <a:cs typeface="Calibri Light" panose="020F0302020204030204" pitchFamily="34" charset="0"/>
            </a:endParaRPr>
          </a:p>
          <a:p>
            <a:pPr marL="285750" lvl="0" indent="-285750">
              <a:buFont typeface="Arial" panose="020B0604020202020204" pitchFamily="34" charset="0"/>
              <a:buChar char="•"/>
            </a:pPr>
            <a:endParaRPr lang="de-DE" dirty="0">
              <a:latin typeface="Calibri Light" panose="020F0302020204030204" pitchFamily="34" charset="0"/>
              <a:cs typeface="Calibri Light" panose="020F0302020204030204" pitchFamily="34" charset="0"/>
            </a:endParaRPr>
          </a:p>
          <a:p>
            <a:pPr marL="285750" lvl="0" indent="-285750">
              <a:buFont typeface="Arial" panose="020B0604020202020204" pitchFamily="34" charset="0"/>
              <a:buChar char="•"/>
            </a:pPr>
            <a:r>
              <a:rPr lang="en-GB" dirty="0">
                <a:latin typeface="Calibri Light" panose="020F0302020204030204" pitchFamily="34" charset="0"/>
                <a:cs typeface="Calibri Light" panose="020F0302020204030204" pitchFamily="34" charset="0"/>
              </a:rPr>
              <a:t>Of the practical implementation?</a:t>
            </a:r>
          </a:p>
          <a:p>
            <a:pPr marL="285750" lvl="0" indent="-285750">
              <a:buFont typeface="Arial" panose="020B0604020202020204" pitchFamily="34" charset="0"/>
              <a:buChar char="•"/>
            </a:pPr>
            <a:endParaRPr lang="en-GB" dirty="0">
              <a:latin typeface="Calibri Light" panose="020F0302020204030204" pitchFamily="34" charset="0"/>
              <a:cs typeface="Calibri Light" panose="020F0302020204030204" pitchFamily="34" charset="0"/>
            </a:endParaRPr>
          </a:p>
          <a:p>
            <a:pPr marL="285750" lvl="0" indent="-285750">
              <a:buFont typeface="Arial" panose="020B0604020202020204" pitchFamily="34" charset="0"/>
              <a:buChar char="•"/>
            </a:pPr>
            <a:endParaRPr lang="en-GB" dirty="0">
              <a:latin typeface="Calibri Light" panose="020F0302020204030204" pitchFamily="34" charset="0"/>
              <a:cs typeface="Calibri Light" panose="020F0302020204030204" pitchFamily="34" charset="0"/>
            </a:endParaRPr>
          </a:p>
          <a:p>
            <a:pPr marL="285750" lvl="0" indent="-285750">
              <a:buFont typeface="Wingdings" pitchFamily="2" charset="2"/>
              <a:buChar char="Ø"/>
            </a:pPr>
            <a:r>
              <a:rPr lang="en-GB" dirty="0">
                <a:latin typeface="Calibri Light" panose="020F0302020204030204" pitchFamily="34" charset="0"/>
                <a:cs typeface="Calibri Light" panose="020F0302020204030204" pitchFamily="34" charset="0"/>
              </a:rPr>
              <a:t>Research gap</a:t>
            </a:r>
          </a:p>
          <a:p>
            <a:pPr marL="285750" lvl="0" indent="-285750">
              <a:buFont typeface="Wingdings" pitchFamily="2" charset="2"/>
              <a:buChar char="Ø"/>
            </a:pPr>
            <a:endParaRPr lang="en-GB" dirty="0">
              <a:latin typeface="Calibri Light" panose="020F0302020204030204" pitchFamily="34" charset="0"/>
              <a:cs typeface="Calibri Light" panose="020F0302020204030204" pitchFamily="34" charset="0"/>
            </a:endParaRPr>
          </a:p>
          <a:p>
            <a:pPr marL="285750" lvl="0" indent="-285750">
              <a:buFont typeface="Wingdings" pitchFamily="2" charset="2"/>
              <a:buChar char="Ø"/>
            </a:pPr>
            <a:endParaRPr lang="de-DE" dirty="0">
              <a:latin typeface="Calibri Light" panose="020F0302020204030204" pitchFamily="34" charset="0"/>
              <a:cs typeface="Calibri Light" panose="020F0302020204030204" pitchFamily="34" charset="0"/>
            </a:endParaRPr>
          </a:p>
          <a:p>
            <a:pPr marL="285750" lvl="0" indent="-285750">
              <a:buFont typeface="Wingdings" pitchFamily="2" charset="2"/>
              <a:buChar char="Ø"/>
            </a:pPr>
            <a:endParaRPr lang="de-DE" dirty="0">
              <a:latin typeface="Calibri Light" panose="020F0302020204030204" pitchFamily="34" charset="0"/>
              <a:cs typeface="Calibri Light" panose="020F0302020204030204" pitchFamily="34" charset="0"/>
            </a:endParaRPr>
          </a:p>
          <a:p>
            <a:pPr lvl="0"/>
            <a:endParaRPr lang="en-GB" dirty="0">
              <a:latin typeface="Calibri Light" panose="020F0302020204030204" pitchFamily="34" charset="0"/>
              <a:cs typeface="Calibri Light" panose="020F0302020204030204" pitchFamily="34" charset="0"/>
            </a:endParaRPr>
          </a:p>
          <a:p>
            <a:pPr marL="285750" lvl="0" indent="-285750">
              <a:buFont typeface="Arial" panose="020B0604020202020204" pitchFamily="34" charset="0"/>
              <a:buChar char="•"/>
            </a:pPr>
            <a:endParaRPr lang="en-GB" dirty="0">
              <a:latin typeface="Calibri Light" panose="020F0302020204030204" pitchFamily="34" charset="0"/>
              <a:cs typeface="Calibri Light" panose="020F0302020204030204" pitchFamily="34" charset="0"/>
            </a:endParaRPr>
          </a:p>
          <a:p>
            <a:pPr marL="285750" lvl="0" indent="-285750">
              <a:buFont typeface="Arial" panose="020B0604020202020204" pitchFamily="34" charset="0"/>
              <a:buChar char="•"/>
            </a:pPr>
            <a:r>
              <a:rPr lang="en-GB" dirty="0">
                <a:latin typeface="Calibri Light" panose="020F0302020204030204" pitchFamily="34" charset="0"/>
                <a:cs typeface="Calibri Light" panose="020F0302020204030204" pitchFamily="34" charset="0"/>
              </a:rPr>
              <a:t>Which “safeguards” are required from business and human rights perspective?</a:t>
            </a:r>
            <a:endParaRPr lang="en-US" dirty="0"/>
          </a:p>
          <a:p>
            <a:endParaRPr lang="en-US" dirty="0"/>
          </a:p>
          <a:p>
            <a:endParaRPr lang="en-US" dirty="0"/>
          </a:p>
          <a:p>
            <a:endParaRPr lang="en-US" dirty="0"/>
          </a:p>
          <a:p>
            <a:br>
              <a:rPr lang="en-US" dirty="0"/>
            </a:br>
            <a:endParaRPr lang="en-GB" dirty="0"/>
          </a:p>
        </p:txBody>
      </p:sp>
      <p:pic>
        <p:nvPicPr>
          <p:cNvPr id="4" name="Grafik 3">
            <a:extLst>
              <a:ext uri="{FF2B5EF4-FFF2-40B4-BE49-F238E27FC236}">
                <a16:creationId xmlns:a16="http://schemas.microsoft.com/office/drawing/2014/main" id="{48699DD4-B121-6742-95FF-0C0EF028A5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55976" y="2708920"/>
            <a:ext cx="4467261" cy="2520280"/>
          </a:xfrm>
          <a:prstGeom prst="rect">
            <a:avLst/>
          </a:prstGeom>
        </p:spPr>
      </p:pic>
    </p:spTree>
    <p:extLst>
      <p:ext uri="{BB962C8B-B14F-4D97-AF65-F5344CB8AC3E}">
        <p14:creationId xmlns:p14="http://schemas.microsoft.com/office/powerpoint/2010/main" val="2658626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II. Analytical Framework</a:t>
            </a:r>
            <a:endParaRPr lang="de-DE" sz="2400" dirty="0"/>
          </a:p>
        </p:txBody>
      </p:sp>
      <p:sp>
        <p:nvSpPr>
          <p:cNvPr id="6" name="TextBox 5"/>
          <p:cNvSpPr txBox="1"/>
          <p:nvPr/>
        </p:nvSpPr>
        <p:spPr>
          <a:xfrm>
            <a:off x="2353200" y="1010245"/>
            <a:ext cx="6624736" cy="6186309"/>
          </a:xfrm>
          <a:prstGeom prst="rect">
            <a:avLst/>
          </a:prstGeom>
          <a:noFill/>
        </p:spPr>
        <p:txBody>
          <a:bodyPr wrap="square" rtlCol="0">
            <a:spAutoFit/>
          </a:bodyPr>
          <a:lstStyle/>
          <a:p>
            <a:endParaRPr lang="en-US" dirty="0"/>
          </a:p>
          <a:p>
            <a:pPr algn="ctr"/>
            <a:r>
              <a:rPr lang="en-US" b="1" dirty="0">
                <a:latin typeface="Calibri Light" panose="020F0302020204030204" pitchFamily="34" charset="0"/>
                <a:cs typeface="Calibri Light" panose="020F0302020204030204" pitchFamily="34" charset="0"/>
              </a:rPr>
              <a:t>Business &amp; Human Rights</a:t>
            </a:r>
          </a:p>
          <a:p>
            <a:endParaRPr lang="en-US" dirty="0">
              <a:latin typeface="Calibri Light" panose="020F0302020204030204" pitchFamily="34" charset="0"/>
              <a:cs typeface="Calibri Light" panose="020F0302020204030204" pitchFamily="34" charset="0"/>
            </a:endParaRPr>
          </a:p>
          <a:p>
            <a:pPr marL="285750" indent="-285750">
              <a:buFont typeface="Arial" charset="0"/>
              <a:buChar char="•"/>
            </a:pPr>
            <a:r>
              <a:rPr lang="en-US" dirty="0">
                <a:latin typeface="Calibri Light" panose="020F0302020204030204" pitchFamily="34" charset="0"/>
                <a:cs typeface="Calibri Light" panose="020F0302020204030204" pitchFamily="34" charset="0"/>
              </a:rPr>
              <a:t>Human Rights and non-state actors (Alston): Corporate responsibility to respect human rights along corporate activities and prevent/mitigate/eliminate negative effects of business operations on human rights</a:t>
            </a:r>
          </a:p>
          <a:p>
            <a:pPr marL="285750" indent="-285750">
              <a:buFont typeface="Arial" charset="0"/>
              <a:buChar char="•"/>
            </a:pPr>
            <a:endParaRPr lang="en-US" dirty="0">
              <a:latin typeface="Calibri Light" panose="020F0302020204030204" pitchFamily="34" charset="0"/>
              <a:cs typeface="Calibri Light" panose="020F0302020204030204" pitchFamily="34" charset="0"/>
            </a:endParaRPr>
          </a:p>
          <a:p>
            <a:pPr marL="285750" indent="-285750">
              <a:buFont typeface="Arial" charset="0"/>
              <a:buChar char="•"/>
            </a:pPr>
            <a:r>
              <a:rPr lang="en-GB" dirty="0">
                <a:latin typeface="Calibri Light" panose="020F0302020204030204" pitchFamily="34" charset="0"/>
                <a:cs typeface="Calibri Light" panose="020F0302020204030204" pitchFamily="34" charset="0"/>
              </a:rPr>
              <a:t>Adoption of the UN Guiding Principles in Business and Human Rights in 2011</a:t>
            </a:r>
          </a:p>
          <a:p>
            <a:pPr marL="285750" indent="-285750">
              <a:buFont typeface="Arial" charset="0"/>
              <a:buChar char="•"/>
            </a:pPr>
            <a:endParaRPr lang="en-GB" dirty="0">
              <a:latin typeface="Calibri Light" panose="020F0302020204030204" pitchFamily="34" charset="0"/>
              <a:cs typeface="Calibri Light" panose="020F0302020204030204" pitchFamily="34" charset="0"/>
            </a:endParaRPr>
          </a:p>
          <a:p>
            <a:pPr marL="285750" indent="-285750">
              <a:buFont typeface="Arial" charset="0"/>
              <a:buChar char="•"/>
            </a:pPr>
            <a:r>
              <a:rPr lang="en-GB" dirty="0">
                <a:latin typeface="Calibri Light" panose="020F0302020204030204" pitchFamily="34" charset="0"/>
                <a:cs typeface="Calibri Light" panose="020F0302020204030204" pitchFamily="34" charset="0"/>
              </a:rPr>
              <a:t>Soft law in nature, recommendation for a “smart mix” between hard/soft law</a:t>
            </a:r>
          </a:p>
          <a:p>
            <a:pPr marL="285750" indent="-285750">
              <a:buFont typeface="Arial" charset="0"/>
              <a:buChar char="•"/>
            </a:pPr>
            <a:endParaRPr lang="en-GB" dirty="0">
              <a:latin typeface="Calibri Light" panose="020F0302020204030204" pitchFamily="34" charset="0"/>
              <a:cs typeface="Calibri Light" panose="020F0302020204030204" pitchFamily="34" charset="0"/>
            </a:endParaRPr>
          </a:p>
          <a:p>
            <a:pPr marL="285750" indent="-285750">
              <a:buFont typeface="Arial" charset="0"/>
              <a:buChar char="•"/>
            </a:pPr>
            <a:r>
              <a:rPr lang="en-GB" dirty="0">
                <a:latin typeface="Calibri Light" panose="020F0302020204030204" pitchFamily="34" charset="0"/>
                <a:cs typeface="Calibri Light" panose="020F0302020204030204" pitchFamily="34" charset="0"/>
              </a:rPr>
              <a:t>Five steps of human rights </a:t>
            </a:r>
            <a:r>
              <a:rPr lang="en-GB" b="1" dirty="0">
                <a:latin typeface="Calibri Light" panose="020F0302020204030204" pitchFamily="34" charset="0"/>
                <a:cs typeface="Calibri Light" panose="020F0302020204030204" pitchFamily="34" charset="0"/>
              </a:rPr>
              <a:t>due diligence</a:t>
            </a:r>
          </a:p>
          <a:p>
            <a:pPr marL="285750" indent="-285750">
              <a:buFont typeface="Arial" charset="0"/>
              <a:buChar char="•"/>
            </a:pPr>
            <a:endParaRPr lang="en-GB" dirty="0">
              <a:latin typeface="Calibri Light" panose="020F0302020204030204" pitchFamily="34" charset="0"/>
              <a:cs typeface="Calibri Light" panose="020F0302020204030204" pitchFamily="34" charset="0"/>
            </a:endParaRPr>
          </a:p>
          <a:p>
            <a:endParaRPr lang="en-US" dirty="0"/>
          </a:p>
          <a:p>
            <a:endParaRPr lang="en-US" dirty="0"/>
          </a:p>
          <a:p>
            <a:endParaRPr lang="en-US" dirty="0"/>
          </a:p>
          <a:p>
            <a:endParaRPr lang="en-US" dirty="0"/>
          </a:p>
          <a:p>
            <a:br>
              <a:rPr lang="en-US" dirty="0"/>
            </a:br>
            <a:endParaRPr lang="en-GB" dirty="0"/>
          </a:p>
        </p:txBody>
      </p:sp>
      <p:pic>
        <p:nvPicPr>
          <p:cNvPr id="8" name="Bild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6064" y="2521292"/>
            <a:ext cx="2097584" cy="1555708"/>
          </a:xfrm>
          <a:prstGeom prst="rect">
            <a:avLst/>
          </a:prstGeom>
        </p:spPr>
      </p:pic>
    </p:spTree>
    <p:extLst>
      <p:ext uri="{BB962C8B-B14F-4D97-AF65-F5344CB8AC3E}">
        <p14:creationId xmlns:p14="http://schemas.microsoft.com/office/powerpoint/2010/main" val="1801766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III. </a:t>
            </a:r>
            <a:r>
              <a:rPr lang="de-DE" dirty="0" err="1"/>
              <a:t>Is</a:t>
            </a:r>
            <a:r>
              <a:rPr lang="de-DE" dirty="0"/>
              <a:t> an </a:t>
            </a:r>
            <a:r>
              <a:rPr lang="de-DE" dirty="0" err="1"/>
              <a:t>influencer</a:t>
            </a:r>
            <a:r>
              <a:rPr lang="de-DE" dirty="0"/>
              <a:t> a </a:t>
            </a:r>
            <a:r>
              <a:rPr lang="de-DE" dirty="0" err="1"/>
              <a:t>business</a:t>
            </a:r>
            <a:r>
              <a:rPr lang="en-GB" dirty="0"/>
              <a:t>?</a:t>
            </a:r>
            <a:br>
              <a:rPr lang="en-GB" dirty="0"/>
            </a:br>
            <a:endParaRPr lang="de-DE" sz="2400" dirty="0"/>
          </a:p>
        </p:txBody>
      </p:sp>
      <p:sp>
        <p:nvSpPr>
          <p:cNvPr id="3" name="Textfeld 2">
            <a:extLst>
              <a:ext uri="{FF2B5EF4-FFF2-40B4-BE49-F238E27FC236}">
                <a16:creationId xmlns:a16="http://schemas.microsoft.com/office/drawing/2014/main" id="{78EC4F2C-6B75-C94E-90AC-53DD99CA2393}"/>
              </a:ext>
            </a:extLst>
          </p:cNvPr>
          <p:cNvSpPr txBox="1"/>
          <p:nvPr/>
        </p:nvSpPr>
        <p:spPr>
          <a:xfrm>
            <a:off x="755576" y="908720"/>
            <a:ext cx="7920000" cy="5078313"/>
          </a:xfrm>
          <a:prstGeom prst="rect">
            <a:avLst/>
          </a:prstGeom>
          <a:noFill/>
        </p:spPr>
        <p:txBody>
          <a:bodyPr wrap="square" rtlCol="0">
            <a:spAutoFit/>
          </a:bodyPr>
          <a:lstStyle/>
          <a:p>
            <a:pPr marL="285750" indent="-285750">
              <a:buFont typeface="Arial" panose="020B0604020202020204" pitchFamily="34" charset="0"/>
              <a:buChar char="•"/>
            </a:pPr>
            <a:r>
              <a:rPr lang="en-GB" dirty="0">
                <a:latin typeface="Calibri Light" panose="020F0302020204030204" pitchFamily="34" charset="0"/>
                <a:cs typeface="Calibri Light" panose="020F0302020204030204" pitchFamily="34" charset="0"/>
              </a:rPr>
              <a:t>What differentiates an influencer from a company in the classic economic sense?   	If so, should it be treated with the same standards as an advertising co.?</a:t>
            </a:r>
          </a:p>
          <a:p>
            <a:pPr marL="285750" indent="-285750">
              <a:buFont typeface="Arial" panose="020B0604020202020204" pitchFamily="34" charset="0"/>
              <a:buChar char="•"/>
            </a:pPr>
            <a:endParaRPr lang="en-GB" dirty="0">
              <a:latin typeface="Calibri Light" panose="020F0302020204030204" pitchFamily="34" charset="0"/>
              <a:cs typeface="Calibri Light" panose="020F0302020204030204" pitchFamily="34" charset="0"/>
            </a:endParaRPr>
          </a:p>
          <a:p>
            <a:r>
              <a:rPr lang="en-GB" dirty="0">
                <a:latin typeface="Calibri Light" panose="020F0302020204030204" pitchFamily="34" charset="0"/>
                <a:cs typeface="Calibri Light" panose="020F0302020204030204" pitchFamily="34" charset="0"/>
              </a:rPr>
              <a:t>Example Jung von Matt for </a:t>
            </a:r>
            <a:r>
              <a:rPr lang="en-GB" dirty="0" err="1">
                <a:latin typeface="Calibri Light" panose="020F0302020204030204" pitchFamily="34" charset="0"/>
                <a:cs typeface="Calibri Light" panose="020F0302020204030204" pitchFamily="34" charset="0"/>
              </a:rPr>
              <a:t>Sixt</a:t>
            </a:r>
            <a:endParaRPr lang="en-GB" dirty="0">
              <a:latin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endParaRPr lang="en-GB" dirty="0">
              <a:latin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endParaRPr lang="en-GB" dirty="0">
              <a:latin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endParaRPr lang="en-GB" dirty="0">
              <a:latin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endParaRPr lang="en-GB" dirty="0">
              <a:latin typeface="Calibri Light" panose="020F0302020204030204" pitchFamily="34" charset="0"/>
              <a:cs typeface="Calibri Light" panose="020F0302020204030204" pitchFamily="34" charset="0"/>
            </a:endParaRPr>
          </a:p>
          <a:p>
            <a:endParaRPr lang="en-GB" dirty="0">
              <a:latin typeface="Calibri Light" panose="020F0302020204030204" pitchFamily="34" charset="0"/>
              <a:cs typeface="Calibri Light" panose="020F0302020204030204" pitchFamily="34" charset="0"/>
            </a:endParaRPr>
          </a:p>
          <a:p>
            <a:endParaRPr lang="en-GB" dirty="0">
              <a:latin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en-GB" dirty="0">
                <a:latin typeface="Calibri Light" panose="020F0302020204030204" pitchFamily="34" charset="0"/>
                <a:cs typeface="Calibri Light" panose="020F0302020204030204" pitchFamily="34" charset="0"/>
              </a:rPr>
              <a:t>Is an influencer rather a journalist? </a:t>
            </a:r>
          </a:p>
          <a:p>
            <a:r>
              <a:rPr lang="en-GB" dirty="0">
                <a:latin typeface="Calibri Light" panose="020F0302020204030204" pitchFamily="34" charset="0"/>
                <a:cs typeface="Calibri Light" panose="020F0302020204030204" pitchFamily="34" charset="0"/>
              </a:rPr>
              <a:t>	If so, do influencers uphold Code of Ethics like journalists?</a:t>
            </a:r>
          </a:p>
          <a:p>
            <a:endParaRPr lang="en-GB" dirty="0">
              <a:latin typeface="Calibri Light" panose="020F0302020204030204" pitchFamily="34" charset="0"/>
              <a:cs typeface="Calibri Light" panose="020F0302020204030204" pitchFamily="34" charset="0"/>
            </a:endParaRPr>
          </a:p>
          <a:p>
            <a:r>
              <a:rPr lang="en-GB" dirty="0">
                <a:latin typeface="Calibri Light" panose="020F0302020204030204" pitchFamily="34" charset="0"/>
                <a:cs typeface="Calibri Light" panose="020F0302020204030204" pitchFamily="34" charset="0"/>
              </a:rPr>
              <a:t>One example:</a:t>
            </a:r>
          </a:p>
          <a:p>
            <a:r>
              <a:rPr lang="en-GB" dirty="0">
                <a:latin typeface="Calibri Light" panose="020F0302020204030204" pitchFamily="34" charset="0"/>
                <a:cs typeface="Calibri Light" panose="020F0302020204030204" pitchFamily="34" charset="0"/>
              </a:rPr>
              <a:t>Many influencers not aware of duty to declare advertisement gifts over a certain monetary threshold</a:t>
            </a:r>
          </a:p>
          <a:p>
            <a:pPr marL="285750" indent="-285750">
              <a:buFont typeface="Wingdings" pitchFamily="2" charset="2"/>
              <a:buChar char="Ø"/>
            </a:pPr>
            <a:r>
              <a:rPr lang="en-GB" dirty="0">
                <a:latin typeface="Calibri Light" panose="020F0302020204030204" pitchFamily="34" charset="0"/>
                <a:cs typeface="Calibri Light" panose="020F0302020204030204" pitchFamily="34" charset="0"/>
              </a:rPr>
              <a:t>Emergence of tax law firms that specialise in voluntary declaration/self-indictment</a:t>
            </a:r>
          </a:p>
        </p:txBody>
      </p:sp>
      <p:pic>
        <p:nvPicPr>
          <p:cNvPr id="5" name="Grafik 4">
            <a:extLst>
              <a:ext uri="{FF2B5EF4-FFF2-40B4-BE49-F238E27FC236}">
                <a16:creationId xmlns:a16="http://schemas.microsoft.com/office/drawing/2014/main" id="{F1055CFC-FF74-F843-8D18-6B4B7C01FB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55976" y="1772815"/>
            <a:ext cx="3168352" cy="1774277"/>
          </a:xfrm>
          <a:prstGeom prst="rect">
            <a:avLst/>
          </a:prstGeom>
        </p:spPr>
      </p:pic>
    </p:spTree>
    <p:extLst>
      <p:ext uri="{BB962C8B-B14F-4D97-AF65-F5344CB8AC3E}">
        <p14:creationId xmlns:p14="http://schemas.microsoft.com/office/powerpoint/2010/main" val="1325053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2" end="1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13" end="1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IV. What is the corporate responsibility of an influencer? (I/II)</a:t>
            </a:r>
          </a:p>
        </p:txBody>
      </p:sp>
      <p:sp>
        <p:nvSpPr>
          <p:cNvPr id="9" name="Textfeld 8">
            <a:extLst>
              <a:ext uri="{FF2B5EF4-FFF2-40B4-BE49-F238E27FC236}">
                <a16:creationId xmlns:a16="http://schemas.microsoft.com/office/drawing/2014/main" id="{9F983663-0AE6-2D45-B67E-270F58DCF28A}"/>
              </a:ext>
            </a:extLst>
          </p:cNvPr>
          <p:cNvSpPr txBox="1"/>
          <p:nvPr/>
        </p:nvSpPr>
        <p:spPr>
          <a:xfrm>
            <a:off x="1080000" y="1484784"/>
            <a:ext cx="7488832" cy="5355312"/>
          </a:xfrm>
          <a:prstGeom prst="rect">
            <a:avLst/>
          </a:prstGeom>
          <a:noFill/>
        </p:spPr>
        <p:txBody>
          <a:bodyPr wrap="square" rtlCol="0">
            <a:spAutoFit/>
          </a:bodyPr>
          <a:lstStyle/>
          <a:p>
            <a:pPr algn="ctr"/>
            <a:r>
              <a:rPr lang="en-GB" i="1" dirty="0">
                <a:latin typeface="Calibri Light" panose="020F0302020204030204" pitchFamily="34" charset="0"/>
                <a:cs typeface="Calibri Light" panose="020F0302020204030204" pitchFamily="34" charset="0"/>
              </a:rPr>
              <a:t>Two layers of “</a:t>
            </a:r>
            <a:r>
              <a:rPr lang="en-GB" b="1" i="1" dirty="0">
                <a:latin typeface="Calibri Light" panose="020F0302020204030204" pitchFamily="34" charset="0"/>
                <a:cs typeface="Calibri Light" panose="020F0302020204030204" pitchFamily="34" charset="0"/>
              </a:rPr>
              <a:t>Due diligence</a:t>
            </a:r>
            <a:r>
              <a:rPr lang="en-GB" i="1" dirty="0">
                <a:latin typeface="Calibri Light" panose="020F0302020204030204" pitchFamily="34" charset="0"/>
                <a:cs typeface="Calibri Light" panose="020F0302020204030204" pitchFamily="34" charset="0"/>
              </a:rPr>
              <a:t>” </a:t>
            </a:r>
          </a:p>
          <a:p>
            <a:endParaRPr lang="en-GB" i="1" dirty="0">
              <a:latin typeface="Calibri Light" panose="020F0302020204030204" pitchFamily="34" charset="0"/>
              <a:cs typeface="Calibri Light" panose="020F0302020204030204" pitchFamily="34" charset="0"/>
            </a:endParaRPr>
          </a:p>
          <a:p>
            <a:r>
              <a:rPr lang="en-GB" i="1" dirty="0">
                <a:latin typeface="Calibri Light" panose="020F0302020204030204" pitchFamily="34" charset="0"/>
                <a:cs typeface="Calibri Light" panose="020F0302020204030204" pitchFamily="34" charset="0"/>
              </a:rPr>
              <a:t>Layer 1: Misleading information to the consumers</a:t>
            </a:r>
          </a:p>
          <a:p>
            <a:endParaRPr lang="en-GB" i="1" dirty="0">
              <a:latin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en-GB" dirty="0">
                <a:latin typeface="Calibri Light" panose="020F0302020204030204" pitchFamily="34" charset="0"/>
                <a:cs typeface="Calibri Light" panose="020F0302020204030204" pitchFamily="34" charset="0"/>
              </a:rPr>
              <a:t>Lack to declare paid product endorsements as actual advertisement</a:t>
            </a:r>
          </a:p>
          <a:p>
            <a:pPr marL="285750" indent="-285750">
              <a:buFont typeface="Arial" panose="020B0604020202020204" pitchFamily="34" charset="0"/>
              <a:buChar char="•"/>
            </a:pPr>
            <a:endParaRPr lang="en-GB" dirty="0">
              <a:latin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en" dirty="0">
                <a:latin typeface="Calibri Light" panose="020F0302020204030204" pitchFamily="34" charset="0"/>
                <a:cs typeface="Calibri Light" panose="020F0302020204030204" pitchFamily="34" charset="0"/>
              </a:rPr>
              <a:t>“fake” influencers: purchased “likes” and pretentious comments </a:t>
            </a:r>
          </a:p>
          <a:p>
            <a:pPr marL="285750" indent="-285750">
              <a:buFont typeface="Arial" panose="020B0604020202020204" pitchFamily="34" charset="0"/>
              <a:buChar char="•"/>
            </a:pPr>
            <a:endParaRPr lang="en" dirty="0">
              <a:latin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en" dirty="0">
                <a:latin typeface="Calibri Light" panose="020F0302020204030204" pitchFamily="34" charset="0"/>
                <a:cs typeface="Calibri Light" panose="020F0302020204030204" pitchFamily="34" charset="0"/>
              </a:rPr>
              <a:t>“unqualified” influencers: can mislead their followers by recommending products they know practically nothing about</a:t>
            </a:r>
          </a:p>
          <a:p>
            <a:pPr marL="742950" lvl="1" indent="-285750">
              <a:buFont typeface="Arial" panose="020B0604020202020204" pitchFamily="34" charset="0"/>
              <a:buChar char="•"/>
            </a:pPr>
            <a:r>
              <a:rPr lang="de-DE" dirty="0">
                <a:latin typeface="Calibri Light" panose="020F0302020204030204" pitchFamily="34" charset="0"/>
                <a:cs typeface="Calibri Light" panose="020F0302020204030204" pitchFamily="34" charset="0"/>
              </a:rPr>
              <a:t>P</a:t>
            </a:r>
            <a:r>
              <a:rPr lang="en" dirty="0" err="1">
                <a:latin typeface="Calibri Light" panose="020F0302020204030204" pitchFamily="34" charset="0"/>
                <a:cs typeface="Calibri Light" panose="020F0302020204030204" pitchFamily="34" charset="0"/>
              </a:rPr>
              <a:t>ossible</a:t>
            </a:r>
            <a:r>
              <a:rPr lang="en" dirty="0">
                <a:latin typeface="Calibri Light" panose="020F0302020204030204" pitchFamily="34" charset="0"/>
                <a:cs typeface="Calibri Light" panose="020F0302020204030204" pitchFamily="34" charset="0"/>
              </a:rPr>
              <a:t>: negative effect on health</a:t>
            </a:r>
          </a:p>
          <a:p>
            <a:pPr marL="742950" lvl="1" indent="-285750">
              <a:buFont typeface="Arial" panose="020B0604020202020204" pitchFamily="34" charset="0"/>
              <a:buChar char="•"/>
            </a:pPr>
            <a:r>
              <a:rPr lang="en" dirty="0">
                <a:latin typeface="Calibri Light" panose="020F0302020204030204" pitchFamily="34" charset="0"/>
                <a:cs typeface="Calibri Light" panose="020F0302020204030204" pitchFamily="34" charset="0"/>
              </a:rPr>
              <a:t>Yet: human rights perspective not fully encompassing to address such issues</a:t>
            </a:r>
          </a:p>
          <a:p>
            <a:pPr marL="285750" indent="-285750">
              <a:buFont typeface="Arial" panose="020B0604020202020204" pitchFamily="34" charset="0"/>
              <a:buChar char="•"/>
            </a:pPr>
            <a:endParaRPr lang="en" dirty="0">
              <a:latin typeface="Calibri Light" panose="020F0302020204030204" pitchFamily="34" charset="0"/>
              <a:cs typeface="Calibri Light" panose="020F0302020204030204" pitchFamily="34" charset="0"/>
            </a:endParaRPr>
          </a:p>
          <a:p>
            <a:pPr marL="285750" indent="-285750">
              <a:buFont typeface="Wingdings" pitchFamily="2" charset="2"/>
              <a:buChar char="Ø"/>
            </a:pPr>
            <a:r>
              <a:rPr lang="en-GB" b="1" dirty="0">
                <a:latin typeface="Calibri Light" panose="020F0302020204030204" pitchFamily="34" charset="0"/>
                <a:cs typeface="Calibri Light" panose="020F0302020204030204" pitchFamily="34" charset="0"/>
              </a:rPr>
              <a:t>Which products is an influencer actively advertising for and how does this choice of products affect their responsibility?</a:t>
            </a:r>
          </a:p>
          <a:p>
            <a:pPr marL="285750" indent="-285750">
              <a:buFont typeface="Arial" panose="020B0604020202020204" pitchFamily="34" charset="0"/>
              <a:buChar char="•"/>
            </a:pPr>
            <a:endParaRPr lang="en-GB" dirty="0">
              <a:latin typeface="Calibri Light" panose="020F0302020204030204" pitchFamily="34" charset="0"/>
              <a:cs typeface="Calibri Light" panose="020F0302020204030204" pitchFamily="34" charset="0"/>
            </a:endParaRPr>
          </a:p>
          <a:p>
            <a:pPr marL="285750" lvl="0" indent="-285750">
              <a:buFont typeface="Arial" panose="020B0604020202020204" pitchFamily="34" charset="0"/>
              <a:buChar char="•"/>
            </a:pPr>
            <a:endParaRPr lang="en-GB" dirty="0">
              <a:latin typeface="Calibri Light" panose="020F0302020204030204" pitchFamily="34" charset="0"/>
              <a:cs typeface="Calibri Light" panose="020F0302020204030204" pitchFamily="34" charset="0"/>
            </a:endParaRPr>
          </a:p>
          <a:p>
            <a:endParaRPr lang="en-GB"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6558328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IV. What is the corporate responsibility of an influencer? (II/II)</a:t>
            </a:r>
          </a:p>
        </p:txBody>
      </p:sp>
      <p:sp>
        <p:nvSpPr>
          <p:cNvPr id="9" name="Textfeld 8">
            <a:extLst>
              <a:ext uri="{FF2B5EF4-FFF2-40B4-BE49-F238E27FC236}">
                <a16:creationId xmlns:a16="http://schemas.microsoft.com/office/drawing/2014/main" id="{9F983663-0AE6-2D45-B67E-270F58DCF28A}"/>
              </a:ext>
            </a:extLst>
          </p:cNvPr>
          <p:cNvSpPr txBox="1"/>
          <p:nvPr/>
        </p:nvSpPr>
        <p:spPr>
          <a:xfrm>
            <a:off x="1080000" y="1484784"/>
            <a:ext cx="7488832" cy="3693319"/>
          </a:xfrm>
          <a:prstGeom prst="rect">
            <a:avLst/>
          </a:prstGeom>
          <a:noFill/>
        </p:spPr>
        <p:txBody>
          <a:bodyPr wrap="square" rtlCol="0">
            <a:spAutoFit/>
          </a:bodyPr>
          <a:lstStyle/>
          <a:p>
            <a:pPr algn="ctr"/>
            <a:r>
              <a:rPr lang="en-GB" i="1" dirty="0">
                <a:latin typeface="Calibri Light" panose="020F0302020204030204" pitchFamily="34" charset="0"/>
                <a:cs typeface="Calibri Light" panose="020F0302020204030204" pitchFamily="34" charset="0"/>
              </a:rPr>
              <a:t>Two layers of “</a:t>
            </a:r>
            <a:r>
              <a:rPr lang="en-GB" b="1" i="1" dirty="0">
                <a:latin typeface="Calibri Light" panose="020F0302020204030204" pitchFamily="34" charset="0"/>
                <a:cs typeface="Calibri Light" panose="020F0302020204030204" pitchFamily="34" charset="0"/>
              </a:rPr>
              <a:t>Due diligence</a:t>
            </a:r>
            <a:r>
              <a:rPr lang="en-GB" i="1" dirty="0">
                <a:latin typeface="Calibri Light" panose="020F0302020204030204" pitchFamily="34" charset="0"/>
                <a:cs typeface="Calibri Light" panose="020F0302020204030204" pitchFamily="34" charset="0"/>
              </a:rPr>
              <a:t>” </a:t>
            </a:r>
          </a:p>
          <a:p>
            <a:endParaRPr lang="en-GB" i="1" dirty="0">
              <a:latin typeface="Calibri Light" panose="020F0302020204030204" pitchFamily="34" charset="0"/>
              <a:cs typeface="Calibri Light" panose="020F0302020204030204" pitchFamily="34" charset="0"/>
            </a:endParaRPr>
          </a:p>
          <a:p>
            <a:r>
              <a:rPr lang="en-GB" i="1" dirty="0">
                <a:latin typeface="Calibri Light" panose="020F0302020204030204" pitchFamily="34" charset="0"/>
                <a:cs typeface="Calibri Light" panose="020F0302020204030204" pitchFamily="34" charset="0"/>
              </a:rPr>
              <a:t>Layer 2</a:t>
            </a:r>
            <a:r>
              <a:rPr lang="en-GB" dirty="0">
                <a:latin typeface="Calibri Light" panose="020F0302020204030204" pitchFamily="34" charset="0"/>
                <a:cs typeface="Calibri Light" panose="020F0302020204030204" pitchFamily="34" charset="0"/>
              </a:rPr>
              <a:t>: </a:t>
            </a:r>
            <a:r>
              <a:rPr lang="en-GB" i="1" dirty="0">
                <a:latin typeface="Calibri Light" panose="020F0302020204030204" pitchFamily="34" charset="0"/>
                <a:cs typeface="Calibri Light" panose="020F0302020204030204" pitchFamily="34" charset="0"/>
              </a:rPr>
              <a:t>Human rights potentially affected by influencer marketing </a:t>
            </a:r>
          </a:p>
          <a:p>
            <a:endParaRPr lang="en-GB" dirty="0">
              <a:latin typeface="Calibri Light" panose="020F0302020204030204" pitchFamily="34" charset="0"/>
              <a:cs typeface="Calibri Light" panose="020F0302020204030204" pitchFamily="34" charset="0"/>
            </a:endParaRPr>
          </a:p>
          <a:p>
            <a:endParaRPr lang="en-GB" dirty="0">
              <a:latin typeface="Calibri Light" panose="020F0302020204030204" pitchFamily="34" charset="0"/>
              <a:cs typeface="Calibri Light" panose="020F0302020204030204" pitchFamily="34" charset="0"/>
            </a:endParaRPr>
          </a:p>
          <a:p>
            <a:r>
              <a:rPr lang="en-GB" dirty="0">
                <a:solidFill>
                  <a:schemeClr val="accent2">
                    <a:lumMod val="75000"/>
                  </a:schemeClr>
                </a:solidFill>
                <a:latin typeface="Calibri Light" panose="020F0302020204030204" pitchFamily="34" charset="0"/>
                <a:cs typeface="Calibri Light" panose="020F0302020204030204" pitchFamily="34" charset="0"/>
              </a:rPr>
              <a:t>A) Is an influencer responsible for the manufacturing conditions of an endorsed product?</a:t>
            </a:r>
          </a:p>
          <a:p>
            <a:r>
              <a:rPr lang="en-GB" dirty="0">
                <a:latin typeface="Calibri Light" panose="020F0302020204030204" pitchFamily="34" charset="0"/>
                <a:cs typeface="Calibri Light" panose="020F0302020204030204" pitchFamily="34" charset="0"/>
              </a:rPr>
              <a:t>	</a:t>
            </a:r>
          </a:p>
          <a:p>
            <a:endParaRPr lang="en-GB" dirty="0">
              <a:latin typeface="Calibri Light" panose="020F0302020204030204" pitchFamily="34" charset="0"/>
              <a:cs typeface="Calibri Light" panose="020F0302020204030204" pitchFamily="34" charset="0"/>
            </a:endParaRPr>
          </a:p>
          <a:p>
            <a:r>
              <a:rPr lang="en-GB" dirty="0">
                <a:solidFill>
                  <a:schemeClr val="accent1"/>
                </a:solidFill>
                <a:latin typeface="Calibri Light" panose="020F0302020204030204" pitchFamily="34" charset="0"/>
                <a:cs typeface="Calibri Light" panose="020F0302020204030204" pitchFamily="34" charset="0"/>
              </a:rPr>
              <a:t>B) Is an influencer responsible for the user data obtained through analysing their follower base?</a:t>
            </a:r>
          </a:p>
          <a:p>
            <a:endParaRPr lang="en-GB" dirty="0">
              <a:latin typeface="Calibri Light" panose="020F0302020204030204" pitchFamily="34" charset="0"/>
              <a:cs typeface="Calibri Light" panose="020F0302020204030204" pitchFamily="34" charset="0"/>
            </a:endParaRPr>
          </a:p>
          <a:p>
            <a:endParaRPr lang="en-GB"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1998567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99592" y="288000"/>
            <a:ext cx="8100408" cy="620720"/>
          </a:xfrm>
        </p:spPr>
        <p:txBody>
          <a:bodyPr/>
          <a:lstStyle/>
          <a:p>
            <a:r>
              <a:rPr lang="en-GB" dirty="0"/>
              <a:t>IV.</a:t>
            </a:r>
            <a:r>
              <a:rPr lang="en" dirty="0"/>
              <a:t>Example: “Due diligence” for a cosmetic product  (I/III)</a:t>
            </a:r>
            <a:endParaRPr lang="en-GB" dirty="0"/>
          </a:p>
        </p:txBody>
      </p:sp>
      <p:sp>
        <p:nvSpPr>
          <p:cNvPr id="9" name="Textfeld 8">
            <a:extLst>
              <a:ext uri="{FF2B5EF4-FFF2-40B4-BE49-F238E27FC236}">
                <a16:creationId xmlns:a16="http://schemas.microsoft.com/office/drawing/2014/main" id="{9F983663-0AE6-2D45-B67E-270F58DCF28A}"/>
              </a:ext>
            </a:extLst>
          </p:cNvPr>
          <p:cNvSpPr txBox="1"/>
          <p:nvPr/>
        </p:nvSpPr>
        <p:spPr>
          <a:xfrm>
            <a:off x="1080000" y="1484784"/>
            <a:ext cx="7488832" cy="1754326"/>
          </a:xfrm>
          <a:prstGeom prst="rect">
            <a:avLst/>
          </a:prstGeom>
          <a:noFill/>
        </p:spPr>
        <p:txBody>
          <a:bodyPr wrap="square" rtlCol="0">
            <a:spAutoFit/>
          </a:bodyPr>
          <a:lstStyle/>
          <a:p>
            <a:pPr algn="ctr"/>
            <a:r>
              <a:rPr lang="en-GB" b="1" dirty="0">
                <a:latin typeface="Calibri Light" panose="020F0302020204030204" pitchFamily="34" charset="0"/>
                <a:cs typeface="Calibri Light" panose="020F0302020204030204" pitchFamily="34" charset="0"/>
              </a:rPr>
              <a:t>The issue of sourcing “Mica”</a:t>
            </a:r>
          </a:p>
          <a:p>
            <a:endParaRPr lang="en-GB" dirty="0">
              <a:latin typeface="Calibri Light" panose="020F0302020204030204" pitchFamily="34" charset="0"/>
              <a:cs typeface="Calibri Light" panose="020F0302020204030204" pitchFamily="34" charset="0"/>
            </a:endParaRPr>
          </a:p>
          <a:p>
            <a:r>
              <a:rPr lang="en" dirty="0">
                <a:latin typeface="Calibri Light" panose="020F0302020204030204" pitchFamily="34" charset="0"/>
                <a:cs typeface="Calibri Light" panose="020F0302020204030204" pitchFamily="34" charset="0"/>
              </a:rPr>
              <a:t>Mica: mineral used across various industries, including in the cosmetics industry, where it is used as an effect pigment</a:t>
            </a:r>
            <a:endParaRPr lang="en-GB" dirty="0">
              <a:latin typeface="Calibri Light" panose="020F0302020204030204" pitchFamily="34" charset="0"/>
              <a:cs typeface="Calibri Light" panose="020F0302020204030204" pitchFamily="34" charset="0"/>
            </a:endParaRPr>
          </a:p>
          <a:p>
            <a:endParaRPr lang="en-GB" dirty="0">
              <a:latin typeface="Calibri Light" panose="020F0302020204030204" pitchFamily="34" charset="0"/>
              <a:cs typeface="Calibri Light" panose="020F0302020204030204" pitchFamily="34" charset="0"/>
            </a:endParaRPr>
          </a:p>
          <a:p>
            <a:endParaRPr lang="en-GB" dirty="0">
              <a:latin typeface="Calibri Light" panose="020F0302020204030204" pitchFamily="34" charset="0"/>
              <a:cs typeface="Calibri Light" panose="020F0302020204030204" pitchFamily="34" charset="0"/>
            </a:endParaRPr>
          </a:p>
        </p:txBody>
      </p:sp>
      <p:pic>
        <p:nvPicPr>
          <p:cNvPr id="4" name="Grafik 3">
            <a:extLst>
              <a:ext uri="{FF2B5EF4-FFF2-40B4-BE49-F238E27FC236}">
                <a16:creationId xmlns:a16="http://schemas.microsoft.com/office/drawing/2014/main" id="{BC7202CB-C88E-1E44-BC22-7FEDBDD4DF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568" y="2973858"/>
            <a:ext cx="2555896" cy="1682631"/>
          </a:xfrm>
          <a:prstGeom prst="rect">
            <a:avLst/>
          </a:prstGeom>
        </p:spPr>
      </p:pic>
      <p:pic>
        <p:nvPicPr>
          <p:cNvPr id="6" name="Grafik 5">
            <a:extLst>
              <a:ext uri="{FF2B5EF4-FFF2-40B4-BE49-F238E27FC236}">
                <a16:creationId xmlns:a16="http://schemas.microsoft.com/office/drawing/2014/main" id="{33687F0A-BD93-DA4C-9A21-05FF9679C61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19872" y="2973858"/>
            <a:ext cx="4700014" cy="2643758"/>
          </a:xfrm>
          <a:prstGeom prst="rect">
            <a:avLst/>
          </a:prstGeom>
        </p:spPr>
      </p:pic>
    </p:spTree>
    <p:extLst>
      <p:ext uri="{BB962C8B-B14F-4D97-AF65-F5344CB8AC3E}">
        <p14:creationId xmlns:p14="http://schemas.microsoft.com/office/powerpoint/2010/main" val="28012126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99592" y="288000"/>
            <a:ext cx="8100408" cy="620720"/>
          </a:xfrm>
        </p:spPr>
        <p:txBody>
          <a:bodyPr/>
          <a:lstStyle/>
          <a:p>
            <a:r>
              <a:rPr lang="en-GB" dirty="0"/>
              <a:t>IV.</a:t>
            </a:r>
            <a:r>
              <a:rPr lang="en" dirty="0"/>
              <a:t>Example: “Due diligence” for a cosmetic product (II/III)</a:t>
            </a:r>
            <a:endParaRPr lang="en-GB" dirty="0"/>
          </a:p>
        </p:txBody>
      </p:sp>
      <p:sp>
        <p:nvSpPr>
          <p:cNvPr id="9" name="Textfeld 8">
            <a:extLst>
              <a:ext uri="{FF2B5EF4-FFF2-40B4-BE49-F238E27FC236}">
                <a16:creationId xmlns:a16="http://schemas.microsoft.com/office/drawing/2014/main" id="{9F983663-0AE6-2D45-B67E-270F58DCF28A}"/>
              </a:ext>
            </a:extLst>
          </p:cNvPr>
          <p:cNvSpPr txBox="1"/>
          <p:nvPr/>
        </p:nvSpPr>
        <p:spPr>
          <a:xfrm>
            <a:off x="1043608" y="1124744"/>
            <a:ext cx="7488832" cy="5232202"/>
          </a:xfrm>
          <a:prstGeom prst="rect">
            <a:avLst/>
          </a:prstGeom>
          <a:noFill/>
        </p:spPr>
        <p:txBody>
          <a:bodyPr wrap="square" rtlCol="0">
            <a:spAutoFit/>
          </a:bodyPr>
          <a:lstStyle/>
          <a:p>
            <a:r>
              <a:rPr lang="en-GB" b="1" dirty="0">
                <a:latin typeface="Calibri Light" panose="020F0302020204030204" pitchFamily="34" charset="0"/>
                <a:cs typeface="Calibri Light" panose="020F0302020204030204" pitchFamily="34" charset="0"/>
              </a:rPr>
              <a:t>The problem: Mica sourcing is prone to child labour</a:t>
            </a:r>
          </a:p>
          <a:p>
            <a:endParaRPr lang="en-GB" dirty="0">
              <a:latin typeface="Calibri Light" panose="020F0302020204030204" pitchFamily="34" charset="0"/>
              <a:cs typeface="Calibri Light" panose="020F0302020204030204" pitchFamily="34" charset="0"/>
            </a:endParaRPr>
          </a:p>
          <a:p>
            <a:endParaRPr lang="en-GB" dirty="0">
              <a:latin typeface="Calibri Light" panose="020F0302020204030204" pitchFamily="34" charset="0"/>
              <a:cs typeface="Calibri Light" panose="020F0302020204030204" pitchFamily="34" charset="0"/>
            </a:endParaRPr>
          </a:p>
          <a:p>
            <a:endParaRPr lang="en-GB" dirty="0">
              <a:latin typeface="Calibri Light" panose="020F0302020204030204" pitchFamily="34" charset="0"/>
              <a:cs typeface="Calibri Light" panose="020F0302020204030204" pitchFamily="34" charset="0"/>
            </a:endParaRPr>
          </a:p>
          <a:p>
            <a:endParaRPr lang="en-GB" dirty="0">
              <a:latin typeface="Calibri Light" panose="020F0302020204030204" pitchFamily="34" charset="0"/>
              <a:cs typeface="Calibri Light" panose="020F0302020204030204" pitchFamily="34" charset="0"/>
            </a:endParaRPr>
          </a:p>
          <a:p>
            <a:endParaRPr lang="en-GB" dirty="0">
              <a:latin typeface="Calibri Light" panose="020F0302020204030204" pitchFamily="34" charset="0"/>
              <a:cs typeface="Calibri Light" panose="020F0302020204030204" pitchFamily="34" charset="0"/>
            </a:endParaRPr>
          </a:p>
          <a:p>
            <a:endParaRPr lang="en-GB" dirty="0">
              <a:latin typeface="Calibri Light" panose="020F0302020204030204" pitchFamily="34" charset="0"/>
              <a:cs typeface="Calibri Light" panose="020F0302020204030204" pitchFamily="34" charset="0"/>
            </a:endParaRPr>
          </a:p>
          <a:p>
            <a:endParaRPr lang="en-GB" dirty="0">
              <a:latin typeface="Calibri Light" panose="020F0302020204030204" pitchFamily="34" charset="0"/>
              <a:cs typeface="Calibri Light" panose="020F0302020204030204" pitchFamily="34" charset="0"/>
            </a:endParaRPr>
          </a:p>
          <a:p>
            <a:endParaRPr lang="en-GB" dirty="0">
              <a:latin typeface="Calibri Light" panose="020F0302020204030204" pitchFamily="34" charset="0"/>
              <a:cs typeface="Calibri Light" panose="020F0302020204030204" pitchFamily="34" charset="0"/>
            </a:endParaRPr>
          </a:p>
          <a:p>
            <a:endParaRPr lang="en-GB" dirty="0">
              <a:latin typeface="Calibri Light" panose="020F0302020204030204" pitchFamily="34" charset="0"/>
              <a:cs typeface="Calibri Light" panose="020F0302020204030204" pitchFamily="34" charset="0"/>
            </a:endParaRPr>
          </a:p>
          <a:p>
            <a:endParaRPr lang="en-GB" dirty="0">
              <a:latin typeface="Calibri Light" panose="020F0302020204030204" pitchFamily="34" charset="0"/>
              <a:cs typeface="Calibri Light" panose="020F0302020204030204" pitchFamily="34" charset="0"/>
            </a:endParaRPr>
          </a:p>
          <a:p>
            <a:r>
              <a:rPr lang="en-GB" dirty="0">
                <a:latin typeface="Calibri Light" panose="020F0302020204030204" pitchFamily="34" charset="0"/>
                <a:cs typeface="Calibri Light" panose="020F0302020204030204" pitchFamily="34" charset="0"/>
              </a:rPr>
              <a:t>According to the Responsible Mica Initiative, </a:t>
            </a:r>
          </a:p>
          <a:p>
            <a:endParaRPr lang="en-GB" dirty="0">
              <a:latin typeface="Calibri Light" panose="020F0302020204030204" pitchFamily="34" charset="0"/>
              <a:cs typeface="Calibri Light" panose="020F0302020204030204" pitchFamily="34" charset="0"/>
            </a:endParaRPr>
          </a:p>
          <a:p>
            <a:r>
              <a:rPr lang="en-GB" i="1" dirty="0">
                <a:latin typeface="Calibri Light" panose="020F0302020204030204" pitchFamily="34" charset="0"/>
                <a:cs typeface="Calibri Light" panose="020F0302020204030204" pitchFamily="34" charset="0"/>
              </a:rPr>
              <a:t>About 25% of the world production of Mica comes from illegal collection in North East India, where more than 20.000 children are working in extremely harsh conditions to support their family </a:t>
            </a:r>
          </a:p>
          <a:p>
            <a:r>
              <a:rPr lang="en-GB" sz="1000" dirty="0">
                <a:latin typeface="Calibri Light" panose="020F0302020204030204" pitchFamily="34" charset="0"/>
                <a:cs typeface="Calibri Light" panose="020F0302020204030204" pitchFamily="34" charset="0"/>
              </a:rPr>
              <a:t>Source: https://</a:t>
            </a:r>
            <a:r>
              <a:rPr lang="en-GB" sz="1000" dirty="0" err="1">
                <a:latin typeface="Calibri Light" panose="020F0302020204030204" pitchFamily="34" charset="0"/>
                <a:cs typeface="Calibri Light" panose="020F0302020204030204" pitchFamily="34" charset="0"/>
              </a:rPr>
              <a:t>www.responsible</a:t>
            </a:r>
            <a:r>
              <a:rPr lang="en-GB" sz="1000" dirty="0">
                <a:latin typeface="Calibri Light" panose="020F0302020204030204" pitchFamily="34" charset="0"/>
                <a:cs typeface="Calibri Light" panose="020F0302020204030204" pitchFamily="34" charset="0"/>
              </a:rPr>
              <a:t>-mica-</a:t>
            </a:r>
            <a:r>
              <a:rPr lang="en-GB" sz="1000" dirty="0" err="1">
                <a:latin typeface="Calibri Light" panose="020F0302020204030204" pitchFamily="34" charset="0"/>
                <a:cs typeface="Calibri Light" panose="020F0302020204030204" pitchFamily="34" charset="0"/>
              </a:rPr>
              <a:t>initiative.com</a:t>
            </a:r>
            <a:r>
              <a:rPr lang="en-GB" sz="1000" dirty="0">
                <a:latin typeface="Calibri Light" panose="020F0302020204030204" pitchFamily="34" charset="0"/>
                <a:cs typeface="Calibri Light" panose="020F0302020204030204" pitchFamily="34" charset="0"/>
              </a:rPr>
              <a:t>/the-mica-</a:t>
            </a:r>
            <a:r>
              <a:rPr lang="en-GB" sz="1000" dirty="0" err="1">
                <a:latin typeface="Calibri Light" panose="020F0302020204030204" pitchFamily="34" charset="0"/>
                <a:cs typeface="Calibri Light" panose="020F0302020204030204" pitchFamily="34" charset="0"/>
              </a:rPr>
              <a:t>issue.html</a:t>
            </a:r>
            <a:r>
              <a:rPr lang="en-GB" sz="1000" dirty="0">
                <a:latin typeface="Calibri Light" panose="020F0302020204030204" pitchFamily="34" charset="0"/>
                <a:cs typeface="Calibri Light" panose="020F0302020204030204" pitchFamily="34" charset="0"/>
              </a:rPr>
              <a:t> </a:t>
            </a:r>
          </a:p>
          <a:p>
            <a:endParaRPr lang="en" dirty="0">
              <a:latin typeface="Calibri Light" panose="020F0302020204030204" pitchFamily="34" charset="0"/>
              <a:cs typeface="Calibri Light" panose="020F0302020204030204" pitchFamily="34" charset="0"/>
            </a:endParaRPr>
          </a:p>
          <a:p>
            <a:endParaRPr lang="en-GB" dirty="0">
              <a:latin typeface="Calibri Light" panose="020F0302020204030204" pitchFamily="34" charset="0"/>
              <a:cs typeface="Calibri Light" panose="020F0302020204030204" pitchFamily="34" charset="0"/>
            </a:endParaRPr>
          </a:p>
        </p:txBody>
      </p:sp>
      <p:pic>
        <p:nvPicPr>
          <p:cNvPr id="4" name="Grafik 3">
            <a:extLst>
              <a:ext uri="{FF2B5EF4-FFF2-40B4-BE49-F238E27FC236}">
                <a16:creationId xmlns:a16="http://schemas.microsoft.com/office/drawing/2014/main" id="{EB34411A-8DF4-5440-B4A0-AF63D8085C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35696" y="1556792"/>
            <a:ext cx="5570487" cy="2413878"/>
          </a:xfrm>
          <a:prstGeom prst="rect">
            <a:avLst/>
          </a:prstGeom>
        </p:spPr>
      </p:pic>
    </p:spTree>
    <p:extLst>
      <p:ext uri="{BB962C8B-B14F-4D97-AF65-F5344CB8AC3E}">
        <p14:creationId xmlns:p14="http://schemas.microsoft.com/office/powerpoint/2010/main" val="454629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11" end="1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xEl>
                                              <p:pRg st="13" end="1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HSG_PPT_Basis_EN">
  <a:themeElements>
    <a:clrScheme name="UNISG Grün">
      <a:dk1>
        <a:sysClr val="windowText" lastClr="000000"/>
      </a:dk1>
      <a:lt1>
        <a:sysClr val="window" lastClr="FFFFFF"/>
      </a:lt1>
      <a:dk2>
        <a:srgbClr val="115C2E"/>
      </a:dk2>
      <a:lt2>
        <a:srgbClr val="CCCCCC"/>
      </a:lt2>
      <a:accent1>
        <a:srgbClr val="115C2E"/>
      </a:accent1>
      <a:accent2>
        <a:srgbClr val="249662"/>
      </a:accent2>
      <a:accent3>
        <a:srgbClr val="54A47C"/>
      </a:accent3>
      <a:accent4>
        <a:srgbClr val="8FBFA9"/>
      </a:accent4>
      <a:accent5>
        <a:srgbClr val="ED904B"/>
      </a:accent5>
      <a:accent6>
        <a:srgbClr val="FAB73E"/>
      </a:accent6>
      <a:hlink>
        <a:srgbClr val="115C2E"/>
      </a:hlink>
      <a:folHlink>
        <a:srgbClr val="54A47C"/>
      </a:folHlink>
    </a:clrScheme>
    <a:fontScheme name="UNISG CD Arial">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4">
            <a:lumMod val="20000"/>
            <a:lumOff val="80000"/>
          </a:schemeClr>
        </a:solidFill>
        <a:ln>
          <a:solidFill>
            <a:schemeClr val="tx2"/>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HSG_PPT_Basis_EN.pptx [Schreibgeschützt]" id="{B717FECD-DE7C-45A4-BF2F-BE2E83842ABA}" vid="{6BF55368-29EE-48DF-8D83-FDA92A9D65E4}"/>
    </a:ext>
  </a:ext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HSG_PPT_Basis_EN.potx</Template>
  <TotalTime>0</TotalTime>
  <Words>732</Words>
  <Application>Microsoft Macintosh PowerPoint</Application>
  <PresentationFormat>Bildschirmpräsentation (4:3)</PresentationFormat>
  <Paragraphs>182</Paragraphs>
  <Slides>14</Slides>
  <Notes>13</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14</vt:i4>
      </vt:variant>
    </vt:vector>
  </HeadingPairs>
  <TitlesOfParts>
    <vt:vector size="19" baseType="lpstr">
      <vt:lpstr>Arial</vt:lpstr>
      <vt:lpstr>Calibri</vt:lpstr>
      <vt:lpstr>Calibri Light</vt:lpstr>
      <vt:lpstr>Wingdings</vt:lpstr>
      <vt:lpstr>HSG_PPT_Basis_EN</vt:lpstr>
      <vt:lpstr>Ethical Implications   of Influencer Marketing   from a Business and Human Rights Perspective </vt:lpstr>
      <vt:lpstr>I. Introduction</vt:lpstr>
      <vt:lpstr>II. Research Aim</vt:lpstr>
      <vt:lpstr>II. Analytical Framework</vt:lpstr>
      <vt:lpstr>III. Is an influencer a business? </vt:lpstr>
      <vt:lpstr>IV. What is the corporate responsibility of an influencer? (I/II)</vt:lpstr>
      <vt:lpstr>IV. What is the corporate responsibility of an influencer? (II/II)</vt:lpstr>
      <vt:lpstr>IV.Example: “Due diligence” for a cosmetic product  (I/III)</vt:lpstr>
      <vt:lpstr>IV.Example: “Due diligence” for a cosmetic product (II/III)</vt:lpstr>
      <vt:lpstr>IV.Example: “Due diligence” for a cosmetic product (III/III)</vt:lpstr>
      <vt:lpstr>IV. Heaven for data brokers? Focus on the data </vt:lpstr>
      <vt:lpstr>V. Does the human rights based approach fully cover ethical problems arising from influencer marketing? (I/II)  </vt:lpstr>
      <vt:lpstr>V. Does the human rights based approach fully cover ethical problems arising from influencer marketing? (II/II)  </vt:lpstr>
      <vt:lpstr>           Thank you !</vt:lpstr>
    </vt:vector>
  </TitlesOfParts>
  <Company>Universität St. Gallen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Heading, 40 pt.</dc:title>
  <dc:creator>SFuchs</dc:creator>
  <cp:lastModifiedBy>Isabel Ebert</cp:lastModifiedBy>
  <cp:revision>115</cp:revision>
  <dcterms:created xsi:type="dcterms:W3CDTF">2012-09-17T07:21:10Z</dcterms:created>
  <dcterms:modified xsi:type="dcterms:W3CDTF">2019-01-11T10:35:47Z</dcterms:modified>
</cp:coreProperties>
</file>