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11"/>
  </p:notesMasterIdLst>
  <p:handoutMasterIdLst>
    <p:handoutMasterId r:id="rId12"/>
  </p:handoutMasterIdLst>
  <p:sldIdLst>
    <p:sldId id="584" r:id="rId2"/>
    <p:sldId id="604" r:id="rId3"/>
    <p:sldId id="593" r:id="rId4"/>
    <p:sldId id="594" r:id="rId5"/>
    <p:sldId id="601" r:id="rId6"/>
    <p:sldId id="603" r:id="rId7"/>
    <p:sldId id="595" r:id="rId8"/>
    <p:sldId id="602" r:id="rId9"/>
    <p:sldId id="600" r:id="rId10"/>
  </p:sldIdLst>
  <p:sldSz cx="9899650" cy="6840538"/>
  <p:notesSz cx="6797675" cy="9928225"/>
  <p:custDataLst>
    <p:tags r:id="rId13"/>
  </p:custDataLst>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55" userDrawn="1">
          <p15:clr>
            <a:srgbClr val="A4A3A4"/>
          </p15:clr>
        </p15:guide>
        <p15:guide id="2" pos="2302" userDrawn="1">
          <p15:clr>
            <a:srgbClr val="A4A3A4"/>
          </p15:clr>
        </p15:guide>
        <p15:guide id="6" pos="3118" userDrawn="1">
          <p15:clr>
            <a:srgbClr val="A4A3A4"/>
          </p15:clr>
        </p15:guide>
        <p15:guide id="9" pos="5976" userDrawn="1">
          <p15:clr>
            <a:srgbClr val="A4A3A4"/>
          </p15:clr>
        </p15:guide>
        <p15:guide id="10" pos="260" userDrawn="1">
          <p15:clr>
            <a:srgbClr val="A4A3A4"/>
          </p15:clr>
        </p15:guide>
        <p15:guide id="11" pos="2528" userDrawn="1">
          <p15:clr>
            <a:srgbClr val="A4A3A4"/>
          </p15:clr>
        </p15:guide>
        <p15:guide id="12" pos="3662" userDrawn="1">
          <p15:clr>
            <a:srgbClr val="A4A3A4"/>
          </p15:clr>
        </p15:guide>
        <p15:guide id="13" pos="4796" userDrawn="1">
          <p15:clr>
            <a:srgbClr val="A4A3A4"/>
          </p15:clr>
        </p15:guide>
        <p15:guide id="14" orient="horz" pos="2676" userDrawn="1">
          <p15:clr>
            <a:srgbClr val="A4A3A4"/>
          </p15:clr>
        </p15:guide>
        <p15:guide id="15" orient="horz" pos="3515"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 initials="J" lastIdx="2" clrIdx="0"/>
  <p:cmAuthor id="1" name="Eling, Martin" initials="EM" lastIdx="5" clrIdx="1">
    <p:extLst>
      <p:ext uri="{19B8F6BF-5375-455C-9EA6-DF929625EA0E}">
        <p15:presenceInfo xmlns:p15="http://schemas.microsoft.com/office/powerpoint/2012/main" userId="S-1-5-21-616792354-2620807815-2135598770-17657" providerId="AD"/>
      </p:ext>
    </p:extLst>
  </p:cmAuthor>
  <p:cmAuthor id="2" name="Schnell, Werner" initials="SW" lastIdx="1" clrIdx="2">
    <p:extLst>
      <p:ext uri="{19B8F6BF-5375-455C-9EA6-DF929625EA0E}">
        <p15:presenceInfo xmlns:p15="http://schemas.microsoft.com/office/powerpoint/2012/main" userId="S-1-5-21-1820748276-3650305560-191062546-10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8D5E"/>
    <a:srgbClr val="FFFFFF"/>
    <a:srgbClr val="339966"/>
    <a:srgbClr val="FFFFCC"/>
    <a:srgbClr val="115C2E"/>
    <a:srgbClr val="FF99FF"/>
    <a:srgbClr val="0C6A0E"/>
    <a:srgbClr val="008000"/>
    <a:srgbClr val="78CC72"/>
    <a:srgbClr val="3B98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42" autoAdjust="0"/>
    <p:restoredTop sz="80964" autoAdjust="0"/>
  </p:normalViewPr>
  <p:slideViewPr>
    <p:cSldViewPr snapToGrid="0" snapToObjects="1">
      <p:cViewPr varScale="1">
        <p:scale>
          <a:sx n="90" d="100"/>
          <a:sy n="90" d="100"/>
        </p:scale>
        <p:origin x="1578" y="84"/>
      </p:cViewPr>
      <p:guideLst>
        <p:guide orient="horz" pos="3855"/>
        <p:guide pos="2302"/>
        <p:guide pos="3118"/>
        <p:guide pos="5976"/>
        <p:guide pos="260"/>
        <p:guide pos="2528"/>
        <p:guide pos="3662"/>
        <p:guide pos="4796"/>
        <p:guide orient="horz" pos="2676"/>
        <p:guide orient="horz" pos="3515"/>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68" d="100"/>
          <a:sy n="68" d="100"/>
        </p:scale>
        <p:origin x="3556" y="76"/>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4E93AB-F6F7-424B-B3A1-3B8212748BE6}" type="doc">
      <dgm:prSet loTypeId="urn:microsoft.com/office/officeart/2005/8/layout/arrow4" loCatId="process" qsTypeId="urn:microsoft.com/office/officeart/2005/8/quickstyle/simple1" qsCatId="simple" csTypeId="urn:microsoft.com/office/officeart/2005/8/colors/accent1_2" csCatId="accent1" phldr="1"/>
      <dgm:spPr/>
      <dgm:t>
        <a:bodyPr/>
        <a:lstStyle/>
        <a:p>
          <a:endParaRPr lang="de-DE"/>
        </a:p>
      </dgm:t>
    </dgm:pt>
    <dgm:pt modelId="{5DACED38-3BCB-4BAF-A092-BCA444CFB847}">
      <dgm:prSet phldrT="[Text]" custT="1"/>
      <dgm:spPr/>
      <dgm:t>
        <a:bodyPr/>
        <a:lstStyle/>
        <a:p>
          <a:pPr>
            <a:lnSpc>
              <a:spcPct val="150000"/>
            </a:lnSpc>
          </a:pPr>
          <a:r>
            <a:rPr lang="en-US" sz="1500" noProof="0" dirty="0" smtClean="0">
              <a:latin typeface="Arial" panose="020B0604020202020204" pitchFamily="34" charset="0"/>
              <a:cs typeface="Arial" panose="020B0604020202020204" pitchFamily="34" charset="0"/>
            </a:rPr>
            <a:t>Bottom up: </a:t>
          </a:r>
        </a:p>
        <a:p>
          <a:pPr>
            <a:lnSpc>
              <a:spcPct val="150000"/>
            </a:lnSpc>
          </a:pPr>
          <a:r>
            <a:rPr lang="en-US" sz="1500" noProof="0" dirty="0" smtClean="0">
              <a:latin typeface="Arial" panose="020B0604020202020204" pitchFamily="34" charset="0"/>
              <a:cs typeface="Arial" panose="020B0604020202020204" pitchFamily="34" charset="0"/>
            </a:rPr>
            <a:t>Networks</a:t>
          </a:r>
          <a:endParaRPr lang="en-US" sz="1500" noProof="0" dirty="0">
            <a:latin typeface="Arial" panose="020B0604020202020204" pitchFamily="34" charset="0"/>
            <a:cs typeface="Arial" panose="020B0604020202020204" pitchFamily="34" charset="0"/>
          </a:endParaRPr>
        </a:p>
      </dgm:t>
    </dgm:pt>
    <dgm:pt modelId="{2C4CEFE3-3A30-4D2F-8F18-BD038E2F42B8}" type="parTrans" cxnId="{7D2A7680-780C-49FC-B5A8-B32D457B96C6}">
      <dgm:prSet/>
      <dgm:spPr/>
      <dgm:t>
        <a:bodyPr/>
        <a:lstStyle/>
        <a:p>
          <a:endParaRPr lang="de-DE"/>
        </a:p>
      </dgm:t>
    </dgm:pt>
    <dgm:pt modelId="{FFB90982-74C6-408C-8CF3-762BF12AF8DC}" type="sibTrans" cxnId="{7D2A7680-780C-49FC-B5A8-B32D457B96C6}">
      <dgm:prSet/>
      <dgm:spPr/>
      <dgm:t>
        <a:bodyPr/>
        <a:lstStyle/>
        <a:p>
          <a:endParaRPr lang="de-DE"/>
        </a:p>
      </dgm:t>
    </dgm:pt>
    <dgm:pt modelId="{DF2928B0-D366-44E1-BDFF-06C7F66197D0}">
      <dgm:prSet phldrT="[Text]" custT="1"/>
      <dgm:spPr/>
      <dgm:t>
        <a:bodyPr/>
        <a:lstStyle/>
        <a:p>
          <a:pPr>
            <a:lnSpc>
              <a:spcPct val="150000"/>
            </a:lnSpc>
          </a:pPr>
          <a:r>
            <a:rPr lang="en-US" sz="1500" noProof="0" dirty="0" smtClean="0">
              <a:latin typeface="Arial" panose="020B0604020202020204" pitchFamily="34" charset="0"/>
              <a:cs typeface="Arial" panose="020B0604020202020204" pitchFamily="34" charset="0"/>
            </a:rPr>
            <a:t>Top down: Correlation, Copula</a:t>
          </a:r>
          <a:endParaRPr lang="en-US" sz="1500" noProof="0" dirty="0">
            <a:latin typeface="Arial" panose="020B0604020202020204" pitchFamily="34" charset="0"/>
            <a:cs typeface="Arial" panose="020B0604020202020204" pitchFamily="34" charset="0"/>
          </a:endParaRPr>
        </a:p>
      </dgm:t>
    </dgm:pt>
    <dgm:pt modelId="{3B59A9EF-0809-436D-BDAA-09BCF960D8BB}" type="parTrans" cxnId="{55EBAA46-DE7F-4EAC-9DD4-635937D15B9E}">
      <dgm:prSet/>
      <dgm:spPr/>
      <dgm:t>
        <a:bodyPr/>
        <a:lstStyle/>
        <a:p>
          <a:endParaRPr lang="de-DE"/>
        </a:p>
      </dgm:t>
    </dgm:pt>
    <dgm:pt modelId="{53847200-53F8-4614-90E6-1906AB95A465}" type="sibTrans" cxnId="{55EBAA46-DE7F-4EAC-9DD4-635937D15B9E}">
      <dgm:prSet/>
      <dgm:spPr/>
      <dgm:t>
        <a:bodyPr/>
        <a:lstStyle/>
        <a:p>
          <a:endParaRPr lang="de-DE"/>
        </a:p>
      </dgm:t>
    </dgm:pt>
    <dgm:pt modelId="{5909763F-3433-499C-9B00-546022FE9A21}" type="pres">
      <dgm:prSet presAssocID="{7A4E93AB-F6F7-424B-B3A1-3B8212748BE6}" presName="compositeShape" presStyleCnt="0">
        <dgm:presLayoutVars>
          <dgm:chMax val="2"/>
          <dgm:dir/>
          <dgm:resizeHandles val="exact"/>
        </dgm:presLayoutVars>
      </dgm:prSet>
      <dgm:spPr/>
      <dgm:t>
        <a:bodyPr/>
        <a:lstStyle/>
        <a:p>
          <a:endParaRPr lang="en-US"/>
        </a:p>
      </dgm:t>
    </dgm:pt>
    <dgm:pt modelId="{9640D6FE-417F-45CC-8F82-EB0CD203CBA5}" type="pres">
      <dgm:prSet presAssocID="{5DACED38-3BCB-4BAF-A092-BCA444CFB847}" presName="upArrow" presStyleLbl="node1" presStyleIdx="0" presStyleCnt="2" custLinFactNeighborX="-64601" custLinFactNeighborY="52658"/>
      <dgm:spPr/>
    </dgm:pt>
    <dgm:pt modelId="{279C4D39-1A24-4DD6-BF43-D3C105E978C4}" type="pres">
      <dgm:prSet presAssocID="{5DACED38-3BCB-4BAF-A092-BCA444CFB847}" presName="upArrowText" presStyleLbl="revTx" presStyleIdx="0" presStyleCnt="2" custLinFactNeighborX="-19044">
        <dgm:presLayoutVars>
          <dgm:chMax val="0"/>
          <dgm:bulletEnabled val="1"/>
        </dgm:presLayoutVars>
      </dgm:prSet>
      <dgm:spPr/>
      <dgm:t>
        <a:bodyPr/>
        <a:lstStyle/>
        <a:p>
          <a:endParaRPr lang="en-US"/>
        </a:p>
      </dgm:t>
    </dgm:pt>
    <dgm:pt modelId="{CBE09B12-5F8C-4975-BF97-47CDEE045318}" type="pres">
      <dgm:prSet presAssocID="{DF2928B0-D366-44E1-BDFF-06C7F66197D0}" presName="downArrow" presStyleLbl="node1" presStyleIdx="1" presStyleCnt="2" custLinFactX="100000" custLinFactNeighborX="103248" custLinFactNeighborY="-56530"/>
      <dgm:spPr/>
    </dgm:pt>
    <dgm:pt modelId="{8B7C6EA3-8C54-418F-9D69-AC3AD459B01A}" type="pres">
      <dgm:prSet presAssocID="{DF2928B0-D366-44E1-BDFF-06C7F66197D0}" presName="downArrowText" presStyleLbl="revTx" presStyleIdx="1" presStyleCnt="2" custLinFactNeighborX="-9306" custLinFactNeighborY="0">
        <dgm:presLayoutVars>
          <dgm:chMax val="0"/>
          <dgm:bulletEnabled val="1"/>
        </dgm:presLayoutVars>
      </dgm:prSet>
      <dgm:spPr/>
      <dgm:t>
        <a:bodyPr/>
        <a:lstStyle/>
        <a:p>
          <a:endParaRPr lang="en-US"/>
        </a:p>
      </dgm:t>
    </dgm:pt>
  </dgm:ptLst>
  <dgm:cxnLst>
    <dgm:cxn modelId="{55BB35BE-D343-41EC-8AB6-58F35BE518ED}" type="presOf" srcId="{5DACED38-3BCB-4BAF-A092-BCA444CFB847}" destId="{279C4D39-1A24-4DD6-BF43-D3C105E978C4}" srcOrd="0" destOrd="0" presId="urn:microsoft.com/office/officeart/2005/8/layout/arrow4"/>
    <dgm:cxn modelId="{7C9B0897-0E85-4E01-BFE4-205DD70723E9}" type="presOf" srcId="{DF2928B0-D366-44E1-BDFF-06C7F66197D0}" destId="{8B7C6EA3-8C54-418F-9D69-AC3AD459B01A}" srcOrd="0" destOrd="0" presId="urn:microsoft.com/office/officeart/2005/8/layout/arrow4"/>
    <dgm:cxn modelId="{C7785F56-A174-46C9-A393-B70199DFBCA9}" type="presOf" srcId="{7A4E93AB-F6F7-424B-B3A1-3B8212748BE6}" destId="{5909763F-3433-499C-9B00-546022FE9A21}" srcOrd="0" destOrd="0" presId="urn:microsoft.com/office/officeart/2005/8/layout/arrow4"/>
    <dgm:cxn modelId="{55EBAA46-DE7F-4EAC-9DD4-635937D15B9E}" srcId="{7A4E93AB-F6F7-424B-B3A1-3B8212748BE6}" destId="{DF2928B0-D366-44E1-BDFF-06C7F66197D0}" srcOrd="1" destOrd="0" parTransId="{3B59A9EF-0809-436D-BDAA-09BCF960D8BB}" sibTransId="{53847200-53F8-4614-90E6-1906AB95A465}"/>
    <dgm:cxn modelId="{7D2A7680-780C-49FC-B5A8-B32D457B96C6}" srcId="{7A4E93AB-F6F7-424B-B3A1-3B8212748BE6}" destId="{5DACED38-3BCB-4BAF-A092-BCA444CFB847}" srcOrd="0" destOrd="0" parTransId="{2C4CEFE3-3A30-4D2F-8F18-BD038E2F42B8}" sibTransId="{FFB90982-74C6-408C-8CF3-762BF12AF8DC}"/>
    <dgm:cxn modelId="{87FE2AA5-677A-47C3-BF8D-930B5B83B9EC}" type="presParOf" srcId="{5909763F-3433-499C-9B00-546022FE9A21}" destId="{9640D6FE-417F-45CC-8F82-EB0CD203CBA5}" srcOrd="0" destOrd="0" presId="urn:microsoft.com/office/officeart/2005/8/layout/arrow4"/>
    <dgm:cxn modelId="{C4984640-092F-4BB6-9554-F1EAE95A3FC1}" type="presParOf" srcId="{5909763F-3433-499C-9B00-546022FE9A21}" destId="{279C4D39-1A24-4DD6-BF43-D3C105E978C4}" srcOrd="1" destOrd="0" presId="urn:microsoft.com/office/officeart/2005/8/layout/arrow4"/>
    <dgm:cxn modelId="{91BC89D3-952E-4232-B842-8E10DB54B7BA}" type="presParOf" srcId="{5909763F-3433-499C-9B00-546022FE9A21}" destId="{CBE09B12-5F8C-4975-BF97-47CDEE045318}" srcOrd="2" destOrd="0" presId="urn:microsoft.com/office/officeart/2005/8/layout/arrow4"/>
    <dgm:cxn modelId="{F1C1AA56-5852-4148-B2FB-D80C10CDEA65}" type="presParOf" srcId="{5909763F-3433-499C-9B00-546022FE9A21}" destId="{8B7C6EA3-8C54-418F-9D69-AC3AD459B01A}" srcOrd="3" destOrd="0" presId="urn:microsoft.com/office/officeart/2005/8/layout/arrow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0D6FE-417F-45CC-8F82-EB0CD203CBA5}">
      <dsp:nvSpPr>
        <dsp:cNvPr id="0" name=""/>
        <dsp:cNvSpPr/>
      </dsp:nvSpPr>
      <dsp:spPr>
        <a:xfrm>
          <a:off x="0" y="794947"/>
          <a:ext cx="1216499" cy="1509643"/>
        </a:xfrm>
        <a:prstGeom prst="up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9C4D39-1A24-4DD6-BF43-D3C105E978C4}">
      <dsp:nvSpPr>
        <dsp:cNvPr id="0" name=""/>
        <dsp:cNvSpPr/>
      </dsp:nvSpPr>
      <dsp:spPr>
        <a:xfrm>
          <a:off x="861884" y="0"/>
          <a:ext cx="2064362" cy="15096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0" rIns="106680" bIns="106680" numCol="1" spcCol="1270" anchor="ctr" anchorCtr="0">
          <a:noAutofit/>
        </a:bodyPr>
        <a:lstStyle/>
        <a:p>
          <a:pPr lvl="0" algn="l" defTabSz="666750">
            <a:lnSpc>
              <a:spcPct val="150000"/>
            </a:lnSpc>
            <a:spcBef>
              <a:spcPct val="0"/>
            </a:spcBef>
            <a:spcAft>
              <a:spcPct val="35000"/>
            </a:spcAft>
          </a:pPr>
          <a:r>
            <a:rPr lang="en-US" sz="1500" kern="1200" noProof="0" dirty="0" smtClean="0">
              <a:latin typeface="Arial" panose="020B0604020202020204" pitchFamily="34" charset="0"/>
              <a:cs typeface="Arial" panose="020B0604020202020204" pitchFamily="34" charset="0"/>
            </a:rPr>
            <a:t>Bottom up: </a:t>
          </a:r>
        </a:p>
        <a:p>
          <a:pPr lvl="0" algn="l" defTabSz="666750">
            <a:lnSpc>
              <a:spcPct val="150000"/>
            </a:lnSpc>
            <a:spcBef>
              <a:spcPct val="0"/>
            </a:spcBef>
            <a:spcAft>
              <a:spcPct val="35000"/>
            </a:spcAft>
          </a:pPr>
          <a:r>
            <a:rPr lang="en-US" sz="1500" kern="1200" noProof="0" dirty="0" smtClean="0">
              <a:latin typeface="Arial" panose="020B0604020202020204" pitchFamily="34" charset="0"/>
              <a:cs typeface="Arial" panose="020B0604020202020204" pitchFamily="34" charset="0"/>
            </a:rPr>
            <a:t>Networks</a:t>
          </a:r>
          <a:endParaRPr lang="en-US" sz="1500" kern="1200" noProof="0" dirty="0">
            <a:latin typeface="Arial" panose="020B0604020202020204" pitchFamily="34" charset="0"/>
            <a:cs typeface="Arial" panose="020B0604020202020204" pitchFamily="34" charset="0"/>
          </a:endParaRPr>
        </a:p>
      </dsp:txBody>
      <dsp:txXfrm>
        <a:off x="861884" y="0"/>
        <a:ext cx="2064362" cy="1509643"/>
      </dsp:txXfrm>
    </dsp:sp>
    <dsp:sp modelId="{CBE09B12-5F8C-4975-BF97-47CDEE045318}">
      <dsp:nvSpPr>
        <dsp:cNvPr id="0" name=""/>
        <dsp:cNvSpPr/>
      </dsp:nvSpPr>
      <dsp:spPr>
        <a:xfrm>
          <a:off x="2469861" y="782045"/>
          <a:ext cx="1216499" cy="1509643"/>
        </a:xfrm>
        <a:prstGeom prst="down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7C6EA3-8C54-418F-9D69-AC3AD459B01A}">
      <dsp:nvSpPr>
        <dsp:cNvPr id="0" name=""/>
        <dsp:cNvSpPr/>
      </dsp:nvSpPr>
      <dsp:spPr>
        <a:xfrm>
          <a:off x="1427861" y="1635446"/>
          <a:ext cx="2064362" cy="15096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0" rIns="106680" bIns="106680" numCol="1" spcCol="1270" anchor="ctr" anchorCtr="0">
          <a:noAutofit/>
        </a:bodyPr>
        <a:lstStyle/>
        <a:p>
          <a:pPr lvl="0" algn="l" defTabSz="666750">
            <a:lnSpc>
              <a:spcPct val="150000"/>
            </a:lnSpc>
            <a:spcBef>
              <a:spcPct val="0"/>
            </a:spcBef>
            <a:spcAft>
              <a:spcPct val="35000"/>
            </a:spcAft>
          </a:pPr>
          <a:r>
            <a:rPr lang="en-US" sz="1500" kern="1200" noProof="0" dirty="0" smtClean="0">
              <a:latin typeface="Arial" panose="020B0604020202020204" pitchFamily="34" charset="0"/>
              <a:cs typeface="Arial" panose="020B0604020202020204" pitchFamily="34" charset="0"/>
            </a:rPr>
            <a:t>Top down: Correlation, Copula</a:t>
          </a:r>
          <a:endParaRPr lang="en-US" sz="1500" kern="1200" noProof="0" dirty="0">
            <a:latin typeface="Arial" panose="020B0604020202020204" pitchFamily="34" charset="0"/>
            <a:cs typeface="Arial" panose="020B0604020202020204" pitchFamily="34" charset="0"/>
          </a:endParaRPr>
        </a:p>
      </dsp:txBody>
      <dsp:txXfrm>
        <a:off x="1427861" y="1635446"/>
        <a:ext cx="2064362" cy="1509643"/>
      </dsp:txXfrm>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7" y="3"/>
            <a:ext cx="2945659" cy="496412"/>
          </a:xfrm>
          <a:prstGeom prst="rect">
            <a:avLst/>
          </a:prstGeom>
        </p:spPr>
        <p:txBody>
          <a:bodyPr vert="horz" lIns="92439" tIns="46220" rIns="92439" bIns="46220" rtlCol="0"/>
          <a:lstStyle>
            <a:lvl1pPr algn="l">
              <a:defRPr sz="1300"/>
            </a:lvl1pPr>
          </a:lstStyle>
          <a:p>
            <a:endParaRPr lang="de-DE" dirty="0"/>
          </a:p>
        </p:txBody>
      </p:sp>
      <p:sp>
        <p:nvSpPr>
          <p:cNvPr id="3" name="Datumsplatzhalter 2"/>
          <p:cNvSpPr>
            <a:spLocks noGrp="1"/>
          </p:cNvSpPr>
          <p:nvPr>
            <p:ph type="dt" sz="quarter" idx="1"/>
          </p:nvPr>
        </p:nvSpPr>
        <p:spPr>
          <a:xfrm>
            <a:off x="3850450" y="3"/>
            <a:ext cx="2945659" cy="496412"/>
          </a:xfrm>
          <a:prstGeom prst="rect">
            <a:avLst/>
          </a:prstGeom>
        </p:spPr>
        <p:txBody>
          <a:bodyPr vert="horz" lIns="92439" tIns="46220" rIns="92439" bIns="46220" rtlCol="0"/>
          <a:lstStyle>
            <a:lvl1pPr algn="r">
              <a:defRPr sz="1300"/>
            </a:lvl1pPr>
          </a:lstStyle>
          <a:p>
            <a:endParaRPr lang="de-DE" dirty="0"/>
          </a:p>
        </p:txBody>
      </p:sp>
      <p:sp>
        <p:nvSpPr>
          <p:cNvPr id="4" name="Fußzeilenplatzhalter 3"/>
          <p:cNvSpPr>
            <a:spLocks noGrp="1"/>
          </p:cNvSpPr>
          <p:nvPr>
            <p:ph type="ftr" sz="quarter" idx="2"/>
          </p:nvPr>
        </p:nvSpPr>
        <p:spPr>
          <a:xfrm>
            <a:off x="7" y="9430096"/>
            <a:ext cx="2945659" cy="496412"/>
          </a:xfrm>
          <a:prstGeom prst="rect">
            <a:avLst/>
          </a:prstGeom>
        </p:spPr>
        <p:txBody>
          <a:bodyPr vert="horz" lIns="92439" tIns="46220" rIns="92439" bIns="46220" rtlCol="0" anchor="b"/>
          <a:lstStyle>
            <a:lvl1pPr algn="l">
              <a:defRPr sz="1300"/>
            </a:lvl1pPr>
          </a:lstStyle>
          <a:p>
            <a:endParaRPr lang="de-DE" dirty="0"/>
          </a:p>
        </p:txBody>
      </p:sp>
      <p:sp>
        <p:nvSpPr>
          <p:cNvPr id="5" name="Foliennummernplatzhalter 4"/>
          <p:cNvSpPr>
            <a:spLocks noGrp="1"/>
          </p:cNvSpPr>
          <p:nvPr>
            <p:ph type="sldNum" sz="quarter" idx="3"/>
          </p:nvPr>
        </p:nvSpPr>
        <p:spPr>
          <a:xfrm>
            <a:off x="3850450" y="9430096"/>
            <a:ext cx="2945659" cy="496412"/>
          </a:xfrm>
          <a:prstGeom prst="rect">
            <a:avLst/>
          </a:prstGeom>
        </p:spPr>
        <p:txBody>
          <a:bodyPr vert="horz" lIns="92439" tIns="46220" rIns="92439" bIns="46220" rtlCol="0" anchor="b"/>
          <a:lstStyle>
            <a:lvl1pPr algn="r">
              <a:defRPr sz="1300"/>
            </a:lvl1pPr>
          </a:lstStyle>
          <a:p>
            <a:fld id="{F9CAAF91-4D90-CD47-A7D4-C82E4CE0BD3B}" type="slidenum">
              <a:rPr lang="de-DE" smtClean="0"/>
              <a:pPr/>
              <a:t>‹Nr.›</a:t>
            </a:fld>
            <a:endParaRPr lang="de-DE" dirty="0"/>
          </a:p>
        </p:txBody>
      </p:sp>
    </p:spTree>
    <p:extLst>
      <p:ext uri="{BB962C8B-B14F-4D97-AF65-F5344CB8AC3E}">
        <p14:creationId xmlns:p14="http://schemas.microsoft.com/office/powerpoint/2010/main" val="1140017648"/>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7" y="3"/>
            <a:ext cx="2945659" cy="496412"/>
          </a:xfrm>
          <a:prstGeom prst="rect">
            <a:avLst/>
          </a:prstGeom>
        </p:spPr>
        <p:txBody>
          <a:bodyPr vert="horz" lIns="92439" tIns="46220" rIns="92439" bIns="46220" rtlCol="0"/>
          <a:lstStyle>
            <a:lvl1pPr algn="l">
              <a:defRPr sz="1300"/>
            </a:lvl1pPr>
          </a:lstStyle>
          <a:p>
            <a:endParaRPr lang="de-DE" dirty="0"/>
          </a:p>
        </p:txBody>
      </p:sp>
      <p:sp>
        <p:nvSpPr>
          <p:cNvPr id="3" name="Datumsplatzhalter 2"/>
          <p:cNvSpPr>
            <a:spLocks noGrp="1"/>
          </p:cNvSpPr>
          <p:nvPr>
            <p:ph type="dt" idx="1"/>
          </p:nvPr>
        </p:nvSpPr>
        <p:spPr>
          <a:xfrm>
            <a:off x="3850450" y="3"/>
            <a:ext cx="2945659" cy="496412"/>
          </a:xfrm>
          <a:prstGeom prst="rect">
            <a:avLst/>
          </a:prstGeom>
        </p:spPr>
        <p:txBody>
          <a:bodyPr vert="horz" lIns="92439" tIns="46220" rIns="92439" bIns="46220" rtlCol="0"/>
          <a:lstStyle>
            <a:lvl1pPr algn="r">
              <a:defRPr sz="1300"/>
            </a:lvl1pPr>
          </a:lstStyle>
          <a:p>
            <a:endParaRPr lang="de-DE" dirty="0"/>
          </a:p>
        </p:txBody>
      </p:sp>
      <p:sp>
        <p:nvSpPr>
          <p:cNvPr id="4" name="Folienbildplatzhalter 3"/>
          <p:cNvSpPr>
            <a:spLocks noGrp="1" noRot="1" noChangeAspect="1"/>
          </p:cNvSpPr>
          <p:nvPr>
            <p:ph type="sldImg" idx="2"/>
          </p:nvPr>
        </p:nvSpPr>
        <p:spPr>
          <a:xfrm>
            <a:off x="703263" y="741363"/>
            <a:ext cx="5391150" cy="3725862"/>
          </a:xfrm>
          <a:prstGeom prst="rect">
            <a:avLst/>
          </a:prstGeom>
          <a:noFill/>
          <a:ln w="12700">
            <a:solidFill>
              <a:prstClr val="black"/>
            </a:solidFill>
          </a:ln>
        </p:spPr>
        <p:txBody>
          <a:bodyPr vert="horz" lIns="92439" tIns="46220" rIns="92439" bIns="46220" rtlCol="0" anchor="ctr"/>
          <a:lstStyle/>
          <a:p>
            <a:endParaRPr lang="de-DE" dirty="0"/>
          </a:p>
        </p:txBody>
      </p:sp>
      <p:sp>
        <p:nvSpPr>
          <p:cNvPr id="5" name="Notizenplatzhalter 4"/>
          <p:cNvSpPr>
            <a:spLocks noGrp="1"/>
          </p:cNvSpPr>
          <p:nvPr>
            <p:ph type="body" sz="quarter" idx="3"/>
          </p:nvPr>
        </p:nvSpPr>
        <p:spPr>
          <a:xfrm>
            <a:off x="679768" y="4715909"/>
            <a:ext cx="5438140" cy="4467702"/>
          </a:xfrm>
          <a:prstGeom prst="rect">
            <a:avLst/>
          </a:prstGeom>
        </p:spPr>
        <p:txBody>
          <a:bodyPr vert="horz" lIns="92439" tIns="46220" rIns="92439" bIns="462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7" y="9430096"/>
            <a:ext cx="2945659" cy="496412"/>
          </a:xfrm>
          <a:prstGeom prst="rect">
            <a:avLst/>
          </a:prstGeom>
        </p:spPr>
        <p:txBody>
          <a:bodyPr vert="horz" lIns="92439" tIns="46220" rIns="92439" bIns="46220" rtlCol="0" anchor="b"/>
          <a:lstStyle>
            <a:lvl1pPr algn="l">
              <a:defRPr sz="1300"/>
            </a:lvl1pPr>
          </a:lstStyle>
          <a:p>
            <a:endParaRPr lang="de-DE" dirty="0"/>
          </a:p>
        </p:txBody>
      </p:sp>
      <p:sp>
        <p:nvSpPr>
          <p:cNvPr id="7" name="Foliennummernplatzhalter 6"/>
          <p:cNvSpPr>
            <a:spLocks noGrp="1"/>
          </p:cNvSpPr>
          <p:nvPr>
            <p:ph type="sldNum" sz="quarter" idx="5"/>
          </p:nvPr>
        </p:nvSpPr>
        <p:spPr>
          <a:xfrm>
            <a:off x="3850450" y="9430096"/>
            <a:ext cx="2945659" cy="496412"/>
          </a:xfrm>
          <a:prstGeom prst="rect">
            <a:avLst/>
          </a:prstGeom>
        </p:spPr>
        <p:txBody>
          <a:bodyPr vert="horz" lIns="92439" tIns="46220" rIns="92439" bIns="46220" rtlCol="0" anchor="b"/>
          <a:lstStyle>
            <a:lvl1pPr algn="r">
              <a:defRPr sz="1300"/>
            </a:lvl1pPr>
          </a:lstStyle>
          <a:p>
            <a:fld id="{6982623C-03CC-9647-9C34-762E3B51B280}" type="slidenum">
              <a:rPr lang="de-DE" smtClean="0"/>
              <a:pPr/>
              <a:t>‹Nr.›</a:t>
            </a:fld>
            <a:endParaRPr lang="de-DE" dirty="0"/>
          </a:p>
        </p:txBody>
      </p:sp>
    </p:spTree>
    <p:extLst>
      <p:ext uri="{BB962C8B-B14F-4D97-AF65-F5344CB8AC3E}">
        <p14:creationId xmlns:p14="http://schemas.microsoft.com/office/powerpoint/2010/main" val="1436174070"/>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1</a:t>
            </a:fld>
            <a:endParaRPr lang="de-DE" dirty="0"/>
          </a:p>
        </p:txBody>
      </p:sp>
    </p:spTree>
    <p:extLst>
      <p:ext uri="{BB962C8B-B14F-4D97-AF65-F5344CB8AC3E}">
        <p14:creationId xmlns:p14="http://schemas.microsoft.com/office/powerpoint/2010/main" val="1931037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 </a:t>
            </a:r>
            <a:r>
              <a:rPr lang="en-US" sz="1200" kern="100" dirty="0" err="1" smtClean="0">
                <a:latin typeface="Arial" panose="020B0604020202020204" pitchFamily="34" charset="0"/>
                <a:ea typeface="SimSun" panose="02010600030101010101" pitchFamily="2" charset="-122"/>
                <a:cs typeface="Arial" panose="020B0604020202020204" pitchFamily="34" charset="0"/>
              </a:rPr>
              <a:t>Fahrenwaldt</a:t>
            </a:r>
            <a:r>
              <a:rPr lang="en-US" sz="1200" kern="100" dirty="0" smtClean="0">
                <a:latin typeface="Arial" panose="020B0604020202020204" pitchFamily="34" charset="0"/>
                <a:ea typeface="SimSun" panose="02010600030101010101" pitchFamily="2" charset="-122"/>
                <a:cs typeface="Arial" panose="020B0604020202020204" pitchFamily="34" charset="0"/>
              </a:rPr>
              <a:t> </a:t>
            </a:r>
            <a:r>
              <a:rPr lang="en-US" sz="1200" i="1" kern="100" dirty="0" smtClean="0">
                <a:latin typeface="Arial" panose="020B0604020202020204" pitchFamily="34" charset="0"/>
                <a:ea typeface="SimSun" panose="02010600030101010101" pitchFamily="2" charset="-122"/>
                <a:cs typeface="Arial" panose="020B0604020202020204" pitchFamily="34" charset="0"/>
              </a:rPr>
              <a:t>et al., </a:t>
            </a:r>
            <a:r>
              <a:rPr lang="en-US" sz="1200" kern="100" dirty="0" smtClean="0">
                <a:latin typeface="Arial" panose="020B0604020202020204" pitchFamily="34" charset="0"/>
                <a:ea typeface="SimSun" panose="02010600030101010101" pitchFamily="2" charset="-122"/>
                <a:cs typeface="Arial" panose="020B0604020202020204" pitchFamily="34" charset="0"/>
              </a:rPr>
              <a:t>2017 use networks not in an</a:t>
            </a:r>
            <a:r>
              <a:rPr lang="en-US" sz="1200" kern="100" baseline="0" dirty="0" smtClean="0">
                <a:latin typeface="Arial" panose="020B0604020202020204" pitchFamily="34" charset="0"/>
                <a:ea typeface="SimSun" panose="02010600030101010101" pitchFamily="2" charset="-122"/>
                <a:cs typeface="Arial" panose="020B0604020202020204" pitchFamily="34" charset="0"/>
              </a:rPr>
              <a:t> underwriting context and do not consider real network structure.</a:t>
            </a:r>
            <a:endParaRPr lang="en-US"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2</a:t>
            </a:fld>
            <a:endParaRPr lang="de-DE" dirty="0"/>
          </a:p>
        </p:txBody>
      </p:sp>
    </p:spTree>
    <p:extLst>
      <p:ext uri="{BB962C8B-B14F-4D97-AF65-F5344CB8AC3E}">
        <p14:creationId xmlns:p14="http://schemas.microsoft.com/office/powerpoint/2010/main" val="2893695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CH" dirty="0"/>
              <a:t>Starke</a:t>
            </a:r>
            <a:r>
              <a:rPr lang="de-CH" baseline="0" dirty="0"/>
              <a:t> </a:t>
            </a:r>
            <a:r>
              <a:rPr lang="de-CH" baseline="0" dirty="0" err="1"/>
              <a:t>Klusterbildung</a:t>
            </a:r>
            <a:r>
              <a:rPr lang="de-CH" baseline="0" dirty="0"/>
              <a:t> (Hubs), d.h. neue Links bevorzugen Knoten die bereits viele links haben.</a:t>
            </a:r>
          </a:p>
          <a:p>
            <a:pPr marL="171450" indent="-171450">
              <a:buFontTx/>
              <a:buChar char="-"/>
            </a:pPr>
            <a:r>
              <a:rPr lang="de-CH" baseline="0" dirty="0"/>
              <a:t>Small </a:t>
            </a:r>
            <a:r>
              <a:rPr lang="de-CH" baseline="0" dirty="0" err="1"/>
              <a:t>world</a:t>
            </a:r>
            <a:r>
              <a:rPr lang="de-CH" baseline="0" dirty="0"/>
              <a:t> </a:t>
            </a:r>
            <a:r>
              <a:rPr lang="de-CH" baseline="0" dirty="0" err="1"/>
              <a:t>property</a:t>
            </a:r>
            <a:endParaRPr lang="en-US"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3</a:t>
            </a:fld>
            <a:endParaRPr lang="de-DE" dirty="0"/>
          </a:p>
        </p:txBody>
      </p:sp>
    </p:spTree>
    <p:extLst>
      <p:ext uri="{BB962C8B-B14F-4D97-AF65-F5344CB8AC3E}">
        <p14:creationId xmlns:p14="http://schemas.microsoft.com/office/powerpoint/2010/main" val="1192322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CH" dirty="0"/>
              <a:t>Ein</a:t>
            </a:r>
            <a:r>
              <a:rPr lang="de-CH" baseline="0" dirty="0"/>
              <a:t> Knoten ist bei Beginn infiziert.</a:t>
            </a:r>
          </a:p>
          <a:p>
            <a:pPr marL="171450" indent="-171450">
              <a:buFontTx/>
              <a:buChar char="-"/>
            </a:pPr>
            <a:r>
              <a:rPr lang="de-CH" dirty="0"/>
              <a:t>Damit</a:t>
            </a:r>
            <a:r>
              <a:rPr lang="de-CH" baseline="0" dirty="0"/>
              <a:t> sich eine Infektion ausbreiten kann, ist ein Kontakt notwendig</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de-DE" sz="1200" dirty="0">
                <a:latin typeface="Arial" panose="020B0604020202020204" pitchFamily="34" charset="0"/>
                <a:cs typeface="Arial" panose="020B0604020202020204" pitchFamily="34" charset="0"/>
              </a:rPr>
              <a:t>Netzwerkmodelle ermöglichen das Modellieren von nicht homogenen Charakteristiken (e.g. IT-Sicherheit) und bietet Einblicke in die zugrundeliegenden kausalen Zusammenhänge</a:t>
            </a:r>
            <a:r>
              <a:rPr lang="de-DE" sz="1200" dirty="0" smtClean="0">
                <a:latin typeface="Arial" panose="020B0604020202020204" pitchFamily="34" charset="0"/>
                <a:cs typeface="Arial" panose="020B0604020202020204" pitchFamily="34" charset="0"/>
              </a:rPr>
              <a:t>.</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de-DE" sz="1200" dirty="0" err="1" smtClean="0">
                <a:latin typeface="Arial" panose="020B0604020202020204" pitchFamily="34" charset="0"/>
                <a:cs typeface="Arial" panose="020B0604020202020204" pitchFamily="34" charset="0"/>
              </a:rPr>
              <a:t>Scale</a:t>
            </a:r>
            <a:r>
              <a:rPr lang="de-DE" sz="1200" dirty="0" smtClean="0">
                <a:latin typeface="Arial" panose="020B0604020202020204" pitchFamily="34" charset="0"/>
                <a:cs typeface="Arial" panose="020B0604020202020204" pitchFamily="34" charset="0"/>
              </a:rPr>
              <a:t> </a:t>
            </a:r>
            <a:r>
              <a:rPr lang="de-DE" sz="1200" dirty="0" err="1" smtClean="0">
                <a:latin typeface="Arial" panose="020B0604020202020204" pitchFamily="34" charset="0"/>
                <a:cs typeface="Arial" panose="020B0604020202020204" pitchFamily="34" charset="0"/>
              </a:rPr>
              <a:t>free</a:t>
            </a:r>
            <a:r>
              <a:rPr lang="de-DE" sz="1200" baseline="0" dirty="0" smtClean="0">
                <a:latin typeface="Arial" panose="020B0604020202020204" pitchFamily="34" charset="0"/>
                <a:cs typeface="Arial" panose="020B0604020202020204" pitchFamily="34" charset="0"/>
              </a:rPr>
              <a:t> </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Barabasi</a:t>
            </a:r>
            <a:r>
              <a:rPr lang="en-US" sz="1200" kern="1200" dirty="0" smtClean="0">
                <a:solidFill>
                  <a:schemeClr val="tx1"/>
                </a:solidFill>
                <a:effectLst/>
                <a:latin typeface="+mn-lt"/>
                <a:ea typeface="+mn-ea"/>
                <a:cs typeface="+mn-cs"/>
              </a:rPr>
              <a:t> and Albert, 1999)</a:t>
            </a:r>
            <a:endParaRPr lang="de-DE" sz="1200" dirty="0" smtClean="0">
              <a:latin typeface="Arial" panose="020B0604020202020204" pitchFamily="34" charset="0"/>
              <a:cs typeface="Arial" panose="020B0604020202020204" pitchFamily="34" charset="0"/>
            </a:endParaRP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The hubs (also called super spreaders) in an underwriting portfolio could be critical IT companies such as cloud services (e.g. Dropbox), social media (e.g. Facebook), or IT companies at provide other critical services (e.g. Microsoft, Android, Cisco, air traffic systems.</a:t>
            </a:r>
            <a:endParaRPr lang="de-DE" sz="1200" dirty="0">
              <a:latin typeface="Arial" panose="020B0604020202020204" pitchFamily="34" charset="0"/>
              <a:cs typeface="Arial" panose="020B0604020202020204" pitchFamily="34" charset="0"/>
            </a:endParaRPr>
          </a:p>
          <a:p>
            <a:pPr marL="171450" indent="-171450">
              <a:buFontTx/>
              <a:buChar char="-"/>
            </a:pPr>
            <a:endParaRPr lang="en-US"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4</a:t>
            </a:fld>
            <a:endParaRPr lang="de-DE" dirty="0"/>
          </a:p>
        </p:txBody>
      </p:sp>
    </p:spTree>
    <p:extLst>
      <p:ext uri="{BB962C8B-B14F-4D97-AF65-F5344CB8AC3E}">
        <p14:creationId xmlns:p14="http://schemas.microsoft.com/office/powerpoint/2010/main" val="3509710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5</a:t>
            </a:fld>
            <a:endParaRPr lang="de-DE" dirty="0"/>
          </a:p>
        </p:txBody>
      </p:sp>
    </p:spTree>
    <p:extLst>
      <p:ext uri="{BB962C8B-B14F-4D97-AF65-F5344CB8AC3E}">
        <p14:creationId xmlns:p14="http://schemas.microsoft.com/office/powerpoint/2010/main" val="2214932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6</a:t>
            </a:fld>
            <a:endParaRPr lang="de-DE" dirty="0"/>
          </a:p>
        </p:txBody>
      </p:sp>
    </p:spTree>
    <p:extLst>
      <p:ext uri="{BB962C8B-B14F-4D97-AF65-F5344CB8AC3E}">
        <p14:creationId xmlns:p14="http://schemas.microsoft.com/office/powerpoint/2010/main" val="44296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 </a:t>
            </a:r>
            <a:r>
              <a:rPr lang="de-CH" dirty="0" smtClean="0"/>
              <a:t>Regulation</a:t>
            </a:r>
            <a:r>
              <a:rPr lang="de-CH" baseline="0" dirty="0" smtClean="0"/>
              <a:t> </a:t>
            </a:r>
            <a:r>
              <a:rPr lang="de-CH" baseline="0" dirty="0" err="1" smtClean="0"/>
              <a:t>of</a:t>
            </a:r>
            <a:r>
              <a:rPr lang="de-CH" baseline="0" dirty="0" smtClean="0"/>
              <a:t> </a:t>
            </a:r>
            <a:r>
              <a:rPr lang="de-CH" baseline="0" dirty="0" err="1" smtClean="0"/>
              <a:t>critical</a:t>
            </a:r>
            <a:r>
              <a:rPr lang="de-CH" baseline="0" dirty="0" smtClean="0"/>
              <a:t> </a:t>
            </a:r>
            <a:r>
              <a:rPr lang="de-CH" baseline="0" dirty="0" err="1" smtClean="0"/>
              <a:t>hubs</a:t>
            </a:r>
            <a:r>
              <a:rPr lang="de-CH" baseline="0" dirty="0" smtClean="0"/>
              <a:t> </a:t>
            </a:r>
            <a:r>
              <a:rPr lang="de-CH" baseline="0" dirty="0" err="1" smtClean="0"/>
              <a:t>otherwise</a:t>
            </a:r>
            <a:r>
              <a:rPr lang="de-CH" baseline="0" dirty="0" smtClean="0"/>
              <a:t>?</a:t>
            </a:r>
            <a:endParaRPr lang="en-US"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7</a:t>
            </a:fld>
            <a:endParaRPr lang="de-DE" dirty="0"/>
          </a:p>
        </p:txBody>
      </p:sp>
    </p:spTree>
    <p:extLst>
      <p:ext uri="{BB962C8B-B14F-4D97-AF65-F5344CB8AC3E}">
        <p14:creationId xmlns:p14="http://schemas.microsoft.com/office/powerpoint/2010/main" val="3166326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 </a:t>
            </a:r>
            <a:r>
              <a:rPr lang="de-CH" dirty="0" err="1" smtClean="0"/>
              <a:t>Worst</a:t>
            </a:r>
            <a:r>
              <a:rPr lang="de-CH" baseline="0" dirty="0" smtClean="0"/>
              <a:t> </a:t>
            </a:r>
            <a:r>
              <a:rPr lang="de-CH" baseline="0" dirty="0" err="1" smtClean="0"/>
              <a:t>case</a:t>
            </a:r>
            <a:r>
              <a:rPr lang="de-CH" baseline="0" dirty="0" smtClean="0"/>
              <a:t>: </a:t>
            </a:r>
            <a:r>
              <a:rPr lang="de-CH" baseline="0" dirty="0" err="1" smtClean="0"/>
              <a:t>what</a:t>
            </a:r>
            <a:r>
              <a:rPr lang="de-CH" baseline="0" dirty="0" smtClean="0"/>
              <a:t> </a:t>
            </a:r>
            <a:r>
              <a:rPr lang="de-CH" baseline="0" dirty="0" err="1" smtClean="0"/>
              <a:t>if</a:t>
            </a:r>
            <a:r>
              <a:rPr lang="de-CH" baseline="0" dirty="0" smtClean="0"/>
              <a:t> </a:t>
            </a:r>
            <a:r>
              <a:rPr lang="de-CH" baseline="0" dirty="0" err="1" smtClean="0"/>
              <a:t>the</a:t>
            </a:r>
            <a:r>
              <a:rPr lang="de-CH" baseline="0" dirty="0" smtClean="0"/>
              <a:t> </a:t>
            </a:r>
            <a:r>
              <a:rPr lang="de-CH" baseline="0" dirty="0" err="1" smtClean="0"/>
              <a:t>biggest</a:t>
            </a:r>
            <a:r>
              <a:rPr lang="de-CH" baseline="0" dirty="0" smtClean="0"/>
              <a:t> </a:t>
            </a:r>
            <a:r>
              <a:rPr lang="de-CH" baseline="0" dirty="0" err="1" smtClean="0"/>
              <a:t>hubs</a:t>
            </a:r>
            <a:r>
              <a:rPr lang="de-CH" baseline="0" dirty="0" smtClean="0"/>
              <a:t> </a:t>
            </a:r>
            <a:r>
              <a:rPr lang="de-CH" baseline="0" dirty="0" err="1" smtClean="0"/>
              <a:t>would</a:t>
            </a:r>
            <a:r>
              <a:rPr lang="de-CH" baseline="0" dirty="0" smtClean="0"/>
              <a:t> </a:t>
            </a:r>
            <a:r>
              <a:rPr lang="de-CH" baseline="0" dirty="0" err="1" smtClean="0"/>
              <a:t>get</a:t>
            </a:r>
            <a:r>
              <a:rPr lang="de-CH" baseline="0" dirty="0" smtClean="0"/>
              <a:t> </a:t>
            </a:r>
            <a:r>
              <a:rPr lang="de-CH" baseline="0" dirty="0" err="1" smtClean="0"/>
              <a:t>infected</a:t>
            </a:r>
            <a:r>
              <a:rPr lang="de-CH" baseline="0" dirty="0" smtClean="0"/>
              <a:t>.</a:t>
            </a:r>
            <a:endParaRPr lang="en-US"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8</a:t>
            </a:fld>
            <a:endParaRPr lang="de-DE" dirty="0"/>
          </a:p>
        </p:txBody>
      </p:sp>
    </p:spTree>
    <p:extLst>
      <p:ext uri="{BB962C8B-B14F-4D97-AF65-F5344CB8AC3E}">
        <p14:creationId xmlns:p14="http://schemas.microsoft.com/office/powerpoint/2010/main" val="3155863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endParaRPr lang="de-DE" dirty="0"/>
          </a:p>
        </p:txBody>
      </p:sp>
      <p:sp>
        <p:nvSpPr>
          <p:cNvPr id="5" name="Foliennummernplatzhalter 4"/>
          <p:cNvSpPr>
            <a:spLocks noGrp="1"/>
          </p:cNvSpPr>
          <p:nvPr>
            <p:ph type="sldNum" sz="quarter" idx="11"/>
          </p:nvPr>
        </p:nvSpPr>
        <p:spPr/>
        <p:txBody>
          <a:bodyPr/>
          <a:lstStyle/>
          <a:p>
            <a:fld id="{6982623C-03CC-9647-9C34-762E3B51B280}" type="slidenum">
              <a:rPr lang="de-DE" smtClean="0"/>
              <a:pPr/>
              <a:t>9</a:t>
            </a:fld>
            <a:endParaRPr lang="de-DE" dirty="0"/>
          </a:p>
        </p:txBody>
      </p:sp>
    </p:spTree>
    <p:extLst>
      <p:ext uri="{BB962C8B-B14F-4D97-AF65-F5344CB8AC3E}">
        <p14:creationId xmlns:p14="http://schemas.microsoft.com/office/powerpoint/2010/main" val="2438409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7" name="Rechteck 6"/>
          <p:cNvSpPr/>
          <p:nvPr userDrawn="1"/>
        </p:nvSpPr>
        <p:spPr>
          <a:xfrm>
            <a:off x="1" y="1437480"/>
            <a:ext cx="9899650" cy="2520000"/>
          </a:xfrm>
          <a:prstGeom prst="rect">
            <a:avLst/>
          </a:prstGeom>
          <a:solidFill>
            <a:srgbClr val="2F8D5E"/>
          </a:solidFill>
          <a:ln>
            <a:noFill/>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de-DE" sz="1795"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571522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bschnittsüberschrift">
    <p:spTree>
      <p:nvGrpSpPr>
        <p:cNvPr id="1" name=""/>
        <p:cNvGrpSpPr/>
        <p:nvPr/>
      </p:nvGrpSpPr>
      <p:grpSpPr>
        <a:xfrm>
          <a:off x="0" y="0"/>
          <a:ext cx="0" cy="0"/>
          <a:chOff x="0" y="0"/>
          <a:chExt cx="0" cy="0"/>
        </a:xfrm>
      </p:grpSpPr>
      <p:sp>
        <p:nvSpPr>
          <p:cNvPr id="11" name="Rechteck 10"/>
          <p:cNvSpPr/>
          <p:nvPr userDrawn="1"/>
        </p:nvSpPr>
        <p:spPr>
          <a:xfrm>
            <a:off x="0" y="6120538"/>
            <a:ext cx="9900000" cy="720000"/>
          </a:xfrm>
          <a:prstGeom prst="rect">
            <a:avLst/>
          </a:prstGeom>
          <a:gradFill flip="none" rotWithShape="1">
            <a:gsLst>
              <a:gs pos="0">
                <a:srgbClr val="2F8D5E"/>
              </a:gs>
              <a:gs pos="40000">
                <a:schemeClr val="bg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5" name="Titel 106"/>
          <p:cNvSpPr txBox="1">
            <a:spLocks/>
          </p:cNvSpPr>
          <p:nvPr userDrawn="1"/>
        </p:nvSpPr>
        <p:spPr>
          <a:xfrm>
            <a:off x="9339572" y="6313867"/>
            <a:ext cx="560428" cy="580571"/>
          </a:xfrm>
          <a:prstGeom prst="rect">
            <a:avLst/>
          </a:prstGeom>
        </p:spPr>
        <p:txBody>
          <a:bodyPr/>
          <a:lstStyle/>
          <a:p>
            <a:pPr algn="ctr" defTabSz="769938" eaLnBrk="0" hangingPunct="0">
              <a:spcBef>
                <a:spcPct val="0"/>
              </a:spcBef>
              <a:buClrTx/>
            </a:pPr>
            <a:fld id="{9540F8EE-C7D1-46C1-A8F3-BD5B0C653C75}" type="slidenum">
              <a:rPr lang="de-DE" sz="1400" b="0" i="0" spc="0" baseline="0" smtClean="0">
                <a:solidFill>
                  <a:schemeClr val="tx1"/>
                </a:solidFill>
                <a:latin typeface="Arial" panose="020B0604020202020204" pitchFamily="34" charset="0"/>
                <a:cs typeface="Arial" panose="020B0604020202020204" pitchFamily="34" charset="0"/>
              </a:rPr>
              <a:pPr algn="ctr" defTabSz="769938" eaLnBrk="0" hangingPunct="0">
                <a:spcBef>
                  <a:spcPct val="0"/>
                </a:spcBef>
                <a:buClrTx/>
              </a:pPr>
              <a:t>‹Nr.›</a:t>
            </a:fld>
            <a:r>
              <a:rPr lang="de-DE" sz="1400" b="0" i="0" spc="0" baseline="0" dirty="0">
                <a:solidFill>
                  <a:schemeClr val="tx1"/>
                </a:solidFill>
                <a:latin typeface="Arial" panose="020B0604020202020204" pitchFamily="34" charset="0"/>
                <a:cs typeface="Arial" panose="020B0604020202020204" pitchFamily="34" charset="0"/>
              </a:rPr>
              <a:t> </a:t>
            </a:r>
          </a:p>
        </p:txBody>
      </p:sp>
      <p:sp>
        <p:nvSpPr>
          <p:cNvPr id="7" name="Textplatzhalter 6"/>
          <p:cNvSpPr>
            <a:spLocks noGrp="1"/>
          </p:cNvSpPr>
          <p:nvPr>
            <p:ph type="body" sz="quarter" idx="10" hasCustomPrompt="1"/>
          </p:nvPr>
        </p:nvSpPr>
        <p:spPr>
          <a:xfrm>
            <a:off x="412750" y="104442"/>
            <a:ext cx="9074150" cy="680236"/>
          </a:xfrm>
          <a:prstGeom prst="rect">
            <a:avLst/>
          </a:prstGeom>
        </p:spPr>
        <p:txBody>
          <a:bodyPr tIns="0" bIns="0" anchor="b">
            <a:noAutofit/>
          </a:bodyPr>
          <a:lstStyle>
            <a:lvl1pPr algn="l">
              <a:spcBef>
                <a:spcPts val="0"/>
              </a:spcBef>
              <a:defRPr sz="2400" b="1" i="0">
                <a:solidFill>
                  <a:srgbClr val="2F8D5E"/>
                </a:solidFill>
                <a:latin typeface="Arial" panose="020B0604020202020204" pitchFamily="34" charset="0"/>
                <a:cs typeface="Arial" panose="020B0604020202020204" pitchFamily="34" charset="0"/>
              </a:defRPr>
            </a:lvl1pPr>
          </a:lstStyle>
          <a:p>
            <a:pPr lvl="0"/>
            <a:r>
              <a:rPr lang="en-US" noProof="0" dirty="0" err="1"/>
              <a:t>Actiontitle</a:t>
            </a:r>
            <a:endParaRPr lang="en-US" noProof="0" dirty="0"/>
          </a:p>
        </p:txBody>
      </p:sp>
      <p:sp>
        <p:nvSpPr>
          <p:cNvPr id="8" name="Textplatzhalter 6"/>
          <p:cNvSpPr>
            <a:spLocks noGrp="1"/>
          </p:cNvSpPr>
          <p:nvPr>
            <p:ph type="body" sz="quarter" idx="11" hasCustomPrompt="1"/>
          </p:nvPr>
        </p:nvSpPr>
        <p:spPr>
          <a:xfrm>
            <a:off x="412750" y="841987"/>
            <a:ext cx="9074150" cy="276999"/>
          </a:xfrm>
          <a:prstGeom prst="rect">
            <a:avLst/>
          </a:prstGeom>
        </p:spPr>
        <p:txBody>
          <a:bodyPr tIns="0" bIns="0">
            <a:spAutoFit/>
          </a:bodyPr>
          <a:lstStyle>
            <a:lvl1pPr algn="l">
              <a:spcBef>
                <a:spcPts val="0"/>
              </a:spcBef>
              <a:defRPr sz="1800" b="0" i="0">
                <a:solidFill>
                  <a:srgbClr val="2F8D5E"/>
                </a:solidFill>
                <a:latin typeface="Arial" panose="020B0604020202020204" pitchFamily="34" charset="0"/>
                <a:cs typeface="Arial" panose="020B0604020202020204" pitchFamily="34" charset="0"/>
              </a:defRPr>
            </a:lvl1pPr>
          </a:lstStyle>
          <a:p>
            <a:pPr lvl="0"/>
            <a:r>
              <a:rPr lang="en-US" noProof="0" dirty="0"/>
              <a:t>Subtitle</a:t>
            </a:r>
          </a:p>
        </p:txBody>
      </p:sp>
      <p:cxnSp>
        <p:nvCxnSpPr>
          <p:cNvPr id="10" name="Gerader Verbinder 9"/>
          <p:cNvCxnSpPr/>
          <p:nvPr userDrawn="1"/>
        </p:nvCxnSpPr>
        <p:spPr>
          <a:xfrm>
            <a:off x="412750" y="803532"/>
            <a:ext cx="9074150" cy="0"/>
          </a:xfrm>
          <a:prstGeom prst="line">
            <a:avLst/>
          </a:prstGeom>
          <a:ln>
            <a:solidFill>
              <a:srgbClr val="008000"/>
            </a:solidFill>
          </a:ln>
        </p:spPr>
        <p:style>
          <a:lnRef idx="1">
            <a:schemeClr val="accent6"/>
          </a:lnRef>
          <a:fillRef idx="0">
            <a:schemeClr val="accent6"/>
          </a:fillRef>
          <a:effectRef idx="0">
            <a:schemeClr val="accent6"/>
          </a:effectRef>
          <a:fontRef idx="minor">
            <a:schemeClr val="tx1"/>
          </a:fontRef>
        </p:style>
      </p:cxnSp>
      <p:pic>
        <p:nvPicPr>
          <p:cNvPr id="9" name="Grafik 8">
            <a:extLst>
              <a:ext uri="{FF2B5EF4-FFF2-40B4-BE49-F238E27FC236}">
                <a16:creationId xmlns:a16="http://schemas.microsoft.com/office/drawing/2014/main" id="{AC3A751D-E017-49C8-85AC-84BFB2A02ECF}"/>
              </a:ext>
            </a:extLst>
          </p:cNvPr>
          <p:cNvPicPr>
            <a:picLocks noChangeAspect="1"/>
          </p:cNvPicPr>
          <p:nvPr userDrawn="1"/>
        </p:nvPicPr>
        <p:blipFill>
          <a:blip r:embed="rId2"/>
          <a:stretch>
            <a:fillRect/>
          </a:stretch>
        </p:blipFill>
        <p:spPr>
          <a:xfrm>
            <a:off x="4049825" y="6313867"/>
            <a:ext cx="1800000" cy="409641"/>
          </a:xfrm>
          <a:prstGeom prst="rect">
            <a:avLst/>
          </a:prstGeom>
        </p:spPr>
      </p:pic>
    </p:spTree>
    <p:extLst>
      <p:ext uri="{BB962C8B-B14F-4D97-AF65-F5344CB8AC3E}">
        <p14:creationId xmlns:p14="http://schemas.microsoft.com/office/powerpoint/2010/main" val="2517273206"/>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 mit Titel 26er">
    <p:spTree>
      <p:nvGrpSpPr>
        <p:cNvPr id="1" name=""/>
        <p:cNvGrpSpPr/>
        <p:nvPr/>
      </p:nvGrpSpPr>
      <p:grpSpPr>
        <a:xfrm>
          <a:off x="0" y="0"/>
          <a:ext cx="0" cy="0"/>
          <a:chOff x="0" y="0"/>
          <a:chExt cx="0" cy="0"/>
        </a:xfrm>
      </p:grpSpPr>
      <p:sp>
        <p:nvSpPr>
          <p:cNvPr id="6" name="Textfeld 5"/>
          <p:cNvSpPr txBox="1">
            <a:spLocks noChangeArrowheads="1"/>
          </p:cNvSpPr>
          <p:nvPr userDrawn="1"/>
        </p:nvSpPr>
        <p:spPr bwMode="auto">
          <a:xfrm>
            <a:off x="3710782" y="6349179"/>
            <a:ext cx="2440011" cy="50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fontAlgn="base" hangingPunct="0">
              <a:spcBef>
                <a:spcPct val="0"/>
              </a:spcBef>
              <a:spcAft>
                <a:spcPts val="599"/>
              </a:spcAft>
            </a:pPr>
            <a:r>
              <a:rPr lang="en-US" sz="898" dirty="0">
                <a:solidFill>
                  <a:srgbClr val="000000"/>
                </a:solidFill>
                <a:cs typeface="Times New Roman" pitchFamily="18" charset="0"/>
              </a:rPr>
              <a:t>© CIM-HSG</a:t>
            </a:r>
            <a:br>
              <a:rPr lang="en-US" sz="898" dirty="0">
                <a:solidFill>
                  <a:srgbClr val="000000"/>
                </a:solidFill>
                <a:cs typeface="Times New Roman" pitchFamily="18" charset="0"/>
              </a:rPr>
            </a:br>
            <a:r>
              <a:rPr lang="en-US" sz="898" dirty="0">
                <a:solidFill>
                  <a:srgbClr val="000000"/>
                </a:solidFill>
                <a:cs typeface="Times New Roman" pitchFamily="18" charset="0"/>
              </a:rPr>
              <a:t>Prof. </a:t>
            </a:r>
            <a:r>
              <a:rPr lang="en-US" sz="898" dirty="0" smtClean="0">
                <a:solidFill>
                  <a:srgbClr val="000000"/>
                </a:solidFill>
                <a:cs typeface="Times New Roman" pitchFamily="18" charset="0"/>
              </a:rPr>
              <a:t>Martin Eling</a:t>
            </a:r>
            <a:r>
              <a:rPr lang="en-US" sz="898" dirty="0">
                <a:solidFill>
                  <a:srgbClr val="000000"/>
                </a:solidFill>
                <a:cs typeface="Times New Roman" pitchFamily="18" charset="0"/>
              </a:rPr>
              <a:t/>
            </a:r>
            <a:br>
              <a:rPr lang="en-US" sz="898" dirty="0">
                <a:solidFill>
                  <a:srgbClr val="000000"/>
                </a:solidFill>
                <a:cs typeface="Times New Roman" pitchFamily="18" charset="0"/>
              </a:rPr>
            </a:br>
            <a:r>
              <a:rPr lang="de-DE" sz="898" dirty="0">
                <a:solidFill>
                  <a:srgbClr val="000000"/>
                </a:solidFill>
                <a:cs typeface="Arial" pitchFamily="34" charset="0"/>
              </a:rPr>
              <a:t>Institut für Versicherungswirtschaft</a:t>
            </a:r>
          </a:p>
        </p:txBody>
      </p:sp>
      <p:sp>
        <p:nvSpPr>
          <p:cNvPr id="8" name="Inhaltsplatzhalter 3"/>
          <p:cNvSpPr>
            <a:spLocks noGrp="1"/>
          </p:cNvSpPr>
          <p:nvPr>
            <p:ph sz="quarter" idx="10" hasCustomPrompt="1"/>
          </p:nvPr>
        </p:nvSpPr>
        <p:spPr>
          <a:xfrm>
            <a:off x="404501" y="289395"/>
            <a:ext cx="9103236" cy="914224"/>
          </a:xfrm>
          <a:prstGeom prst="rect">
            <a:avLst/>
          </a:prstGeom>
        </p:spPr>
        <p:txBody>
          <a:bodyPr/>
          <a:lstStyle>
            <a:lvl1pPr marL="0" indent="0">
              <a:buNone/>
              <a:defRPr sz="2594" baseline="0">
                <a:solidFill>
                  <a:srgbClr val="115C2E"/>
                </a:solidFill>
                <a:latin typeface="Arial" pitchFamily="34" charset="0"/>
                <a:cs typeface="Arial" pitchFamily="34" charset="0"/>
              </a:defRPr>
            </a:lvl1pPr>
            <a:lvl2pPr marL="456057" indent="0">
              <a:buNone/>
              <a:defRPr sz="2594">
                <a:latin typeface="Arial" pitchFamily="34" charset="0"/>
                <a:cs typeface="Arial" pitchFamily="34" charset="0"/>
              </a:defRPr>
            </a:lvl2pPr>
          </a:lstStyle>
          <a:p>
            <a:pPr lvl="0"/>
            <a:r>
              <a:rPr lang="de-DE" dirty="0" smtClean="0"/>
              <a:t>Masterformat </a:t>
            </a:r>
          </a:p>
          <a:p>
            <a:pPr lvl="0"/>
            <a:r>
              <a:rPr lang="de-DE" dirty="0" smtClean="0"/>
              <a:t>bearbeiten</a:t>
            </a:r>
            <a:br>
              <a:rPr lang="de-DE" dirty="0" smtClean="0"/>
            </a:br>
            <a:endParaRPr lang="de-DE" dirty="0" smtClean="0"/>
          </a:p>
          <a:p>
            <a:pPr lvl="1"/>
            <a:endParaRPr lang="de-DE" dirty="0" smtClean="0"/>
          </a:p>
        </p:txBody>
      </p:sp>
      <p:sp>
        <p:nvSpPr>
          <p:cNvPr id="7" name="Rectangle 32"/>
          <p:cNvSpPr>
            <a:spLocks noChangeArrowheads="1"/>
          </p:cNvSpPr>
          <p:nvPr userDrawn="1"/>
        </p:nvSpPr>
        <p:spPr bwMode="auto">
          <a:xfrm>
            <a:off x="7748220" y="6398591"/>
            <a:ext cx="1881717" cy="41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spAutoFit/>
          </a:bodyPr>
          <a:lstStyle/>
          <a:p>
            <a:pPr algn="r" defTabSz="814388"/>
            <a:r>
              <a:rPr lang="de-CH" altLang="de-DE" sz="900" dirty="0" smtClean="0">
                <a:solidFill>
                  <a:srgbClr val="000000"/>
                </a:solidFill>
                <a:latin typeface="Arial" pitchFamily="34" charset="0"/>
                <a:cs typeface="Arial" pitchFamily="34" charset="0"/>
              </a:rPr>
              <a:t>Big Data &amp; </a:t>
            </a:r>
            <a:r>
              <a:rPr lang="de-CH" altLang="de-DE" sz="900" dirty="0" err="1" smtClean="0">
                <a:solidFill>
                  <a:srgbClr val="000000"/>
                </a:solidFill>
                <a:latin typeface="Arial" pitchFamily="34" charset="0"/>
                <a:cs typeface="Arial" pitchFamily="34" charset="0"/>
              </a:rPr>
              <a:t>Artificial</a:t>
            </a:r>
            <a:r>
              <a:rPr lang="de-CH" altLang="de-DE" sz="900" dirty="0" smtClean="0">
                <a:solidFill>
                  <a:srgbClr val="000000"/>
                </a:solidFill>
                <a:latin typeface="Arial" pitchFamily="34" charset="0"/>
                <a:cs typeface="Arial" pitchFamily="34" charset="0"/>
              </a:rPr>
              <a:t> </a:t>
            </a:r>
            <a:r>
              <a:rPr lang="de-CH" altLang="de-DE" sz="900" dirty="0" err="1" smtClean="0">
                <a:solidFill>
                  <a:srgbClr val="000000"/>
                </a:solidFill>
                <a:latin typeface="Arial" pitchFamily="34" charset="0"/>
                <a:cs typeface="Arial" pitchFamily="34" charset="0"/>
              </a:rPr>
              <a:t>Intelligence</a:t>
            </a:r>
            <a:endParaRPr lang="de-CH" altLang="de-DE" sz="900" dirty="0" smtClean="0">
              <a:solidFill>
                <a:srgbClr val="000000"/>
              </a:solidFill>
              <a:latin typeface="Arial" pitchFamily="34" charset="0"/>
              <a:cs typeface="Arial" pitchFamily="34" charset="0"/>
            </a:endParaRPr>
          </a:p>
          <a:p>
            <a:pPr algn="r" defTabSz="814388"/>
            <a:r>
              <a:rPr lang="de-CH" altLang="de-DE" sz="900" dirty="0" smtClean="0">
                <a:solidFill>
                  <a:srgbClr val="000000"/>
                </a:solidFill>
                <a:latin typeface="Arial" pitchFamily="34" charset="0"/>
                <a:cs typeface="Arial" pitchFamily="34" charset="0"/>
              </a:rPr>
              <a:t>HSG-Diplomprogramm 2018/19</a:t>
            </a:r>
          </a:p>
          <a:p>
            <a:pPr algn="r" defTabSz="814388"/>
            <a:r>
              <a:rPr lang="de-CH" altLang="de-DE" sz="900" dirty="0" smtClean="0">
                <a:solidFill>
                  <a:srgbClr val="000000"/>
                </a:solidFill>
                <a:latin typeface="Arial" pitchFamily="34" charset="0"/>
                <a:cs typeface="Arial" pitchFamily="34" charset="0"/>
              </a:rPr>
              <a:t>Modul VI,</a:t>
            </a:r>
            <a:r>
              <a:rPr lang="de-CH" altLang="de-DE" sz="900" baseline="0" dirty="0" smtClean="0">
                <a:solidFill>
                  <a:srgbClr val="000000"/>
                </a:solidFill>
                <a:latin typeface="Arial" pitchFamily="34" charset="0"/>
                <a:cs typeface="Arial" pitchFamily="34" charset="0"/>
              </a:rPr>
              <a:t> 3.</a:t>
            </a:r>
            <a:r>
              <a:rPr lang="de-CH" altLang="de-DE" sz="900" dirty="0" smtClean="0">
                <a:solidFill>
                  <a:srgbClr val="000000"/>
                </a:solidFill>
                <a:latin typeface="Arial" pitchFamily="34" charset="0"/>
                <a:cs typeface="Arial" pitchFamily="34" charset="0"/>
              </a:rPr>
              <a:t> Juni 2019, </a:t>
            </a:r>
            <a:r>
              <a:rPr lang="de-DE" sz="900" dirty="0" smtClean="0">
                <a:solidFill>
                  <a:srgbClr val="000000"/>
                </a:solidFill>
                <a:latin typeface="Arial" pitchFamily="34" charset="0"/>
                <a:cs typeface="Arial" pitchFamily="34" charset="0"/>
              </a:rPr>
              <a:t>Seite </a:t>
            </a:r>
            <a:fld id="{EE4993F3-715B-43F1-808D-3CC4BCD0BEBE}" type="slidenum">
              <a:rPr lang="de-DE" sz="900" smtClean="0">
                <a:solidFill>
                  <a:srgbClr val="000000"/>
                </a:solidFill>
                <a:latin typeface="Arial" pitchFamily="34" charset="0"/>
                <a:cs typeface="Arial" pitchFamily="34" charset="0"/>
              </a:rPr>
              <a:pPr algn="r" defTabSz="814388"/>
              <a:t>‹Nr.›</a:t>
            </a:fld>
            <a:endParaRPr lang="de-DE" sz="900" dirty="0">
              <a:solidFill>
                <a:srgbClr val="000000"/>
              </a:solidFill>
              <a:latin typeface="Arial" pitchFamily="34" charset="0"/>
              <a:cs typeface="Arial" pitchFamily="34" charset="0"/>
            </a:endParaRPr>
          </a:p>
        </p:txBody>
      </p:sp>
      <p:pic>
        <p:nvPicPr>
          <p:cNvPr id="9" name="Grafik 8" descr="Bildschirmausschnitt"/>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3000"/>
                    </a14:imgEffect>
                    <a14:imgEffect>
                      <a14:brightnessContrast contrast="4000"/>
                    </a14:imgEffect>
                  </a14:imgLayer>
                </a14:imgProps>
              </a:ext>
              <a:ext uri="{28A0092B-C50C-407E-A947-70E740481C1C}">
                <a14:useLocalDpi xmlns:a14="http://schemas.microsoft.com/office/drawing/2010/main" val="0"/>
              </a:ext>
            </a:extLst>
          </a:blip>
          <a:stretch>
            <a:fillRect/>
          </a:stretch>
        </p:blipFill>
        <p:spPr>
          <a:xfrm>
            <a:off x="173789" y="6323331"/>
            <a:ext cx="1499800" cy="481172"/>
          </a:xfrm>
          <a:prstGeom prst="rect">
            <a:avLst/>
          </a:prstGeom>
        </p:spPr>
      </p:pic>
    </p:spTree>
    <p:extLst>
      <p:ext uri="{BB962C8B-B14F-4D97-AF65-F5344CB8AC3E}">
        <p14:creationId xmlns:p14="http://schemas.microsoft.com/office/powerpoint/2010/main" val="3433839959"/>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447963"/>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p:hf hdr="0" dt="0"/>
  <p:txStyles>
    <p:titleStyle>
      <a:lvl1pPr algn="ctr" defTabSz="456057" rtl="0" eaLnBrk="1" latinLnBrk="0" hangingPunct="1">
        <a:spcBef>
          <a:spcPct val="0"/>
        </a:spcBef>
        <a:buNone/>
        <a:defRPr sz="4389" kern="1200">
          <a:solidFill>
            <a:schemeClr val="tx1"/>
          </a:solidFill>
          <a:latin typeface="+mj-lt"/>
          <a:ea typeface="+mj-ea"/>
          <a:cs typeface="+mj-cs"/>
        </a:defRPr>
      </a:lvl1pPr>
    </p:titleStyle>
    <p:bodyStyle>
      <a:lvl1pPr marL="0" indent="0" algn="l" defTabSz="456057" rtl="0" eaLnBrk="1" latinLnBrk="0" hangingPunct="1">
        <a:spcBef>
          <a:spcPct val="20000"/>
        </a:spcBef>
        <a:buFont typeface="Arial"/>
        <a:buNone/>
        <a:defRPr sz="1400" kern="1200">
          <a:solidFill>
            <a:schemeClr val="tx1"/>
          </a:solidFill>
          <a:latin typeface="Gill Sans"/>
          <a:ea typeface="+mn-ea"/>
          <a:cs typeface="+mn-cs"/>
        </a:defRPr>
      </a:lvl1pPr>
      <a:lvl2pPr marL="741093" indent="-285036" algn="l" defTabSz="456057" rtl="0" eaLnBrk="1" latinLnBrk="0" hangingPunct="1">
        <a:spcBef>
          <a:spcPct val="20000"/>
        </a:spcBef>
        <a:buFont typeface="Arial"/>
        <a:buChar char="–"/>
        <a:defRPr sz="1400" kern="1200">
          <a:solidFill>
            <a:schemeClr val="tx1"/>
          </a:solidFill>
          <a:latin typeface="Gill Sans"/>
          <a:ea typeface="+mn-ea"/>
          <a:cs typeface="+mn-cs"/>
        </a:defRPr>
      </a:lvl2pPr>
      <a:lvl3pPr marL="1140143" indent="-228029" algn="l" defTabSz="456057" rtl="0" eaLnBrk="1" latinLnBrk="0" hangingPunct="1">
        <a:spcBef>
          <a:spcPct val="20000"/>
        </a:spcBef>
        <a:buFont typeface="Arial"/>
        <a:buChar char="•"/>
        <a:defRPr sz="1400" kern="1200">
          <a:solidFill>
            <a:schemeClr val="tx1"/>
          </a:solidFill>
          <a:latin typeface="Gill Sans"/>
          <a:ea typeface="+mn-ea"/>
          <a:cs typeface="+mn-cs"/>
        </a:defRPr>
      </a:lvl3pPr>
      <a:lvl4pPr marL="1596200" indent="-228029" algn="l" defTabSz="456057" rtl="0" eaLnBrk="1" latinLnBrk="0" hangingPunct="1">
        <a:spcBef>
          <a:spcPct val="20000"/>
        </a:spcBef>
        <a:buFont typeface="Arial"/>
        <a:buChar char="–"/>
        <a:defRPr sz="1400" kern="1200">
          <a:solidFill>
            <a:schemeClr val="tx1"/>
          </a:solidFill>
          <a:latin typeface="Gill Sans"/>
          <a:ea typeface="+mn-ea"/>
          <a:cs typeface="+mn-cs"/>
        </a:defRPr>
      </a:lvl4pPr>
      <a:lvl5pPr marL="2052257" indent="-228029" algn="l" defTabSz="456057" rtl="0" eaLnBrk="1" latinLnBrk="0" hangingPunct="1">
        <a:spcBef>
          <a:spcPct val="20000"/>
        </a:spcBef>
        <a:buFont typeface="Arial"/>
        <a:buChar char="»"/>
        <a:defRPr sz="1400" kern="1200">
          <a:solidFill>
            <a:schemeClr val="tx1"/>
          </a:solidFill>
          <a:latin typeface="Gill Sans"/>
          <a:ea typeface="+mn-ea"/>
          <a:cs typeface="+mn-cs"/>
        </a:defRPr>
      </a:lvl5pPr>
      <a:lvl6pPr marL="2508314" indent="-228029" algn="l" defTabSz="456057" rtl="0" eaLnBrk="1" latinLnBrk="0" hangingPunct="1">
        <a:spcBef>
          <a:spcPct val="20000"/>
        </a:spcBef>
        <a:buFont typeface="Arial"/>
        <a:buChar char="•"/>
        <a:defRPr sz="1995" kern="1200">
          <a:solidFill>
            <a:schemeClr val="tx1"/>
          </a:solidFill>
          <a:latin typeface="+mn-lt"/>
          <a:ea typeface="+mn-ea"/>
          <a:cs typeface="+mn-cs"/>
        </a:defRPr>
      </a:lvl6pPr>
      <a:lvl7pPr marL="2964371" indent="-228029" algn="l" defTabSz="456057" rtl="0" eaLnBrk="1" latinLnBrk="0" hangingPunct="1">
        <a:spcBef>
          <a:spcPct val="20000"/>
        </a:spcBef>
        <a:buFont typeface="Arial"/>
        <a:buChar char="•"/>
        <a:defRPr sz="1995" kern="1200">
          <a:solidFill>
            <a:schemeClr val="tx1"/>
          </a:solidFill>
          <a:latin typeface="+mn-lt"/>
          <a:ea typeface="+mn-ea"/>
          <a:cs typeface="+mn-cs"/>
        </a:defRPr>
      </a:lvl7pPr>
      <a:lvl8pPr marL="3420428" indent="-228029" algn="l" defTabSz="456057" rtl="0" eaLnBrk="1" latinLnBrk="0" hangingPunct="1">
        <a:spcBef>
          <a:spcPct val="20000"/>
        </a:spcBef>
        <a:buFont typeface="Arial"/>
        <a:buChar char="•"/>
        <a:defRPr sz="1995" kern="1200">
          <a:solidFill>
            <a:schemeClr val="tx1"/>
          </a:solidFill>
          <a:latin typeface="+mn-lt"/>
          <a:ea typeface="+mn-ea"/>
          <a:cs typeface="+mn-cs"/>
        </a:defRPr>
      </a:lvl8pPr>
      <a:lvl9pPr marL="3876485" indent="-228029" algn="l" defTabSz="456057" rtl="0" eaLnBrk="1" latinLnBrk="0" hangingPunct="1">
        <a:spcBef>
          <a:spcPct val="20000"/>
        </a:spcBef>
        <a:buFont typeface="Arial"/>
        <a:buChar char="•"/>
        <a:defRPr sz="1995" kern="1200">
          <a:solidFill>
            <a:schemeClr val="tx1"/>
          </a:solidFill>
          <a:latin typeface="+mn-lt"/>
          <a:ea typeface="+mn-ea"/>
          <a:cs typeface="+mn-cs"/>
        </a:defRPr>
      </a:lvl9pPr>
    </p:bodyStyle>
    <p:otherStyle>
      <a:defPPr>
        <a:defRPr lang="de-DE"/>
      </a:defPPr>
      <a:lvl1pPr marL="0" algn="l" defTabSz="456057" rtl="0" eaLnBrk="1" latinLnBrk="0" hangingPunct="1">
        <a:defRPr sz="1795" kern="1200">
          <a:solidFill>
            <a:schemeClr val="tx1"/>
          </a:solidFill>
          <a:latin typeface="+mn-lt"/>
          <a:ea typeface="+mn-ea"/>
          <a:cs typeface="+mn-cs"/>
        </a:defRPr>
      </a:lvl1pPr>
      <a:lvl2pPr marL="456057" algn="l" defTabSz="456057" rtl="0" eaLnBrk="1" latinLnBrk="0" hangingPunct="1">
        <a:defRPr sz="1795" kern="1200">
          <a:solidFill>
            <a:schemeClr val="tx1"/>
          </a:solidFill>
          <a:latin typeface="+mn-lt"/>
          <a:ea typeface="+mn-ea"/>
          <a:cs typeface="+mn-cs"/>
        </a:defRPr>
      </a:lvl2pPr>
      <a:lvl3pPr marL="912114" algn="l" defTabSz="456057" rtl="0" eaLnBrk="1" latinLnBrk="0" hangingPunct="1">
        <a:defRPr sz="1795" kern="1200">
          <a:solidFill>
            <a:schemeClr val="tx1"/>
          </a:solidFill>
          <a:latin typeface="+mn-lt"/>
          <a:ea typeface="+mn-ea"/>
          <a:cs typeface="+mn-cs"/>
        </a:defRPr>
      </a:lvl3pPr>
      <a:lvl4pPr marL="1368171" algn="l" defTabSz="456057" rtl="0" eaLnBrk="1" latinLnBrk="0" hangingPunct="1">
        <a:defRPr sz="1795" kern="1200">
          <a:solidFill>
            <a:schemeClr val="tx1"/>
          </a:solidFill>
          <a:latin typeface="+mn-lt"/>
          <a:ea typeface="+mn-ea"/>
          <a:cs typeface="+mn-cs"/>
        </a:defRPr>
      </a:lvl4pPr>
      <a:lvl5pPr marL="1824228" algn="l" defTabSz="456057" rtl="0" eaLnBrk="1" latinLnBrk="0" hangingPunct="1">
        <a:defRPr sz="1795" kern="1200">
          <a:solidFill>
            <a:schemeClr val="tx1"/>
          </a:solidFill>
          <a:latin typeface="+mn-lt"/>
          <a:ea typeface="+mn-ea"/>
          <a:cs typeface="+mn-cs"/>
        </a:defRPr>
      </a:lvl5pPr>
      <a:lvl6pPr marL="2280285" algn="l" defTabSz="456057" rtl="0" eaLnBrk="1" latinLnBrk="0" hangingPunct="1">
        <a:defRPr sz="1795" kern="1200">
          <a:solidFill>
            <a:schemeClr val="tx1"/>
          </a:solidFill>
          <a:latin typeface="+mn-lt"/>
          <a:ea typeface="+mn-ea"/>
          <a:cs typeface="+mn-cs"/>
        </a:defRPr>
      </a:lvl6pPr>
      <a:lvl7pPr marL="2736342" algn="l" defTabSz="456057" rtl="0" eaLnBrk="1" latinLnBrk="0" hangingPunct="1">
        <a:defRPr sz="1795" kern="1200">
          <a:solidFill>
            <a:schemeClr val="tx1"/>
          </a:solidFill>
          <a:latin typeface="+mn-lt"/>
          <a:ea typeface="+mn-ea"/>
          <a:cs typeface="+mn-cs"/>
        </a:defRPr>
      </a:lvl7pPr>
      <a:lvl8pPr marL="3192399" algn="l" defTabSz="456057" rtl="0" eaLnBrk="1" latinLnBrk="0" hangingPunct="1">
        <a:defRPr sz="1795" kern="1200">
          <a:solidFill>
            <a:schemeClr val="tx1"/>
          </a:solidFill>
          <a:latin typeface="+mn-lt"/>
          <a:ea typeface="+mn-ea"/>
          <a:cs typeface="+mn-cs"/>
        </a:defRPr>
      </a:lvl8pPr>
      <a:lvl9pPr marL="3648456" algn="l" defTabSz="456057" rtl="0" eaLnBrk="1" latinLnBrk="0" hangingPunct="1">
        <a:defRPr sz="1795"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12750" y="6119813"/>
            <a:ext cx="9353550" cy="400110"/>
          </a:xfrm>
          <a:prstGeom prst="rect">
            <a:avLst/>
          </a:prstGeom>
        </p:spPr>
        <p:txBody>
          <a:bodyPr wrap="square" lIns="36000" rtlCol="0">
            <a:spAutoFit/>
          </a:bodyPr>
          <a:lstStyle/>
          <a:p>
            <a:r>
              <a:rPr lang="de-DE" sz="2000" dirty="0">
                <a:latin typeface="Arial" panose="020B0604020202020204" pitchFamily="34" charset="0"/>
                <a:cs typeface="Arial" panose="020B0604020202020204" pitchFamily="34" charset="0"/>
              </a:rPr>
              <a:t>I.VW-HSG | St. Gallen, June 2019</a:t>
            </a:r>
            <a:endParaRPr lang="de-DE" sz="2000" dirty="0">
              <a:solidFill>
                <a:schemeClr val="tx1"/>
              </a:solidFill>
              <a:latin typeface="Arial" panose="020B0604020202020204" pitchFamily="34" charset="0"/>
              <a:cs typeface="Arial" panose="020B0604020202020204" pitchFamily="34" charset="0"/>
            </a:endParaRPr>
          </a:p>
        </p:txBody>
      </p:sp>
      <p:pic>
        <p:nvPicPr>
          <p:cNvPr id="7" name="Grafik 6">
            <a:extLst>
              <a:ext uri="{FF2B5EF4-FFF2-40B4-BE49-F238E27FC236}">
                <a16:creationId xmlns:a16="http://schemas.microsoft.com/office/drawing/2014/main" id="{105D5B6E-A815-4D31-AFE0-3410A3860F9C}"/>
              </a:ext>
            </a:extLst>
          </p:cNvPr>
          <p:cNvPicPr>
            <a:picLocks noChangeAspect="1"/>
          </p:cNvPicPr>
          <p:nvPr/>
        </p:nvPicPr>
        <p:blipFill>
          <a:blip r:embed="rId3"/>
          <a:stretch>
            <a:fillRect/>
          </a:stretch>
        </p:blipFill>
        <p:spPr>
          <a:xfrm>
            <a:off x="6460543" y="359100"/>
            <a:ext cx="3024000" cy="688193"/>
          </a:xfrm>
          <a:prstGeom prst="rect">
            <a:avLst/>
          </a:prstGeom>
        </p:spPr>
      </p:pic>
      <p:sp>
        <p:nvSpPr>
          <p:cNvPr id="11" name="Textfeld 10">
            <a:extLst>
              <a:ext uri="{FF2B5EF4-FFF2-40B4-BE49-F238E27FC236}">
                <a16:creationId xmlns:a16="http://schemas.microsoft.com/office/drawing/2014/main" id="{2B6C06FD-7336-47E1-B0ED-336D13DEE21B}"/>
              </a:ext>
            </a:extLst>
          </p:cNvPr>
          <p:cNvSpPr txBox="1"/>
          <p:nvPr/>
        </p:nvSpPr>
        <p:spPr>
          <a:xfrm>
            <a:off x="343562" y="4380513"/>
            <a:ext cx="9344914" cy="584775"/>
          </a:xfrm>
          <a:prstGeom prst="rect">
            <a:avLst/>
          </a:prstGeom>
        </p:spPr>
        <p:txBody>
          <a:bodyPr wrap="square" lIns="36000" rIns="0" rtlCol="0">
            <a:spAutoFit/>
          </a:bodyPr>
          <a:lstStyle/>
          <a:p>
            <a:pPr algn="ctr"/>
            <a:r>
              <a:rPr lang="en-US" sz="3200" b="1" dirty="0" smtClean="0">
                <a:latin typeface="Arial" panose="020B0604020202020204" pitchFamily="34" charset="0"/>
                <a:cs typeface="Arial" panose="020B0604020202020204" pitchFamily="34" charset="0"/>
              </a:rPr>
              <a:t>Pandemic Cyber Risk</a:t>
            </a:r>
            <a:endParaRPr lang="en-US" sz="3200" b="1" dirty="0">
              <a:solidFill>
                <a:schemeClr val="tx1"/>
              </a:solidFill>
              <a:latin typeface="Arial" panose="020B0604020202020204" pitchFamily="34" charset="0"/>
              <a:cs typeface="Arial" panose="020B0604020202020204" pitchFamily="34" charset="0"/>
            </a:endParaRPr>
          </a:p>
        </p:txBody>
      </p:sp>
      <p:pic>
        <p:nvPicPr>
          <p:cNvPr id="8" name="Grafik 7">
            <a:extLst>
              <a:ext uri="{FF2B5EF4-FFF2-40B4-BE49-F238E27FC236}">
                <a16:creationId xmlns:a16="http://schemas.microsoft.com/office/drawing/2014/main" id="{944D61C2-2654-4FBF-9C34-1E7D3768A9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6525" y="6000146"/>
            <a:ext cx="1409083" cy="639443"/>
          </a:xfrm>
          <a:prstGeom prst="rect">
            <a:avLst/>
          </a:prstGeom>
        </p:spPr>
      </p:pic>
      <p:sp>
        <p:nvSpPr>
          <p:cNvPr id="3" name="Rechteck 2"/>
          <p:cNvSpPr/>
          <p:nvPr/>
        </p:nvSpPr>
        <p:spPr>
          <a:xfrm>
            <a:off x="2491831" y="5102941"/>
            <a:ext cx="4949825" cy="646331"/>
          </a:xfrm>
          <a:prstGeom prst="rect">
            <a:avLst/>
          </a:prstGeom>
        </p:spPr>
        <p:txBody>
          <a:bodyPr>
            <a:spAutoFit/>
          </a:bodyPr>
          <a:lstStyle/>
          <a:p>
            <a:pPr algn="ctr"/>
            <a:r>
              <a:rPr lang="en-US" dirty="0"/>
              <a:t>Werner </a:t>
            </a:r>
            <a:r>
              <a:rPr lang="en-US" dirty="0" smtClean="0"/>
              <a:t>Schnell, </a:t>
            </a:r>
            <a:r>
              <a:rPr lang="en-US" dirty="0" err="1"/>
              <a:t>Ph.D</a:t>
            </a:r>
            <a:r>
              <a:rPr lang="en-US" dirty="0"/>
              <a:t> Candidate</a:t>
            </a:r>
          </a:p>
          <a:p>
            <a:pPr algn="ctr"/>
            <a:r>
              <a:rPr lang="en-US" dirty="0"/>
              <a:t>(supervisor Prof. Martin Eling)</a:t>
            </a:r>
            <a:endParaRPr lang="en-US" sz="1600" dirty="0"/>
          </a:p>
        </p:txBody>
      </p:sp>
      <p:pic>
        <p:nvPicPr>
          <p:cNvPr id="10" name="Grafik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1603" y="1433927"/>
            <a:ext cx="2532020" cy="2532020"/>
          </a:xfrm>
          <a:prstGeom prst="rect">
            <a:avLst/>
          </a:prstGeom>
        </p:spPr>
      </p:pic>
    </p:spTree>
    <p:extLst>
      <p:ext uri="{BB962C8B-B14F-4D97-AF65-F5344CB8AC3E}">
        <p14:creationId xmlns:p14="http://schemas.microsoft.com/office/powerpoint/2010/main" val="3559203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en-US" dirty="0"/>
              <a:t>Pandemic Cyber </a:t>
            </a:r>
            <a:r>
              <a:rPr lang="en-US" dirty="0" smtClean="0"/>
              <a:t>Risk</a:t>
            </a:r>
            <a:endParaRPr lang="en-US" dirty="0">
              <a:solidFill>
                <a:schemeClr val="tx1"/>
              </a:solidFill>
            </a:endParaRPr>
          </a:p>
        </p:txBody>
      </p:sp>
      <p:sp>
        <p:nvSpPr>
          <p:cNvPr id="3" name="Textplatzhalter 2"/>
          <p:cNvSpPr>
            <a:spLocks noGrp="1"/>
          </p:cNvSpPr>
          <p:nvPr>
            <p:ph type="body" sz="quarter" idx="11"/>
          </p:nvPr>
        </p:nvSpPr>
        <p:spPr/>
        <p:txBody>
          <a:bodyPr/>
          <a:lstStyle/>
          <a:p>
            <a:r>
              <a:rPr lang="en-US" dirty="0" smtClean="0"/>
              <a:t>Introduction</a:t>
            </a:r>
            <a:endParaRPr lang="en-US" dirty="0"/>
          </a:p>
        </p:txBody>
      </p:sp>
      <p:sp>
        <p:nvSpPr>
          <p:cNvPr id="5" name="Rechteck 4"/>
          <p:cNvSpPr/>
          <p:nvPr/>
        </p:nvSpPr>
        <p:spPr>
          <a:xfrm>
            <a:off x="835396" y="1491100"/>
            <a:ext cx="7447368" cy="2977738"/>
          </a:xfrm>
          <a:prstGeom prst="rect">
            <a:avLst/>
          </a:prstGeom>
        </p:spPr>
        <p:txBody>
          <a:bodyPr wrap="square">
            <a:spAutoFit/>
          </a:bodyPr>
          <a:lstStyle/>
          <a:p>
            <a:pPr marL="285750" indent="-285750">
              <a:lnSpc>
                <a:spcPct val="150000"/>
              </a:lnSpc>
              <a:buFont typeface="Arial" panose="020B0604020202020204" pitchFamily="34" charset="0"/>
              <a:buChar char="•"/>
            </a:pPr>
            <a:r>
              <a:rPr lang="en-US" sz="1500" dirty="0" smtClean="0">
                <a:latin typeface="Arial" panose="020B0604020202020204" pitchFamily="34" charset="0"/>
                <a:cs typeface="Arial" panose="020B0604020202020204" pitchFamily="34" charset="0"/>
              </a:rPr>
              <a:t>Pandemic behavior poses a challenge for insuring cyber risk. Cyber threats spread quickly around the globe, are highly contagious, and can potentially affect a huge numbers of targets simultaneously. And the shock originated in cyber space might finally strike the real economy (WEF, 2016).</a:t>
            </a:r>
          </a:p>
          <a:p>
            <a:pPr marL="285750" indent="-285750">
              <a:lnSpc>
                <a:spcPct val="150000"/>
              </a:lnSpc>
              <a:buFont typeface="Arial" panose="020B0604020202020204" pitchFamily="34" charset="0"/>
              <a:buChar char="•"/>
            </a:pPr>
            <a:r>
              <a:rPr lang="en-US" sz="1500" dirty="0" smtClean="0">
                <a:latin typeface="Arial" panose="020B0604020202020204" pitchFamily="34" charset="0"/>
                <a:cs typeface="Arial" panose="020B0604020202020204" pitchFamily="34" charset="0"/>
              </a:rPr>
              <a:t>Modeling dependencies and risk aggregation for cyber risk is not yet sufficiently developed. </a:t>
            </a:r>
          </a:p>
          <a:p>
            <a:pPr marL="285750" indent="-285750">
              <a:lnSpc>
                <a:spcPct val="150000"/>
              </a:lnSpc>
              <a:buFont typeface="Arial" panose="020B0604020202020204" pitchFamily="34" charset="0"/>
              <a:buChar char="•"/>
            </a:pPr>
            <a:r>
              <a:rPr lang="en-US" sz="1500" kern="100" dirty="0" smtClean="0">
                <a:latin typeface="Arial" panose="020B0604020202020204" pitchFamily="34" charset="0"/>
                <a:ea typeface="SimSun" panose="02010600030101010101" pitchFamily="2" charset="-122"/>
                <a:cs typeface="Arial" panose="020B0604020202020204" pitchFamily="34" charset="0"/>
              </a:rPr>
              <a:t>One approach is to use network models (</a:t>
            </a:r>
            <a:r>
              <a:rPr lang="en-US" sz="1500" kern="100" dirty="0" err="1" smtClean="0">
                <a:latin typeface="Arial" panose="020B0604020202020204" pitchFamily="34" charset="0"/>
                <a:ea typeface="SimSun" panose="02010600030101010101" pitchFamily="2" charset="-122"/>
                <a:cs typeface="Arial" panose="020B0604020202020204" pitchFamily="34" charset="0"/>
              </a:rPr>
              <a:t>Fahrenwaldt</a:t>
            </a:r>
            <a:r>
              <a:rPr lang="en-US" sz="1500" kern="100" dirty="0" smtClean="0">
                <a:latin typeface="Arial" panose="020B0604020202020204" pitchFamily="34" charset="0"/>
                <a:ea typeface="SimSun" panose="02010600030101010101" pitchFamily="2" charset="-122"/>
                <a:cs typeface="Arial" panose="020B0604020202020204" pitchFamily="34" charset="0"/>
              </a:rPr>
              <a:t> </a:t>
            </a:r>
            <a:r>
              <a:rPr lang="en-US" sz="1500" i="1" kern="100" dirty="0" smtClean="0">
                <a:latin typeface="Arial" panose="020B0604020202020204" pitchFamily="34" charset="0"/>
                <a:ea typeface="SimSun" panose="02010600030101010101" pitchFamily="2" charset="-122"/>
                <a:cs typeface="Arial" panose="020B0604020202020204" pitchFamily="34" charset="0"/>
              </a:rPr>
              <a:t>et al., </a:t>
            </a:r>
            <a:r>
              <a:rPr lang="en-US" sz="1500" kern="100" dirty="0" smtClean="0">
                <a:latin typeface="Arial" panose="020B0604020202020204" pitchFamily="34" charset="0"/>
                <a:ea typeface="SimSun" panose="02010600030101010101" pitchFamily="2" charset="-122"/>
                <a:cs typeface="Arial" panose="020B0604020202020204" pitchFamily="34" charset="0"/>
              </a:rPr>
              <a:t>2017)*.</a:t>
            </a:r>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a:latin typeface="Arial" panose="020B0604020202020204" pitchFamily="34" charset="0"/>
              <a:cs typeface="Arial" panose="020B0604020202020204" pitchFamily="34" charset="0"/>
            </a:endParaRPr>
          </a:p>
        </p:txBody>
      </p:sp>
      <p:sp>
        <p:nvSpPr>
          <p:cNvPr id="6" name="Rechteck 5"/>
          <p:cNvSpPr/>
          <p:nvPr/>
        </p:nvSpPr>
        <p:spPr>
          <a:xfrm>
            <a:off x="1126184" y="5418121"/>
            <a:ext cx="7647281" cy="461665"/>
          </a:xfrm>
          <a:prstGeom prst="rect">
            <a:avLst/>
          </a:prstGeom>
        </p:spPr>
        <p:txBody>
          <a:bodyPr wrap="square">
            <a:spAutoFit/>
          </a:bodyPr>
          <a:lstStyle/>
          <a:p>
            <a:r>
              <a:rPr lang="en-US" sz="1200" dirty="0" smtClean="0">
                <a:latin typeface="Arial" panose="020B0604020202020204" pitchFamily="34" charset="0"/>
              </a:rPr>
              <a:t>*</a:t>
            </a:r>
            <a:r>
              <a:rPr lang="en-US" sz="1200" dirty="0" err="1" smtClean="0">
                <a:latin typeface="Arial" panose="020B0604020202020204" pitchFamily="34" charset="0"/>
              </a:rPr>
              <a:t>Fahrenwaldt</a:t>
            </a:r>
            <a:r>
              <a:rPr lang="en-US" sz="1200" dirty="0">
                <a:latin typeface="Arial" panose="020B0604020202020204" pitchFamily="34" charset="0"/>
              </a:rPr>
              <a:t>, M. A., Weber, S., &amp; </a:t>
            </a:r>
            <a:r>
              <a:rPr lang="en-US" sz="1200" dirty="0" err="1">
                <a:latin typeface="Arial" panose="020B0604020202020204" pitchFamily="34" charset="0"/>
              </a:rPr>
              <a:t>Weske</a:t>
            </a:r>
            <a:r>
              <a:rPr lang="en-US" sz="1200" dirty="0">
                <a:latin typeface="Arial" panose="020B0604020202020204" pitchFamily="34" charset="0"/>
              </a:rPr>
              <a:t>, K. (2018). Pricing of cyber insurance contracts in a network model. </a:t>
            </a:r>
            <a:r>
              <a:rPr lang="en-US" sz="1200" i="1" dirty="0">
                <a:latin typeface="Arial" panose="020B0604020202020204" pitchFamily="34" charset="0"/>
              </a:rPr>
              <a:t>ASTIN Bulletin: The Journal of the IAA</a:t>
            </a:r>
            <a:r>
              <a:rPr lang="en-US" sz="1200" dirty="0">
                <a:latin typeface="Arial" panose="020B0604020202020204" pitchFamily="34" charset="0"/>
              </a:rPr>
              <a:t>, </a:t>
            </a:r>
            <a:r>
              <a:rPr lang="en-US" sz="1200" i="1" dirty="0">
                <a:latin typeface="Arial" panose="020B0604020202020204" pitchFamily="34" charset="0"/>
              </a:rPr>
              <a:t>48</a:t>
            </a:r>
            <a:r>
              <a:rPr lang="en-US" sz="1200" dirty="0">
                <a:latin typeface="Arial" panose="020B0604020202020204" pitchFamily="34" charset="0"/>
              </a:rPr>
              <a:t>(3), 1175-1218.</a:t>
            </a:r>
            <a:endParaRPr lang="en-US" sz="1200" dirty="0">
              <a:effectLst/>
              <a:latin typeface="Arial" panose="020B0604020202020204" pitchFamily="34" charset="0"/>
            </a:endParaRPr>
          </a:p>
        </p:txBody>
      </p:sp>
    </p:spTree>
    <p:extLst>
      <p:ext uri="{BB962C8B-B14F-4D97-AF65-F5344CB8AC3E}">
        <p14:creationId xmlns:p14="http://schemas.microsoft.com/office/powerpoint/2010/main" val="4081563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4BD4D5D-7C25-4AA0-86CF-50606667F482}"/>
              </a:ext>
            </a:extLst>
          </p:cNvPr>
          <p:cNvSpPr>
            <a:spLocks noGrp="1"/>
          </p:cNvSpPr>
          <p:nvPr>
            <p:ph type="body" sz="quarter" idx="10"/>
          </p:nvPr>
        </p:nvSpPr>
        <p:spPr/>
        <p:txBody>
          <a:bodyPr/>
          <a:lstStyle/>
          <a:p>
            <a:r>
              <a:rPr lang="en-US" dirty="0"/>
              <a:t>Pandemic Cyber Risk</a:t>
            </a:r>
            <a:endParaRPr lang="en-US" dirty="0">
              <a:solidFill>
                <a:schemeClr val="tx1"/>
              </a:solidFill>
            </a:endParaRPr>
          </a:p>
        </p:txBody>
      </p:sp>
      <p:sp>
        <p:nvSpPr>
          <p:cNvPr id="3" name="Textplatzhalter 2">
            <a:extLst>
              <a:ext uri="{FF2B5EF4-FFF2-40B4-BE49-F238E27FC236}">
                <a16:creationId xmlns:a16="http://schemas.microsoft.com/office/drawing/2014/main" id="{3B779C6B-94DB-45BD-9A7F-5CEF05BE7CC8}"/>
              </a:ext>
            </a:extLst>
          </p:cNvPr>
          <p:cNvSpPr>
            <a:spLocks noGrp="1"/>
          </p:cNvSpPr>
          <p:nvPr>
            <p:ph type="body" sz="quarter" idx="11"/>
          </p:nvPr>
        </p:nvSpPr>
        <p:spPr/>
        <p:txBody>
          <a:bodyPr/>
          <a:lstStyle/>
          <a:p>
            <a:r>
              <a:rPr lang="en-US" dirty="0"/>
              <a:t>Methodology</a:t>
            </a:r>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257" y="1306333"/>
            <a:ext cx="4411662" cy="4411662"/>
          </a:xfrm>
          <a:prstGeom prst="rect">
            <a:avLst/>
          </a:prstGeom>
        </p:spPr>
      </p:pic>
      <p:sp>
        <p:nvSpPr>
          <p:cNvPr id="6" name="Rechteck 5"/>
          <p:cNvSpPr/>
          <p:nvPr/>
        </p:nvSpPr>
        <p:spPr>
          <a:xfrm>
            <a:off x="3677444" y="5748523"/>
            <a:ext cx="2544762" cy="323165"/>
          </a:xfrm>
          <a:prstGeom prst="rect">
            <a:avLst/>
          </a:prstGeom>
        </p:spPr>
        <p:txBody>
          <a:bodyPr wrap="square">
            <a:spAutoFit/>
          </a:bodyPr>
          <a:lstStyle/>
          <a:p>
            <a:r>
              <a:rPr lang="en-US" sz="1500" dirty="0" smtClean="0">
                <a:latin typeface="Arial" panose="020B0604020202020204" pitchFamily="34" charset="0"/>
                <a:cs typeface="Arial" panose="020B0604020202020204" pitchFamily="34" charset="0"/>
              </a:rPr>
              <a:t>opte.org (2005)</a:t>
            </a:r>
            <a:endParaRPr lang="en-US" sz="1500" dirty="0">
              <a:latin typeface="Arial" panose="020B0604020202020204" pitchFamily="34" charset="0"/>
              <a:cs typeface="Arial" panose="020B0604020202020204" pitchFamily="34" charset="0"/>
            </a:endParaRPr>
          </a:p>
        </p:txBody>
      </p:sp>
      <p:graphicFrame>
        <p:nvGraphicFramePr>
          <p:cNvPr id="9" name="Diagramm 8"/>
          <p:cNvGraphicFramePr/>
          <p:nvPr>
            <p:extLst>
              <p:ext uri="{D42A27DB-BD31-4B8C-83A1-F6EECF244321}">
                <p14:modId xmlns:p14="http://schemas.microsoft.com/office/powerpoint/2010/main" val="761406081"/>
              </p:ext>
            </p:extLst>
          </p:nvPr>
        </p:nvGraphicFramePr>
        <p:xfrm>
          <a:off x="5687623" y="1166133"/>
          <a:ext cx="3686361" cy="314509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echteck 4"/>
          <p:cNvSpPr/>
          <p:nvPr/>
        </p:nvSpPr>
        <p:spPr>
          <a:xfrm>
            <a:off x="5388235" y="4298699"/>
            <a:ext cx="4319291" cy="1477328"/>
          </a:xfrm>
          <a:prstGeom prst="rect">
            <a:avLst/>
          </a:prstGeom>
        </p:spPr>
        <p:txBody>
          <a:bodyPr wrap="square">
            <a:spAutoFit/>
          </a:bodyPr>
          <a:lstStyle/>
          <a:p>
            <a:pPr marL="285750" indent="-285750">
              <a:lnSpc>
                <a:spcPct val="150000"/>
              </a:lnSpc>
              <a:spcBef>
                <a:spcPts val="600"/>
              </a:spcBef>
              <a:buFont typeface="Arial" panose="020B0604020202020204" pitchFamily="34" charset="0"/>
              <a:buChar char="•"/>
            </a:pPr>
            <a:r>
              <a:rPr lang="en-US" sz="1500" dirty="0">
                <a:latin typeface="Arial" panose="020B0604020202020204" pitchFamily="34" charset="0"/>
                <a:cs typeface="Arial" panose="020B0604020202020204" pitchFamily="34" charset="0"/>
              </a:rPr>
              <a:t>The network model can include </a:t>
            </a:r>
            <a:r>
              <a:rPr lang="en-US" sz="1500" dirty="0" smtClean="0">
                <a:latin typeface="Arial" panose="020B0604020202020204" pitchFamily="34" charset="0"/>
                <a:cs typeface="Arial" panose="020B0604020202020204" pitchFamily="34" charset="0"/>
              </a:rPr>
              <a:t>non-homogeneity </a:t>
            </a:r>
            <a:r>
              <a:rPr lang="en-US" sz="1500" dirty="0">
                <a:latin typeface="Arial" panose="020B0604020202020204" pitchFamily="34" charset="0"/>
                <a:cs typeface="Arial" panose="020B0604020202020204" pitchFamily="34" charset="0"/>
              </a:rPr>
              <a:t>such as hubs, small world property, </a:t>
            </a:r>
            <a:r>
              <a:rPr lang="en-US" sz="1500" dirty="0" smtClean="0">
                <a:latin typeface="Arial" panose="020B0604020202020204" pitchFamily="34" charset="0"/>
                <a:cs typeface="Arial" panose="020B0604020202020204" pitchFamily="34" charset="0"/>
              </a:rPr>
              <a:t>and different </a:t>
            </a:r>
            <a:r>
              <a:rPr lang="en-US" sz="1500" dirty="0">
                <a:latin typeface="Arial" panose="020B0604020202020204" pitchFamily="34" charset="0"/>
                <a:cs typeface="Arial" panose="020B0604020202020204" pitchFamily="34" charset="0"/>
              </a:rPr>
              <a:t>infection and recovery </a:t>
            </a:r>
            <a:r>
              <a:rPr lang="en-US" sz="1500" dirty="0" smtClean="0">
                <a:latin typeface="Arial" panose="020B0604020202020204" pitchFamily="34" charset="0"/>
                <a:cs typeface="Arial" panose="020B0604020202020204" pitchFamily="34" charset="0"/>
              </a:rPr>
              <a:t>rates </a:t>
            </a:r>
            <a:r>
              <a:rPr lang="en-US" sz="1500" dirty="0">
                <a:latin typeface="Arial" panose="020B0604020202020204" pitchFamily="34" charset="0"/>
                <a:cs typeface="Arial" panose="020B0604020202020204" pitchFamily="34" charset="0"/>
              </a:rPr>
              <a:t>(IT security</a:t>
            </a:r>
            <a:r>
              <a:rPr lang="en-US" sz="1500"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901892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F4BD4D5D-7C25-4AA0-86CF-50606667F482}"/>
              </a:ext>
            </a:extLst>
          </p:cNvPr>
          <p:cNvSpPr>
            <a:spLocks noGrp="1"/>
          </p:cNvSpPr>
          <p:nvPr>
            <p:ph type="body" sz="quarter" idx="10"/>
          </p:nvPr>
        </p:nvSpPr>
        <p:spPr/>
        <p:txBody>
          <a:bodyPr/>
          <a:lstStyle/>
          <a:p>
            <a:r>
              <a:rPr lang="en-US" dirty="0"/>
              <a:t>Pandemic Cyber Risk</a:t>
            </a:r>
            <a:endParaRPr lang="en-US" dirty="0">
              <a:solidFill>
                <a:schemeClr val="tx1"/>
              </a:solidFill>
            </a:endParaRPr>
          </a:p>
        </p:txBody>
      </p:sp>
      <p:sp>
        <p:nvSpPr>
          <p:cNvPr id="3" name="Textplatzhalter 2">
            <a:extLst>
              <a:ext uri="{FF2B5EF4-FFF2-40B4-BE49-F238E27FC236}">
                <a16:creationId xmlns:a16="http://schemas.microsoft.com/office/drawing/2014/main" id="{3B779C6B-94DB-45BD-9A7F-5CEF05BE7CC8}"/>
              </a:ext>
            </a:extLst>
          </p:cNvPr>
          <p:cNvSpPr>
            <a:spLocks noGrp="1"/>
          </p:cNvSpPr>
          <p:nvPr>
            <p:ph type="body" sz="quarter" idx="11"/>
          </p:nvPr>
        </p:nvSpPr>
        <p:spPr/>
        <p:txBody>
          <a:bodyPr/>
          <a:lstStyle/>
          <a:p>
            <a:r>
              <a:rPr lang="en-US" dirty="0" smtClean="0"/>
              <a:t>Methodology</a:t>
            </a:r>
            <a:endParaRPr lang="en-US" dirty="0"/>
          </a:p>
        </p:txBody>
      </p:sp>
      <p:sp>
        <p:nvSpPr>
          <p:cNvPr id="13" name="Textfeld 12"/>
          <p:cNvSpPr txBox="1"/>
          <p:nvPr/>
        </p:nvSpPr>
        <p:spPr>
          <a:xfrm>
            <a:off x="5162550" y="912821"/>
            <a:ext cx="4605901" cy="5170646"/>
          </a:xfrm>
          <a:prstGeom prst="rect">
            <a:avLst/>
          </a:prstGeom>
        </p:spPr>
        <p:txBody>
          <a:bodyPr wrap="square" rtlCol="0">
            <a:spAutoFit/>
          </a:bodyPr>
          <a:lstStyle/>
          <a:p>
            <a:endParaRPr lang="en-US" sz="1500" b="1" dirty="0" smtClean="0">
              <a:latin typeface="Arial" panose="020B0604020202020204" pitchFamily="34" charset="0"/>
              <a:cs typeface="Arial" panose="020B0604020202020204" pitchFamily="34" charset="0"/>
            </a:endParaRPr>
          </a:p>
          <a:p>
            <a:r>
              <a:rPr lang="en-US" sz="1500" b="1" dirty="0" smtClean="0">
                <a:latin typeface="Arial" panose="020B0604020202020204" pitchFamily="34" charset="0"/>
                <a:cs typeface="Arial" panose="020B0604020202020204" pitchFamily="34" charset="0"/>
              </a:rPr>
              <a:t>Networks</a:t>
            </a:r>
          </a:p>
          <a:p>
            <a:pPr marL="285750" indent="-285750">
              <a:buFont typeface="Arial" panose="020B0604020202020204" pitchFamily="34" charset="0"/>
              <a:buChar char="•"/>
            </a:pPr>
            <a:endParaRPr lang="en-US" sz="1500" b="1" dirty="0" smtClean="0">
              <a:latin typeface="Arial" panose="020B0604020202020204" pitchFamily="34" charset="0"/>
              <a:cs typeface="Arial" panose="020B0604020202020204" pitchFamily="34" charset="0"/>
            </a:endParaRPr>
          </a:p>
          <a:p>
            <a:pPr marL="285750" indent="-285750">
              <a:buFontTx/>
              <a:buChar char="-"/>
            </a:pPr>
            <a:r>
              <a:rPr lang="en-US" sz="1500" dirty="0" smtClean="0">
                <a:latin typeface="Arial" panose="020B0604020202020204" pitchFamily="34" charset="0"/>
                <a:cs typeface="Arial" panose="020B0604020202020204" pitchFamily="34" charset="0"/>
              </a:rPr>
              <a:t>How is the network formed and how are the nodes connected (hubs)?</a:t>
            </a:r>
          </a:p>
          <a:p>
            <a:pPr marL="285750" indent="-285750">
              <a:buFontTx/>
              <a:buChar char="-"/>
            </a:pPr>
            <a:endParaRPr lang="en-US" sz="1500" dirty="0" smtClean="0">
              <a:solidFill>
                <a:schemeClr val="tx1"/>
              </a:solidFill>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dirty="0" smtClean="0">
              <a:latin typeface="Arial" panose="020B0604020202020204" pitchFamily="34" charset="0"/>
              <a:cs typeface="Arial" panose="020B0604020202020204" pitchFamily="34" charset="0"/>
            </a:endParaRPr>
          </a:p>
          <a:p>
            <a:endParaRPr lang="en-US" sz="1500" b="1" dirty="0" smtClean="0">
              <a:latin typeface="Arial" panose="020B0604020202020204" pitchFamily="34" charset="0"/>
              <a:cs typeface="Arial" panose="020B0604020202020204" pitchFamily="34" charset="0"/>
            </a:endParaRPr>
          </a:p>
          <a:p>
            <a:pPr marL="285750" indent="-285750">
              <a:buFontTx/>
              <a:buChar char="-"/>
            </a:pPr>
            <a:r>
              <a:rPr lang="en-US" sz="1500" dirty="0" smtClean="0">
                <a:latin typeface="Arial" panose="020B0604020202020204" pitchFamily="34" charset="0"/>
                <a:cs typeface="Arial" panose="020B0604020202020204" pitchFamily="34" charset="0"/>
              </a:rPr>
              <a:t>How does the network structure change over time?</a:t>
            </a:r>
          </a:p>
          <a:p>
            <a:endParaRPr lang="en-US" sz="1500" b="1" dirty="0" smtClean="0">
              <a:latin typeface="Arial" panose="020B0604020202020204" pitchFamily="34" charset="0"/>
              <a:cs typeface="Arial" panose="020B0604020202020204" pitchFamily="34" charset="0"/>
            </a:endParaRPr>
          </a:p>
          <a:p>
            <a:r>
              <a:rPr lang="en-US" sz="1500" b="1" dirty="0" smtClean="0">
                <a:latin typeface="Arial" panose="020B0604020202020204" pitchFamily="34" charset="0"/>
                <a:cs typeface="Arial" panose="020B0604020202020204" pitchFamily="34" charset="0"/>
              </a:rPr>
              <a:t>Pandemic</a:t>
            </a:r>
          </a:p>
          <a:p>
            <a:pPr marL="285750" indent="-285750">
              <a:buFontTx/>
              <a:buChar char="-"/>
            </a:pPr>
            <a:r>
              <a:rPr lang="en-US" sz="1500" dirty="0" smtClean="0">
                <a:latin typeface="Arial" panose="020B0604020202020204" pitchFamily="34" charset="0"/>
                <a:cs typeface="Arial" panose="020B0604020202020204" pitchFamily="34" charset="0"/>
              </a:rPr>
              <a:t>What is the probability that two neighbor nodes infect each other (IT security)?</a:t>
            </a:r>
          </a:p>
          <a:p>
            <a:pPr marL="285750" indent="-285750">
              <a:buFontTx/>
              <a:buChar char="-"/>
            </a:pPr>
            <a:r>
              <a:rPr lang="en-US" sz="1500" dirty="0" smtClean="0">
                <a:latin typeface="Arial" panose="020B0604020202020204" pitchFamily="34" charset="0"/>
                <a:cs typeface="Arial" panose="020B0604020202020204" pitchFamily="34" charset="0"/>
              </a:rPr>
              <a:t>Can an infected node be recovered and if yes how fast?</a:t>
            </a:r>
            <a:endParaRPr lang="en-US" sz="1500" dirty="0">
              <a:latin typeface="Arial" panose="020B0604020202020204" pitchFamily="34" charset="0"/>
              <a:cs typeface="Arial" panose="020B0604020202020204" pitchFamily="34" charset="0"/>
            </a:endParaRPr>
          </a:p>
        </p:txBody>
      </p:sp>
      <p:pic>
        <p:nvPicPr>
          <p:cNvPr id="15" name="8E4DB5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31199" y="1118987"/>
            <a:ext cx="5031351" cy="4894630"/>
          </a:xfrm>
          <a:prstGeom prst="rect">
            <a:avLst/>
          </a:prstGeom>
        </p:spPr>
      </p:pic>
      <p:pic>
        <p:nvPicPr>
          <p:cNvPr id="16" name="Grafik 15"/>
          <p:cNvPicPr>
            <a:picLocks noChangeAspect="1"/>
          </p:cNvPicPr>
          <p:nvPr/>
        </p:nvPicPr>
        <p:blipFill>
          <a:blip r:embed="rId6"/>
          <a:stretch>
            <a:fillRect/>
          </a:stretch>
        </p:blipFill>
        <p:spPr>
          <a:xfrm>
            <a:off x="5429603" y="2077960"/>
            <a:ext cx="3933118" cy="1902593"/>
          </a:xfrm>
          <a:prstGeom prst="rect">
            <a:avLst/>
          </a:prstGeom>
        </p:spPr>
      </p:pic>
    </p:spTree>
    <p:extLst>
      <p:ext uri="{BB962C8B-B14F-4D97-AF65-F5344CB8AC3E}">
        <p14:creationId xmlns:p14="http://schemas.microsoft.com/office/powerpoint/2010/main" val="134959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232"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p:nvPr/>
        </p:nvPicPr>
        <p:blipFill>
          <a:blip r:embed="rId3"/>
          <a:stretch>
            <a:fillRect/>
          </a:stretch>
        </p:blipFill>
        <p:spPr>
          <a:xfrm>
            <a:off x="3604439" y="2413590"/>
            <a:ext cx="4776676" cy="3700130"/>
          </a:xfrm>
          <a:prstGeom prst="rect">
            <a:avLst/>
          </a:prstGeom>
        </p:spPr>
      </p:pic>
      <p:sp>
        <p:nvSpPr>
          <p:cNvPr id="2" name="Textplatzhalter 1"/>
          <p:cNvSpPr>
            <a:spLocks noGrp="1"/>
          </p:cNvSpPr>
          <p:nvPr>
            <p:ph type="body" sz="quarter" idx="10"/>
          </p:nvPr>
        </p:nvSpPr>
        <p:spPr/>
        <p:txBody>
          <a:bodyPr/>
          <a:lstStyle/>
          <a:p>
            <a:r>
              <a:rPr lang="en-US" dirty="0"/>
              <a:t>Pandemic Cyber </a:t>
            </a:r>
            <a:r>
              <a:rPr lang="en-US" dirty="0" smtClean="0"/>
              <a:t>Risk</a:t>
            </a:r>
            <a:endParaRPr lang="en-US" dirty="0">
              <a:solidFill>
                <a:schemeClr val="tx1"/>
              </a:solidFill>
            </a:endParaRPr>
          </a:p>
        </p:txBody>
      </p:sp>
      <p:sp>
        <p:nvSpPr>
          <p:cNvPr id="3" name="Textplatzhalter 2"/>
          <p:cNvSpPr>
            <a:spLocks noGrp="1"/>
          </p:cNvSpPr>
          <p:nvPr>
            <p:ph type="body" sz="quarter" idx="11"/>
          </p:nvPr>
        </p:nvSpPr>
        <p:spPr/>
        <p:txBody>
          <a:bodyPr/>
          <a:lstStyle/>
          <a:p>
            <a:r>
              <a:rPr lang="de-CH" dirty="0" smtClean="0"/>
              <a:t>Outcome </a:t>
            </a:r>
            <a:endParaRPr lang="en-US" dirty="0"/>
          </a:p>
        </p:txBody>
      </p:sp>
      <p:sp>
        <p:nvSpPr>
          <p:cNvPr id="4" name="Textfeld 3"/>
          <p:cNvSpPr txBox="1"/>
          <p:nvPr/>
        </p:nvSpPr>
        <p:spPr>
          <a:xfrm>
            <a:off x="723900" y="1498828"/>
            <a:ext cx="7286625" cy="1554272"/>
          </a:xfrm>
          <a:prstGeom prst="rect">
            <a:avLst/>
          </a:prstGeom>
        </p:spPr>
        <p:txBody>
          <a:bodyPr wrap="square" rtlCol="0">
            <a:spAutoFit/>
          </a:bodyPr>
          <a:lstStyle/>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We obtain a frequency distribution that can be used to model the aggregated distribution at the insurer’s portfolio level.</a:t>
            </a:r>
          </a:p>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Hubs and small world property lead to extreme (heavy) tailed frequency distribution and ….</a:t>
            </a:r>
          </a:p>
        </p:txBody>
      </p:sp>
    </p:spTree>
    <p:extLst>
      <p:ext uri="{BB962C8B-B14F-4D97-AF65-F5344CB8AC3E}">
        <p14:creationId xmlns:p14="http://schemas.microsoft.com/office/powerpoint/2010/main" val="3102878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en-US" dirty="0"/>
              <a:t>Pandemic Cyber </a:t>
            </a:r>
            <a:r>
              <a:rPr lang="en-US" dirty="0" smtClean="0"/>
              <a:t>Risk</a:t>
            </a:r>
            <a:endParaRPr lang="en-US" dirty="0">
              <a:solidFill>
                <a:schemeClr val="tx1"/>
              </a:solidFill>
            </a:endParaRPr>
          </a:p>
        </p:txBody>
      </p:sp>
      <p:sp>
        <p:nvSpPr>
          <p:cNvPr id="3" name="Textplatzhalter 2"/>
          <p:cNvSpPr>
            <a:spLocks noGrp="1"/>
          </p:cNvSpPr>
          <p:nvPr>
            <p:ph type="body" sz="quarter" idx="11"/>
          </p:nvPr>
        </p:nvSpPr>
        <p:spPr>
          <a:xfrm>
            <a:off x="412750" y="841987"/>
            <a:ext cx="9074150" cy="276999"/>
          </a:xfrm>
        </p:spPr>
        <p:txBody>
          <a:bodyPr/>
          <a:lstStyle/>
          <a:p>
            <a:r>
              <a:rPr lang="de-CH" dirty="0"/>
              <a:t>Outcome </a:t>
            </a:r>
            <a:endParaRPr lang="en-US" dirty="0"/>
          </a:p>
        </p:txBody>
      </p:sp>
      <p:pic>
        <p:nvPicPr>
          <p:cNvPr id="1025" name="Grafik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973" y="1879078"/>
            <a:ext cx="5162550" cy="4029075"/>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p:cNvSpPr txBox="1"/>
          <p:nvPr/>
        </p:nvSpPr>
        <p:spPr>
          <a:xfrm>
            <a:off x="6077097" y="4195048"/>
            <a:ext cx="3252677" cy="1400383"/>
          </a:xfrm>
          <a:prstGeom prst="rect">
            <a:avLst/>
          </a:prstGeom>
        </p:spPr>
        <p:txBody>
          <a:bodyPr wrap="square" rtlCol="0">
            <a:spAutoFit/>
          </a:bodyPr>
          <a:lstStyle/>
          <a:p>
            <a:pPr algn="just">
              <a:spcBef>
                <a:spcPts val="600"/>
              </a:spcBef>
              <a:spcAft>
                <a:spcPts val="600"/>
              </a:spcAft>
            </a:pPr>
            <a:r>
              <a:rPr lang="en-US" sz="1500" kern="100" dirty="0" smtClean="0">
                <a:latin typeface="Arial" panose="020B0604020202020204" pitchFamily="34" charset="0"/>
                <a:cs typeface="Arial" panose="020B0604020202020204" pitchFamily="34" charset="0"/>
              </a:rPr>
              <a:t>Portfolio Distribution</a:t>
            </a:r>
          </a:p>
          <a:p>
            <a:pPr algn="just">
              <a:spcBef>
                <a:spcPts val="600"/>
              </a:spcBef>
              <a:spcAft>
                <a:spcPts val="600"/>
              </a:spcAft>
            </a:pPr>
            <a:r>
              <a:rPr lang="en-US" sz="1200" kern="100" dirty="0">
                <a:latin typeface="Arial" panose="020B0604020202020204" pitchFamily="34" charset="0"/>
                <a:cs typeface="Arial" panose="020B0604020202020204" pitchFamily="34" charset="0"/>
              </a:rPr>
              <a:t>The plot shows the cumulative loss distribution function of an insurer’s portfolio of 50 cyber policies simulated from the network model and compares </a:t>
            </a:r>
            <a:r>
              <a:rPr lang="en-US" sz="1200" kern="100" dirty="0" smtClean="0">
                <a:latin typeface="Arial" panose="020B0604020202020204" pitchFamily="34" charset="0"/>
                <a:cs typeface="Arial" panose="020B0604020202020204" pitchFamily="34" charset="0"/>
              </a:rPr>
              <a:t>it to linear correlation (</a:t>
            </a:r>
            <a:r>
              <a:rPr lang="en-US" sz="1200" kern="100" dirty="0" err="1" smtClean="0">
                <a:latin typeface="Arial" panose="020B0604020202020204" pitchFamily="34" charset="0"/>
                <a:cs typeface="Arial" panose="020B0604020202020204" pitchFamily="34" charset="0"/>
              </a:rPr>
              <a:t>lc</a:t>
            </a:r>
            <a:r>
              <a:rPr lang="en-US" sz="1200" kern="100" dirty="0" smtClean="0">
                <a:latin typeface="Arial" panose="020B0604020202020204" pitchFamily="34" charset="0"/>
                <a:cs typeface="Arial" panose="020B0604020202020204" pitchFamily="34" charset="0"/>
              </a:rPr>
              <a:t>) and independent frequencies (</a:t>
            </a:r>
            <a:r>
              <a:rPr lang="en-US" sz="1200" kern="100" dirty="0" err="1" smtClean="0">
                <a:latin typeface="Arial" panose="020B0604020202020204" pitchFamily="34" charset="0"/>
                <a:cs typeface="Arial" panose="020B0604020202020204" pitchFamily="34" charset="0"/>
              </a:rPr>
              <a:t>iid</a:t>
            </a:r>
            <a:r>
              <a:rPr lang="en-US" sz="1200" kern="100" dirty="0" smtClean="0">
                <a:latin typeface="Arial" panose="020B0604020202020204" pitchFamily="34" charset="0"/>
                <a:cs typeface="Arial" panose="020B0604020202020204" pitchFamily="34" charset="0"/>
              </a:rPr>
              <a:t>). </a:t>
            </a:r>
            <a:endParaRPr lang="en-US" sz="1200" kern="100" dirty="0">
              <a:latin typeface="Arial" panose="020B0604020202020204" pitchFamily="34" charset="0"/>
              <a:ea typeface="SimSun" panose="02010600030101010101" pitchFamily="2" charset="-122"/>
              <a:cs typeface="Arial" panose="020B0604020202020204" pitchFamily="34" charset="0"/>
            </a:endParaRPr>
          </a:p>
        </p:txBody>
      </p:sp>
      <p:sp>
        <p:nvSpPr>
          <p:cNvPr id="5" name="Rechteck 4"/>
          <p:cNvSpPr/>
          <p:nvPr/>
        </p:nvSpPr>
        <p:spPr>
          <a:xfrm>
            <a:off x="441399" y="1260200"/>
            <a:ext cx="4745210" cy="323165"/>
          </a:xfrm>
          <a:prstGeom prst="rect">
            <a:avLst/>
          </a:prstGeom>
        </p:spPr>
        <p:txBody>
          <a:bodyPr wrap="none">
            <a:spAutoFit/>
          </a:bodyPr>
          <a:lstStyle/>
          <a:p>
            <a:r>
              <a:rPr lang="en-US" sz="1500" dirty="0" smtClean="0">
                <a:latin typeface="Arial" panose="020B0604020202020204" pitchFamily="34" charset="0"/>
                <a:cs typeface="Arial" panose="020B0604020202020204" pitchFamily="34" charset="0"/>
              </a:rPr>
              <a:t>… thus </a:t>
            </a:r>
            <a:r>
              <a:rPr lang="en-US" sz="1500" dirty="0">
                <a:latin typeface="Arial" panose="020B0604020202020204" pitchFamily="34" charset="0"/>
                <a:cs typeface="Arial" panose="020B0604020202020204" pitchFamily="34" charset="0"/>
              </a:rPr>
              <a:t>to more </a:t>
            </a:r>
            <a:r>
              <a:rPr lang="en-US" sz="1500" dirty="0" smtClean="0">
                <a:latin typeface="Arial" panose="020B0604020202020204" pitchFamily="34" charset="0"/>
                <a:cs typeface="Arial" panose="020B0604020202020204" pitchFamily="34" charset="0"/>
              </a:rPr>
              <a:t>heavy tailed aggregated distributions.</a:t>
            </a:r>
            <a:endParaRPr lang="en-US" sz="1500" dirty="0"/>
          </a:p>
        </p:txBody>
      </p:sp>
    </p:spTree>
    <p:extLst>
      <p:ext uri="{BB962C8B-B14F-4D97-AF65-F5344CB8AC3E}">
        <p14:creationId xmlns:p14="http://schemas.microsoft.com/office/powerpoint/2010/main" val="2699784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en-US" dirty="0"/>
              <a:t>Pandemic Cyber Risk</a:t>
            </a:r>
            <a:endParaRPr lang="en-US" dirty="0">
              <a:solidFill>
                <a:schemeClr val="tx1"/>
              </a:solidFill>
            </a:endParaRPr>
          </a:p>
        </p:txBody>
      </p:sp>
      <p:sp>
        <p:nvSpPr>
          <p:cNvPr id="3" name="Textplatzhalter 2"/>
          <p:cNvSpPr>
            <a:spLocks noGrp="1"/>
          </p:cNvSpPr>
          <p:nvPr>
            <p:ph type="body" sz="quarter" idx="11"/>
          </p:nvPr>
        </p:nvSpPr>
        <p:spPr>
          <a:xfrm>
            <a:off x="412750" y="841987"/>
            <a:ext cx="9074150" cy="276999"/>
          </a:xfrm>
        </p:spPr>
        <p:txBody>
          <a:bodyPr/>
          <a:lstStyle/>
          <a:p>
            <a:r>
              <a:rPr lang="en-US" dirty="0" smtClean="0"/>
              <a:t>Conclusions</a:t>
            </a:r>
            <a:endParaRPr lang="en-US" dirty="0"/>
          </a:p>
        </p:txBody>
      </p:sp>
      <p:sp>
        <p:nvSpPr>
          <p:cNvPr id="4" name="Textfeld 3"/>
          <p:cNvSpPr txBox="1"/>
          <p:nvPr/>
        </p:nvSpPr>
        <p:spPr>
          <a:xfrm>
            <a:off x="723900" y="1520095"/>
            <a:ext cx="7633291" cy="4208844"/>
          </a:xfrm>
          <a:prstGeom prst="rect">
            <a:avLst/>
          </a:prstGeom>
        </p:spPr>
        <p:txBody>
          <a:bodyPr wrap="square" rtlCol="0">
            <a:spAutoFit/>
          </a:bodyPr>
          <a:lstStyle/>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Network models help insurers to model cyber risks more realistically and can improve regulatory and actuarial models.</a:t>
            </a:r>
          </a:p>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Network models can be used to derive more concrete suggestions for insurers and regulators:</a:t>
            </a:r>
          </a:p>
          <a:p>
            <a:pPr marL="742950" lvl="1"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Insurers should look out for hubs in their underwriting portfolio (e.g. high-tech and software companies, cloud services, social media).</a:t>
            </a:r>
          </a:p>
          <a:p>
            <a:pPr marL="742950" lvl="1"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Clients with  strong interconnections should be required to have better IT security, charged higher premiums and capital.</a:t>
            </a:r>
          </a:p>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However, networks models have more degree of freedom and use more detailed information about the underlying contagion process. As a consequence more modeling and parameter risk emergence.</a:t>
            </a:r>
          </a:p>
        </p:txBody>
      </p:sp>
    </p:spTree>
    <p:extLst>
      <p:ext uri="{BB962C8B-B14F-4D97-AF65-F5344CB8AC3E}">
        <p14:creationId xmlns:p14="http://schemas.microsoft.com/office/powerpoint/2010/main" val="4282476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p:txBody>
          <a:bodyPr/>
          <a:lstStyle/>
          <a:p>
            <a:r>
              <a:rPr lang="en-US" dirty="0"/>
              <a:t>Pandemic Cyber </a:t>
            </a:r>
            <a:r>
              <a:rPr lang="en-US" dirty="0" smtClean="0"/>
              <a:t>Risk</a:t>
            </a:r>
            <a:endParaRPr lang="en-US" dirty="0">
              <a:solidFill>
                <a:schemeClr val="tx1"/>
              </a:solidFill>
            </a:endParaRPr>
          </a:p>
        </p:txBody>
      </p:sp>
      <p:sp>
        <p:nvSpPr>
          <p:cNvPr id="3" name="Textplatzhalter 2"/>
          <p:cNvSpPr>
            <a:spLocks noGrp="1"/>
          </p:cNvSpPr>
          <p:nvPr>
            <p:ph type="body" sz="quarter" idx="11"/>
          </p:nvPr>
        </p:nvSpPr>
        <p:spPr/>
        <p:txBody>
          <a:bodyPr/>
          <a:lstStyle/>
          <a:p>
            <a:r>
              <a:rPr lang="en-US" dirty="0" smtClean="0"/>
              <a:t>Questions</a:t>
            </a:r>
            <a:endParaRPr lang="en-US" dirty="0"/>
          </a:p>
        </p:txBody>
      </p:sp>
      <p:sp>
        <p:nvSpPr>
          <p:cNvPr id="4" name="Textfeld 3"/>
          <p:cNvSpPr txBox="1"/>
          <p:nvPr/>
        </p:nvSpPr>
        <p:spPr>
          <a:xfrm>
            <a:off x="925918" y="1770108"/>
            <a:ext cx="7286625" cy="2400657"/>
          </a:xfrm>
          <a:prstGeom prst="rect">
            <a:avLst/>
          </a:prstGeom>
        </p:spPr>
        <p:txBody>
          <a:bodyPr wrap="square" rtlCol="0">
            <a:spAutoFit/>
          </a:bodyPr>
          <a:lstStyle/>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Is a concentration on malware (spreading through the internet) broad enough?</a:t>
            </a:r>
          </a:p>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How can the parameters be empirically calibrated?</a:t>
            </a:r>
          </a:p>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Do we need for this kind of models too many assumptions (e.g. infection rate, network structure)?</a:t>
            </a:r>
          </a:p>
          <a:p>
            <a:pPr marL="285750" indent="-285750">
              <a:lnSpc>
                <a:spcPct val="150000"/>
              </a:lnSpc>
              <a:spcBef>
                <a:spcPts val="600"/>
              </a:spcBef>
              <a:buFont typeface="Arial" panose="020B0604020202020204" pitchFamily="34" charset="0"/>
              <a:buChar char="•"/>
            </a:pPr>
            <a:r>
              <a:rPr lang="en-US" sz="1500" dirty="0" smtClean="0">
                <a:latin typeface="Arial" panose="020B0604020202020204" pitchFamily="34" charset="0"/>
                <a:cs typeface="Arial" panose="020B0604020202020204" pitchFamily="34" charset="0"/>
              </a:rPr>
              <a:t>Possible extension would be to combine the underwriting portfolios for several insurers to analyze the accumulation risk (e.g. at the reinsurer level).</a:t>
            </a:r>
          </a:p>
        </p:txBody>
      </p:sp>
    </p:spTree>
    <p:extLst>
      <p:ext uri="{BB962C8B-B14F-4D97-AF65-F5344CB8AC3E}">
        <p14:creationId xmlns:p14="http://schemas.microsoft.com/office/powerpoint/2010/main" val="2474698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105D5B6E-A815-4D31-AFE0-3410A3860F9C}"/>
              </a:ext>
            </a:extLst>
          </p:cNvPr>
          <p:cNvPicPr>
            <a:picLocks noChangeAspect="1"/>
          </p:cNvPicPr>
          <p:nvPr/>
        </p:nvPicPr>
        <p:blipFill>
          <a:blip r:embed="rId3"/>
          <a:stretch>
            <a:fillRect/>
          </a:stretch>
        </p:blipFill>
        <p:spPr>
          <a:xfrm>
            <a:off x="6460543" y="359100"/>
            <a:ext cx="3024000" cy="688193"/>
          </a:xfrm>
          <a:prstGeom prst="rect">
            <a:avLst/>
          </a:prstGeom>
        </p:spPr>
      </p:pic>
      <p:sp>
        <p:nvSpPr>
          <p:cNvPr id="11" name="Textfeld 10">
            <a:extLst>
              <a:ext uri="{FF2B5EF4-FFF2-40B4-BE49-F238E27FC236}">
                <a16:creationId xmlns:a16="http://schemas.microsoft.com/office/drawing/2014/main" id="{2B6C06FD-7336-47E1-B0ED-336D13DEE21B}"/>
              </a:ext>
            </a:extLst>
          </p:cNvPr>
          <p:cNvSpPr txBox="1"/>
          <p:nvPr/>
        </p:nvSpPr>
        <p:spPr>
          <a:xfrm>
            <a:off x="343562" y="4380513"/>
            <a:ext cx="9344914" cy="584775"/>
          </a:xfrm>
          <a:prstGeom prst="rect">
            <a:avLst/>
          </a:prstGeom>
        </p:spPr>
        <p:txBody>
          <a:bodyPr wrap="square" lIns="36000" rIns="0" rtlCol="0">
            <a:spAutoFit/>
          </a:bodyPr>
          <a:lstStyle/>
          <a:p>
            <a:pPr algn="ctr"/>
            <a:r>
              <a:rPr lang="en-US" sz="3200" b="1" dirty="0" smtClean="0">
                <a:latin typeface="Arial" panose="020B0604020202020204" pitchFamily="34" charset="0"/>
                <a:cs typeface="Arial" panose="020B0604020202020204" pitchFamily="34" charset="0"/>
              </a:rPr>
              <a:t>Thanks!</a:t>
            </a:r>
            <a:endParaRPr lang="en-US" sz="3200" b="1" dirty="0">
              <a:latin typeface="Arial" panose="020B0604020202020204" pitchFamily="34" charset="0"/>
              <a:cs typeface="Arial" panose="020B0604020202020204" pitchFamily="34" charset="0"/>
            </a:endParaRPr>
          </a:p>
        </p:txBody>
      </p:sp>
      <p:pic>
        <p:nvPicPr>
          <p:cNvPr id="8" name="Grafik 7">
            <a:extLst>
              <a:ext uri="{FF2B5EF4-FFF2-40B4-BE49-F238E27FC236}">
                <a16:creationId xmlns:a16="http://schemas.microsoft.com/office/drawing/2014/main" id="{944D61C2-2654-4FBF-9C34-1E7D3768A9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6525" y="6000146"/>
            <a:ext cx="1409083" cy="639443"/>
          </a:xfrm>
          <a:prstGeom prst="rect">
            <a:avLst/>
          </a:prstGeom>
        </p:spPr>
      </p:pic>
      <p:pic>
        <p:nvPicPr>
          <p:cNvPr id="9" name="Grafik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9175" y="1456848"/>
            <a:ext cx="2505075" cy="2505075"/>
          </a:xfrm>
          <a:prstGeom prst="rect">
            <a:avLst/>
          </a:prstGeom>
        </p:spPr>
      </p:pic>
    </p:spTree>
    <p:extLst>
      <p:ext uri="{BB962C8B-B14F-4D97-AF65-F5344CB8AC3E}">
        <p14:creationId xmlns:p14="http://schemas.microsoft.com/office/powerpoint/2010/main" val="28143578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182&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3&quot;&gt;&lt;elem m_fUsage=&quot;1.71000000000000000000E+000&quot;&gt;&lt;m_ppcolschidx val=&quot;0&quot;/&gt;&lt;m_rgb r=&quot;30&quot; g=&quot;30&quot; b=&quot;30&quot;/&gt;&lt;/elem&gt;&lt;elem m_fUsage=&quot;1.00000000000000000000E+000&quot;&gt;&lt;m_ppcolschidx val=&quot;0&quot;/&gt;&lt;m_rgb r=&quot;4e&quot; g=&quot;e6&quot; b=&quot;4&quot;/&gt;&lt;/elem&gt;&lt;elem m_fUsage=&quot;7.29000000000000090000E-001&quot;&gt;&lt;m_ppcolschidx val=&quot;0&quot;/&gt;&lt;m_rgb r=&quot;52&quot; g=&quot;be&quot; b=&quot;3f&quot;/&gt;&lt;/elem&gt;&lt;/m_vecMRU&gt;&lt;/m_mruColor&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65"/>
</p:tagLst>
</file>

<file path=ppt/theme/theme1.xml><?xml version="1.0" encoding="utf-8"?>
<a:theme xmlns:a="http://schemas.openxmlformats.org/drawingml/2006/main" name="Titel Fol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effectLst>
          <a:outerShdw blurRad="50800" dist="38100" dir="2700000" algn="tl" rotWithShape="0">
            <a:prstClr val="black">
              <a:alpha val="40000"/>
            </a:prstClr>
          </a:outerShdw>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wrap="square" rtlCol="0">
        <a:spAutoFit/>
      </a:bodyPr>
      <a:lstStyle>
        <a:defPPr>
          <a:defRPr sz="1400" dirty="0" smtClean="0">
            <a:solidFill>
              <a:schemeClr val="tx1"/>
            </a:solidFill>
            <a:latin typeface="Calibri" panose="020F0502020204030204" pitchFamily="34" charset="0"/>
            <a:cs typeface="Calibri" panose="020F0502020204030204" pitchFamily="34" charset="0"/>
          </a:defRPr>
        </a:defPPr>
      </a:lstStyle>
    </a:tx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693</Words>
  <Application>Microsoft Office PowerPoint</Application>
  <PresentationFormat>Benutzerdefiniert</PresentationFormat>
  <Paragraphs>79</Paragraphs>
  <Slides>9</Slides>
  <Notes>9</Notes>
  <HiddenSlides>0</HiddenSlides>
  <MMClips>1</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9</vt:i4>
      </vt:variant>
    </vt:vector>
  </HeadingPairs>
  <TitlesOfParts>
    <vt:vector size="15" baseType="lpstr">
      <vt:lpstr>SimSun</vt:lpstr>
      <vt:lpstr>Arial</vt:lpstr>
      <vt:lpstr>Calibri</vt:lpstr>
      <vt:lpstr>Gill Sans</vt:lpstr>
      <vt:lpstr>Times New Roman</vt:lpstr>
      <vt:lpstr>Titel Folie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Kooperation I.VW und SVV</dc:title>
  <dc:creator>Lehmann, Martin</dc:creator>
  <cp:lastModifiedBy>Schnell, Werner</cp:lastModifiedBy>
  <cp:revision>1984</cp:revision>
  <cp:lastPrinted>2019-06-12T08:28:53Z</cp:lastPrinted>
  <dcterms:created xsi:type="dcterms:W3CDTF">2011-02-05T14:09:49Z</dcterms:created>
  <dcterms:modified xsi:type="dcterms:W3CDTF">2019-06-13T05:46:14Z</dcterms:modified>
</cp:coreProperties>
</file>