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heme/themeOverride2.xml" ContentType="application/vnd.openxmlformats-officedocument.themeOverride+xml"/>
  <Override PartName="/ppt/notesSlides/notesSlide22.xml" ContentType="application/vnd.openxmlformats-officedocument.presentationml.notesSlide+xml"/>
  <Override PartName="/ppt/theme/themeOverride3.xml" ContentType="application/vnd.openxmlformats-officedocument.themeOverride+xml"/>
  <Override PartName="/ppt/notesSlides/notesSlide23.xml" ContentType="application/vnd.openxmlformats-officedocument.presentationml.notesSlide+xml"/>
  <Override PartName="/ppt/theme/themeOverride4.xml" ContentType="application/vnd.openxmlformats-officedocument.themeOverride+xml"/>
  <Override PartName="/ppt/notesSlides/notesSlide24.xml" ContentType="application/vnd.openxmlformats-officedocument.presentationml.notesSlide+xml"/>
  <Override PartName="/ppt/theme/themeOverride5.xml" ContentType="application/vnd.openxmlformats-officedocument.themeOverride+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1" r:id="rId1"/>
  </p:sldMasterIdLst>
  <p:notesMasterIdLst>
    <p:notesMasterId r:id="rId32"/>
  </p:notesMasterIdLst>
  <p:handoutMasterIdLst>
    <p:handoutMasterId r:id="rId33"/>
  </p:handoutMasterIdLst>
  <p:sldIdLst>
    <p:sldId id="277" r:id="rId2"/>
    <p:sldId id="263" r:id="rId3"/>
    <p:sldId id="298" r:id="rId4"/>
    <p:sldId id="325" r:id="rId5"/>
    <p:sldId id="330" r:id="rId6"/>
    <p:sldId id="323" r:id="rId7"/>
    <p:sldId id="320" r:id="rId8"/>
    <p:sldId id="331" r:id="rId9"/>
    <p:sldId id="304" r:id="rId10"/>
    <p:sldId id="329" r:id="rId11"/>
    <p:sldId id="326" r:id="rId12"/>
    <p:sldId id="332" r:id="rId13"/>
    <p:sldId id="272" r:id="rId14"/>
    <p:sldId id="321" r:id="rId15"/>
    <p:sldId id="286" r:id="rId16"/>
    <p:sldId id="333" r:id="rId17"/>
    <p:sldId id="327" r:id="rId18"/>
    <p:sldId id="334" r:id="rId19"/>
    <p:sldId id="309" r:id="rId20"/>
    <p:sldId id="335" r:id="rId21"/>
    <p:sldId id="322" r:id="rId22"/>
    <p:sldId id="313" r:id="rId23"/>
    <p:sldId id="314" r:id="rId24"/>
    <p:sldId id="316" r:id="rId25"/>
    <p:sldId id="302" r:id="rId26"/>
    <p:sldId id="312" r:id="rId27"/>
    <p:sldId id="287" r:id="rId28"/>
    <p:sldId id="284" r:id="rId29"/>
    <p:sldId id="295" r:id="rId30"/>
    <p:sldId id="315" r:id="rId31"/>
  </p:sldIdLst>
  <p:sldSz cx="12192000" cy="685800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rner Schnell" initials="WS" lastIdx="7" clrIdx="0">
    <p:extLst>
      <p:ext uri="{19B8F6BF-5375-455C-9EA6-DF929625EA0E}">
        <p15:presenceInfo xmlns:p15="http://schemas.microsoft.com/office/powerpoint/2012/main" userId="S-1-5-21-616792354-2620807815-2135598770-73727" providerId="AD"/>
      </p:ext>
    </p:extLst>
  </p:cmAuthor>
  <p:cmAuthor id="2" name="Hsiaoyin Chang" initials="HC" lastIdx="0" clrIdx="1">
    <p:extLst>
      <p:ext uri="{19B8F6BF-5375-455C-9EA6-DF929625EA0E}">
        <p15:presenceInfo xmlns:p15="http://schemas.microsoft.com/office/powerpoint/2012/main" userId="S-1-5-21-616792354-2620807815-2135598770-755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3A2C7"/>
    <a:srgbClr val="77933C"/>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86324" autoAdjust="0"/>
  </p:normalViewPr>
  <p:slideViewPr>
    <p:cSldViewPr snapToGrid="0">
      <p:cViewPr varScale="1">
        <p:scale>
          <a:sx n="78" d="100"/>
          <a:sy n="78" d="100"/>
        </p:scale>
        <p:origin x="105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339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5F46C0-EF0B-4C40-9A31-A50D6CE4A66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673B0F95-D02A-4FDB-89DB-89132A97D30F}">
      <dgm:prSet phldrT="[Text]" custT="1"/>
      <dgm:spPr/>
      <dgm:t>
        <a:bodyPr/>
        <a:lstStyle/>
        <a:p>
          <a:r>
            <a:rPr lang="en-US" sz="1800" noProof="0" dirty="0" smtClean="0">
              <a:latin typeface="Arial" panose="020B0604020202020204" pitchFamily="34" charset="0"/>
              <a:cs typeface="Arial" panose="020B0604020202020204" pitchFamily="34" charset="0"/>
            </a:rPr>
            <a:t>Extending understanding of cyber risk</a:t>
          </a:r>
          <a:endParaRPr lang="en-US" sz="1800" noProof="0" dirty="0">
            <a:latin typeface="Arial" panose="020B0604020202020204" pitchFamily="34" charset="0"/>
            <a:cs typeface="Arial" panose="020B0604020202020204" pitchFamily="34" charset="0"/>
          </a:endParaRPr>
        </a:p>
      </dgm:t>
    </dgm:pt>
    <dgm:pt modelId="{E11712B8-68D6-4247-B0AD-7789AD59D8F5}" type="parTrans" cxnId="{2EA8A105-EE81-4543-A6BA-BA3E731AFB3B}">
      <dgm:prSet/>
      <dgm:spPr/>
      <dgm:t>
        <a:bodyPr/>
        <a:lstStyle/>
        <a:p>
          <a:endParaRPr lang="en-US">
            <a:latin typeface="Arial" panose="020B0604020202020204" pitchFamily="34" charset="0"/>
            <a:cs typeface="Arial" panose="020B0604020202020204" pitchFamily="34" charset="0"/>
          </a:endParaRPr>
        </a:p>
      </dgm:t>
    </dgm:pt>
    <dgm:pt modelId="{25342175-5AF4-4AB0-888A-F55CAB6A70EE}" type="sibTrans" cxnId="{2EA8A105-EE81-4543-A6BA-BA3E731AFB3B}">
      <dgm:prSet/>
      <dgm:spPr/>
      <dgm:t>
        <a:bodyPr/>
        <a:lstStyle/>
        <a:p>
          <a:endParaRPr lang="en-US">
            <a:latin typeface="Arial" panose="020B0604020202020204" pitchFamily="34" charset="0"/>
            <a:cs typeface="Arial" panose="020B0604020202020204" pitchFamily="34" charset="0"/>
          </a:endParaRPr>
        </a:p>
      </dgm:t>
    </dgm:pt>
    <dgm:pt modelId="{52E6ABA1-4DB6-42FA-BFC6-EF84DBFC78C6}">
      <dgm:prSet phldrT="[Text]" custT="1"/>
      <dgm:spPr/>
      <dgm:t>
        <a:bodyPr/>
        <a:lstStyle/>
        <a:p>
          <a:r>
            <a:rPr lang="en-US" sz="1400" dirty="0" smtClean="0">
              <a:latin typeface="Arial" panose="020B0604020202020204" pitchFamily="34" charset="0"/>
              <a:cs typeface="Arial" panose="020B0604020202020204" pitchFamily="34" charset="0"/>
            </a:rPr>
            <a:t>Suggesting models for policy, regulation, risk management, </a:t>
          </a:r>
          <a:r>
            <a:rPr lang="en-US" sz="1400" dirty="0" smtClean="0">
              <a:latin typeface="Arial" panose="020B0604020202020204" pitchFamily="34" charset="0"/>
              <a:cs typeface="Arial" panose="020B0604020202020204" pitchFamily="34" charset="0"/>
            </a:rPr>
            <a:t>reserving and pricing</a:t>
          </a:r>
          <a:endParaRPr lang="en-US" sz="1400" dirty="0">
            <a:latin typeface="Arial" panose="020B0604020202020204" pitchFamily="34" charset="0"/>
            <a:cs typeface="Arial" panose="020B0604020202020204" pitchFamily="34" charset="0"/>
          </a:endParaRPr>
        </a:p>
      </dgm:t>
    </dgm:pt>
    <dgm:pt modelId="{F57EE015-33CD-4F21-8C38-6905172972BA}" type="parTrans" cxnId="{C679D9F7-7CDE-49C0-BD49-8A11F5DF721A}">
      <dgm:prSet/>
      <dgm:spPr/>
      <dgm:t>
        <a:bodyPr/>
        <a:lstStyle/>
        <a:p>
          <a:endParaRPr lang="en-US">
            <a:latin typeface="Arial" panose="020B0604020202020204" pitchFamily="34" charset="0"/>
            <a:cs typeface="Arial" panose="020B0604020202020204" pitchFamily="34" charset="0"/>
          </a:endParaRPr>
        </a:p>
      </dgm:t>
    </dgm:pt>
    <dgm:pt modelId="{7BF22A0B-FD10-4F16-B2BA-F0F49323EA3B}" type="sibTrans" cxnId="{C679D9F7-7CDE-49C0-BD49-8A11F5DF721A}">
      <dgm:prSet/>
      <dgm:spPr/>
      <dgm:t>
        <a:bodyPr/>
        <a:lstStyle/>
        <a:p>
          <a:endParaRPr lang="en-US">
            <a:latin typeface="Arial" panose="020B0604020202020204" pitchFamily="34" charset="0"/>
            <a:cs typeface="Arial" panose="020B0604020202020204" pitchFamily="34" charset="0"/>
          </a:endParaRPr>
        </a:p>
      </dgm:t>
    </dgm:pt>
    <dgm:pt modelId="{1FA7F98B-32F7-42D5-8F0E-753BC6E61AA7}">
      <dgm:prSet phldrT="[Text]" custT="1"/>
      <dgm:spPr/>
      <dgm:t>
        <a:bodyPr/>
        <a:lstStyle/>
        <a:p>
          <a:r>
            <a:rPr lang="en-US" sz="1800" dirty="0" smtClean="0">
              <a:latin typeface="Arial" panose="020B0604020202020204" pitchFamily="34" charset="0"/>
              <a:cs typeface="Arial" panose="020B0604020202020204" pitchFamily="34" charset="0"/>
            </a:rPr>
            <a:t>How do these characteristics lead to market failure? </a:t>
          </a:r>
          <a:endParaRPr lang="en-US" sz="1800" dirty="0">
            <a:latin typeface="Arial" panose="020B0604020202020204" pitchFamily="34" charset="0"/>
            <a:cs typeface="Arial" panose="020B0604020202020204" pitchFamily="34" charset="0"/>
          </a:endParaRPr>
        </a:p>
      </dgm:t>
    </dgm:pt>
    <dgm:pt modelId="{2246D7D5-9A0C-4DAC-9ADB-C83B58AA52FA}" type="parTrans" cxnId="{02A805FF-A183-47EE-BA12-72CFCF23C984}">
      <dgm:prSet/>
      <dgm:spPr/>
      <dgm:t>
        <a:bodyPr/>
        <a:lstStyle/>
        <a:p>
          <a:endParaRPr lang="en-US">
            <a:latin typeface="Arial" panose="020B0604020202020204" pitchFamily="34" charset="0"/>
            <a:cs typeface="Arial" panose="020B0604020202020204" pitchFamily="34" charset="0"/>
          </a:endParaRPr>
        </a:p>
      </dgm:t>
    </dgm:pt>
    <dgm:pt modelId="{3E92B854-CCDB-4C18-8F7D-730383C501A8}" type="sibTrans" cxnId="{02A805FF-A183-47EE-BA12-72CFCF23C984}">
      <dgm:prSet/>
      <dgm:spPr/>
      <dgm:t>
        <a:bodyPr/>
        <a:lstStyle/>
        <a:p>
          <a:endParaRPr lang="en-US">
            <a:latin typeface="Arial" panose="020B0604020202020204" pitchFamily="34" charset="0"/>
            <a:cs typeface="Arial" panose="020B0604020202020204" pitchFamily="34" charset="0"/>
          </a:endParaRPr>
        </a:p>
      </dgm:t>
    </dgm:pt>
    <dgm:pt modelId="{49EB5743-4E3F-4F1C-9476-60D34EA426E5}">
      <dgm:prSet phldrT="[Text]" custT="1"/>
      <dgm:spPr/>
      <dgm:t>
        <a:bodyPr/>
        <a:lstStyle/>
        <a:p>
          <a:r>
            <a:rPr lang="en-US" sz="1800" dirty="0" smtClean="0">
              <a:latin typeface="Arial" panose="020B0604020202020204" pitchFamily="34" charset="0"/>
              <a:cs typeface="Arial" panose="020B0604020202020204" pitchFamily="34" charset="0"/>
            </a:rPr>
            <a:t>How could market failure be addressed?</a:t>
          </a:r>
          <a:endParaRPr lang="en-US" sz="1800" dirty="0">
            <a:latin typeface="Arial" panose="020B0604020202020204" pitchFamily="34" charset="0"/>
            <a:cs typeface="Arial" panose="020B0604020202020204" pitchFamily="34" charset="0"/>
          </a:endParaRPr>
        </a:p>
      </dgm:t>
    </dgm:pt>
    <dgm:pt modelId="{DB4F872D-469A-4D28-A807-415BCEF2574E}" type="parTrans" cxnId="{E71E126D-833F-46E7-9B34-E79CB8542B22}">
      <dgm:prSet/>
      <dgm:spPr/>
      <dgm:t>
        <a:bodyPr/>
        <a:lstStyle/>
        <a:p>
          <a:endParaRPr lang="en-US">
            <a:latin typeface="Arial" panose="020B0604020202020204" pitchFamily="34" charset="0"/>
            <a:cs typeface="Arial" panose="020B0604020202020204" pitchFamily="34" charset="0"/>
          </a:endParaRPr>
        </a:p>
      </dgm:t>
    </dgm:pt>
    <dgm:pt modelId="{EBE25B94-38A2-4B8C-89C7-6056BAA88DBD}" type="sibTrans" cxnId="{E71E126D-833F-46E7-9B34-E79CB8542B22}">
      <dgm:prSet/>
      <dgm:spPr/>
      <dgm:t>
        <a:bodyPr/>
        <a:lstStyle/>
        <a:p>
          <a:endParaRPr lang="en-US">
            <a:latin typeface="Arial" panose="020B0604020202020204" pitchFamily="34" charset="0"/>
            <a:cs typeface="Arial" panose="020B0604020202020204" pitchFamily="34" charset="0"/>
          </a:endParaRPr>
        </a:p>
      </dgm:t>
    </dgm:pt>
    <dgm:pt modelId="{CBFC3A33-9C50-465D-95E3-9F1CC87EA8B5}">
      <dgm:prSet phldrT="[Text]" custT="1"/>
      <dgm:spPr/>
      <dgm:t>
        <a:bodyPr/>
        <a:lstStyle/>
        <a:p>
          <a:r>
            <a:rPr lang="en-GB" sz="1400" dirty="0" smtClean="0">
              <a:latin typeface="Arial" panose="020B0604020202020204" pitchFamily="34" charset="0"/>
              <a:cs typeface="Arial" panose="020B0604020202020204" pitchFamily="34" charset="0"/>
            </a:rPr>
            <a:t>Development of cyber insurance market and efficiency gains!</a:t>
          </a:r>
          <a:endParaRPr lang="en-US" sz="1400" dirty="0">
            <a:latin typeface="Arial" panose="020B0604020202020204" pitchFamily="34" charset="0"/>
            <a:cs typeface="Arial" panose="020B0604020202020204" pitchFamily="34" charset="0"/>
          </a:endParaRPr>
        </a:p>
      </dgm:t>
    </dgm:pt>
    <dgm:pt modelId="{9C856C11-8C17-4BB6-BFDA-E9D23FE47478}" type="parTrans" cxnId="{6481FB18-9204-49E2-AEE9-3D5537409930}">
      <dgm:prSet/>
      <dgm:spPr/>
      <dgm:t>
        <a:bodyPr/>
        <a:lstStyle/>
        <a:p>
          <a:endParaRPr lang="en-US">
            <a:latin typeface="Arial" panose="020B0604020202020204" pitchFamily="34" charset="0"/>
            <a:cs typeface="Arial" panose="020B0604020202020204" pitchFamily="34" charset="0"/>
          </a:endParaRPr>
        </a:p>
      </dgm:t>
    </dgm:pt>
    <dgm:pt modelId="{B83F5338-E20B-4C8B-88A1-58202CB533B0}" type="sibTrans" cxnId="{6481FB18-9204-49E2-AEE9-3D5537409930}">
      <dgm:prSet/>
      <dgm:spPr/>
      <dgm:t>
        <a:bodyPr/>
        <a:lstStyle/>
        <a:p>
          <a:endParaRPr lang="en-US">
            <a:latin typeface="Arial" panose="020B0604020202020204" pitchFamily="34" charset="0"/>
            <a:cs typeface="Arial" panose="020B0604020202020204" pitchFamily="34" charset="0"/>
          </a:endParaRPr>
        </a:p>
      </dgm:t>
    </dgm:pt>
    <dgm:pt modelId="{F932057A-201C-4AB2-96DB-E0D1EE8698EF}" type="pres">
      <dgm:prSet presAssocID="{B45F46C0-EF0B-4C40-9A31-A50D6CE4A66C}" presName="Name0" presStyleCnt="0">
        <dgm:presLayoutVars>
          <dgm:dir/>
          <dgm:animLvl val="lvl"/>
          <dgm:resizeHandles val="exact"/>
        </dgm:presLayoutVars>
      </dgm:prSet>
      <dgm:spPr/>
      <dgm:t>
        <a:bodyPr/>
        <a:lstStyle/>
        <a:p>
          <a:endParaRPr lang="en-US"/>
        </a:p>
      </dgm:t>
    </dgm:pt>
    <dgm:pt modelId="{F13B9228-42B9-4F59-962E-1661932D424D}" type="pres">
      <dgm:prSet presAssocID="{49EB5743-4E3F-4F1C-9476-60D34EA426E5}" presName="boxAndChildren" presStyleCnt="0"/>
      <dgm:spPr/>
    </dgm:pt>
    <dgm:pt modelId="{19DA17C5-20F7-4B4D-BF16-D8C67373B1C3}" type="pres">
      <dgm:prSet presAssocID="{49EB5743-4E3F-4F1C-9476-60D34EA426E5}" presName="parentTextBox" presStyleLbl="node1" presStyleIdx="0" presStyleCnt="3"/>
      <dgm:spPr/>
      <dgm:t>
        <a:bodyPr/>
        <a:lstStyle/>
        <a:p>
          <a:endParaRPr lang="en-US"/>
        </a:p>
      </dgm:t>
    </dgm:pt>
    <dgm:pt modelId="{1DBFC341-B5A8-4C46-A2C8-DDD9422CD378}" type="pres">
      <dgm:prSet presAssocID="{49EB5743-4E3F-4F1C-9476-60D34EA426E5}" presName="entireBox" presStyleLbl="node1" presStyleIdx="0" presStyleCnt="3"/>
      <dgm:spPr/>
      <dgm:t>
        <a:bodyPr/>
        <a:lstStyle/>
        <a:p>
          <a:endParaRPr lang="en-US"/>
        </a:p>
      </dgm:t>
    </dgm:pt>
    <dgm:pt modelId="{470D05B4-5C79-4278-8298-741FBBDD6CC7}" type="pres">
      <dgm:prSet presAssocID="{49EB5743-4E3F-4F1C-9476-60D34EA426E5}" presName="descendantBox" presStyleCnt="0"/>
      <dgm:spPr/>
    </dgm:pt>
    <dgm:pt modelId="{2E15555C-2E05-4AC4-8A13-BA97B3D2786E}" type="pres">
      <dgm:prSet presAssocID="{CBFC3A33-9C50-465D-95E3-9F1CC87EA8B5}" presName="childTextBox" presStyleLbl="fgAccFollowNode1" presStyleIdx="0" presStyleCnt="2">
        <dgm:presLayoutVars>
          <dgm:bulletEnabled val="1"/>
        </dgm:presLayoutVars>
      </dgm:prSet>
      <dgm:spPr/>
      <dgm:t>
        <a:bodyPr/>
        <a:lstStyle/>
        <a:p>
          <a:endParaRPr lang="en-US"/>
        </a:p>
      </dgm:t>
    </dgm:pt>
    <dgm:pt modelId="{36A2FB8E-D706-4283-9042-90CE62B173D7}" type="pres">
      <dgm:prSet presAssocID="{3E92B854-CCDB-4C18-8F7D-730383C501A8}" presName="sp" presStyleCnt="0"/>
      <dgm:spPr/>
    </dgm:pt>
    <dgm:pt modelId="{E937103C-06AD-4A5F-B5D3-9A89E53979D5}" type="pres">
      <dgm:prSet presAssocID="{1FA7F98B-32F7-42D5-8F0E-753BC6E61AA7}" presName="arrowAndChildren" presStyleCnt="0"/>
      <dgm:spPr/>
    </dgm:pt>
    <dgm:pt modelId="{ECA033DC-2E27-46C1-916F-E89C4A8993BD}" type="pres">
      <dgm:prSet presAssocID="{1FA7F98B-32F7-42D5-8F0E-753BC6E61AA7}" presName="parentTextArrow" presStyleLbl="node1" presStyleIdx="1" presStyleCnt="3"/>
      <dgm:spPr/>
      <dgm:t>
        <a:bodyPr/>
        <a:lstStyle/>
        <a:p>
          <a:endParaRPr lang="en-US"/>
        </a:p>
      </dgm:t>
    </dgm:pt>
    <dgm:pt modelId="{D63A9994-43DD-4B34-B420-12A6BBF52DE8}" type="pres">
      <dgm:prSet presAssocID="{25342175-5AF4-4AB0-888A-F55CAB6A70EE}" presName="sp" presStyleCnt="0"/>
      <dgm:spPr/>
    </dgm:pt>
    <dgm:pt modelId="{142B1F08-9C2B-4282-BB0B-D690385869F8}" type="pres">
      <dgm:prSet presAssocID="{673B0F95-D02A-4FDB-89DB-89132A97D30F}" presName="arrowAndChildren" presStyleCnt="0"/>
      <dgm:spPr/>
    </dgm:pt>
    <dgm:pt modelId="{FC2032F8-17D9-4E1C-8591-6B3239E7960C}" type="pres">
      <dgm:prSet presAssocID="{673B0F95-D02A-4FDB-89DB-89132A97D30F}" presName="parentTextArrow" presStyleLbl="node1" presStyleIdx="1" presStyleCnt="3"/>
      <dgm:spPr/>
      <dgm:t>
        <a:bodyPr/>
        <a:lstStyle/>
        <a:p>
          <a:endParaRPr lang="en-US"/>
        </a:p>
      </dgm:t>
    </dgm:pt>
    <dgm:pt modelId="{889641D3-FD4E-406B-A9DB-50EE1B4AE742}" type="pres">
      <dgm:prSet presAssocID="{673B0F95-D02A-4FDB-89DB-89132A97D30F}" presName="arrow" presStyleLbl="node1" presStyleIdx="2" presStyleCnt="3"/>
      <dgm:spPr/>
      <dgm:t>
        <a:bodyPr/>
        <a:lstStyle/>
        <a:p>
          <a:endParaRPr lang="en-US"/>
        </a:p>
      </dgm:t>
    </dgm:pt>
    <dgm:pt modelId="{ECA50939-D0CD-4054-93A2-7C6068CECC76}" type="pres">
      <dgm:prSet presAssocID="{673B0F95-D02A-4FDB-89DB-89132A97D30F}" presName="descendantArrow" presStyleCnt="0"/>
      <dgm:spPr/>
    </dgm:pt>
    <dgm:pt modelId="{11681757-E72D-45CA-B86D-652598A5AF64}" type="pres">
      <dgm:prSet presAssocID="{52E6ABA1-4DB6-42FA-BFC6-EF84DBFC78C6}" presName="childTextArrow" presStyleLbl="fgAccFollowNode1" presStyleIdx="1" presStyleCnt="2">
        <dgm:presLayoutVars>
          <dgm:bulletEnabled val="1"/>
        </dgm:presLayoutVars>
      </dgm:prSet>
      <dgm:spPr/>
      <dgm:t>
        <a:bodyPr/>
        <a:lstStyle/>
        <a:p>
          <a:endParaRPr lang="en-US"/>
        </a:p>
      </dgm:t>
    </dgm:pt>
  </dgm:ptLst>
  <dgm:cxnLst>
    <dgm:cxn modelId="{C679D9F7-7CDE-49C0-BD49-8A11F5DF721A}" srcId="{673B0F95-D02A-4FDB-89DB-89132A97D30F}" destId="{52E6ABA1-4DB6-42FA-BFC6-EF84DBFC78C6}" srcOrd="0" destOrd="0" parTransId="{F57EE015-33CD-4F21-8C38-6905172972BA}" sibTransId="{7BF22A0B-FD10-4F16-B2BA-F0F49323EA3B}"/>
    <dgm:cxn modelId="{19C31978-6ABA-4793-BA2D-FCD031C52DFD}" type="presOf" srcId="{49EB5743-4E3F-4F1C-9476-60D34EA426E5}" destId="{1DBFC341-B5A8-4C46-A2C8-DDD9422CD378}" srcOrd="1" destOrd="0" presId="urn:microsoft.com/office/officeart/2005/8/layout/process4"/>
    <dgm:cxn modelId="{5CE7ED79-761E-4032-B248-DF36C0056120}" type="presOf" srcId="{49EB5743-4E3F-4F1C-9476-60D34EA426E5}" destId="{19DA17C5-20F7-4B4D-BF16-D8C67373B1C3}" srcOrd="0" destOrd="0" presId="urn:microsoft.com/office/officeart/2005/8/layout/process4"/>
    <dgm:cxn modelId="{CDEE3215-2F57-424B-B181-97A339CF4929}" type="presOf" srcId="{CBFC3A33-9C50-465D-95E3-9F1CC87EA8B5}" destId="{2E15555C-2E05-4AC4-8A13-BA97B3D2786E}" srcOrd="0" destOrd="0" presId="urn:microsoft.com/office/officeart/2005/8/layout/process4"/>
    <dgm:cxn modelId="{BEC727A9-21AE-48A4-9616-DDD3F05F6B9D}" type="presOf" srcId="{673B0F95-D02A-4FDB-89DB-89132A97D30F}" destId="{889641D3-FD4E-406B-A9DB-50EE1B4AE742}" srcOrd="1" destOrd="0" presId="urn:microsoft.com/office/officeart/2005/8/layout/process4"/>
    <dgm:cxn modelId="{6481FB18-9204-49E2-AEE9-3D5537409930}" srcId="{49EB5743-4E3F-4F1C-9476-60D34EA426E5}" destId="{CBFC3A33-9C50-465D-95E3-9F1CC87EA8B5}" srcOrd="0" destOrd="0" parTransId="{9C856C11-8C17-4BB6-BFDA-E9D23FE47478}" sibTransId="{B83F5338-E20B-4C8B-88A1-58202CB533B0}"/>
    <dgm:cxn modelId="{583E0EC5-B8C6-4778-89A4-C6CAC8F101DB}" type="presOf" srcId="{B45F46C0-EF0B-4C40-9A31-A50D6CE4A66C}" destId="{F932057A-201C-4AB2-96DB-E0D1EE8698EF}" srcOrd="0" destOrd="0" presId="urn:microsoft.com/office/officeart/2005/8/layout/process4"/>
    <dgm:cxn modelId="{49EE3896-AE06-45DC-8E8D-3E6657EBB23A}" type="presOf" srcId="{673B0F95-D02A-4FDB-89DB-89132A97D30F}" destId="{FC2032F8-17D9-4E1C-8591-6B3239E7960C}" srcOrd="0" destOrd="0" presId="urn:microsoft.com/office/officeart/2005/8/layout/process4"/>
    <dgm:cxn modelId="{E71E126D-833F-46E7-9B34-E79CB8542B22}" srcId="{B45F46C0-EF0B-4C40-9A31-A50D6CE4A66C}" destId="{49EB5743-4E3F-4F1C-9476-60D34EA426E5}" srcOrd="2" destOrd="0" parTransId="{DB4F872D-469A-4D28-A807-415BCEF2574E}" sibTransId="{EBE25B94-38A2-4B8C-89C7-6056BAA88DBD}"/>
    <dgm:cxn modelId="{2EA8A105-EE81-4543-A6BA-BA3E731AFB3B}" srcId="{B45F46C0-EF0B-4C40-9A31-A50D6CE4A66C}" destId="{673B0F95-D02A-4FDB-89DB-89132A97D30F}" srcOrd="0" destOrd="0" parTransId="{E11712B8-68D6-4247-B0AD-7789AD59D8F5}" sibTransId="{25342175-5AF4-4AB0-888A-F55CAB6A70EE}"/>
    <dgm:cxn modelId="{7B0BDC7D-B0B6-4684-8638-BF54FC507696}" type="presOf" srcId="{1FA7F98B-32F7-42D5-8F0E-753BC6E61AA7}" destId="{ECA033DC-2E27-46C1-916F-E89C4A8993BD}" srcOrd="0" destOrd="0" presId="urn:microsoft.com/office/officeart/2005/8/layout/process4"/>
    <dgm:cxn modelId="{823DA8B5-2167-4D88-BAC8-0CA84A8C9AB8}" type="presOf" srcId="{52E6ABA1-4DB6-42FA-BFC6-EF84DBFC78C6}" destId="{11681757-E72D-45CA-B86D-652598A5AF64}" srcOrd="0" destOrd="0" presId="urn:microsoft.com/office/officeart/2005/8/layout/process4"/>
    <dgm:cxn modelId="{02A805FF-A183-47EE-BA12-72CFCF23C984}" srcId="{B45F46C0-EF0B-4C40-9A31-A50D6CE4A66C}" destId="{1FA7F98B-32F7-42D5-8F0E-753BC6E61AA7}" srcOrd="1" destOrd="0" parTransId="{2246D7D5-9A0C-4DAC-9ADB-C83B58AA52FA}" sibTransId="{3E92B854-CCDB-4C18-8F7D-730383C501A8}"/>
    <dgm:cxn modelId="{8688E0D4-33DD-487B-9268-A254338955A1}" type="presParOf" srcId="{F932057A-201C-4AB2-96DB-E0D1EE8698EF}" destId="{F13B9228-42B9-4F59-962E-1661932D424D}" srcOrd="0" destOrd="0" presId="urn:microsoft.com/office/officeart/2005/8/layout/process4"/>
    <dgm:cxn modelId="{366DC289-BCA0-4700-A026-04C7ABCBB3D9}" type="presParOf" srcId="{F13B9228-42B9-4F59-962E-1661932D424D}" destId="{19DA17C5-20F7-4B4D-BF16-D8C67373B1C3}" srcOrd="0" destOrd="0" presId="urn:microsoft.com/office/officeart/2005/8/layout/process4"/>
    <dgm:cxn modelId="{9CC8267B-6F64-4BD4-9423-7E0DBD19B655}" type="presParOf" srcId="{F13B9228-42B9-4F59-962E-1661932D424D}" destId="{1DBFC341-B5A8-4C46-A2C8-DDD9422CD378}" srcOrd="1" destOrd="0" presId="urn:microsoft.com/office/officeart/2005/8/layout/process4"/>
    <dgm:cxn modelId="{A0964E82-9BE2-46D0-A3AE-C137427871CC}" type="presParOf" srcId="{F13B9228-42B9-4F59-962E-1661932D424D}" destId="{470D05B4-5C79-4278-8298-741FBBDD6CC7}" srcOrd="2" destOrd="0" presId="urn:microsoft.com/office/officeart/2005/8/layout/process4"/>
    <dgm:cxn modelId="{19D25E54-0030-447F-8677-6E2A048273EB}" type="presParOf" srcId="{470D05B4-5C79-4278-8298-741FBBDD6CC7}" destId="{2E15555C-2E05-4AC4-8A13-BA97B3D2786E}" srcOrd="0" destOrd="0" presId="urn:microsoft.com/office/officeart/2005/8/layout/process4"/>
    <dgm:cxn modelId="{D7FC2F5D-05E3-47E7-8E14-1FD55C9EAF48}" type="presParOf" srcId="{F932057A-201C-4AB2-96DB-E0D1EE8698EF}" destId="{36A2FB8E-D706-4283-9042-90CE62B173D7}" srcOrd="1" destOrd="0" presId="urn:microsoft.com/office/officeart/2005/8/layout/process4"/>
    <dgm:cxn modelId="{E4A6635B-F855-4C69-A3FF-945D49DF2024}" type="presParOf" srcId="{F932057A-201C-4AB2-96DB-E0D1EE8698EF}" destId="{E937103C-06AD-4A5F-B5D3-9A89E53979D5}" srcOrd="2" destOrd="0" presId="urn:microsoft.com/office/officeart/2005/8/layout/process4"/>
    <dgm:cxn modelId="{F5F7344F-E54C-4612-B7D0-F28B940F3414}" type="presParOf" srcId="{E937103C-06AD-4A5F-B5D3-9A89E53979D5}" destId="{ECA033DC-2E27-46C1-916F-E89C4A8993BD}" srcOrd="0" destOrd="0" presId="urn:microsoft.com/office/officeart/2005/8/layout/process4"/>
    <dgm:cxn modelId="{384B2493-ADD8-4D42-B3F1-9B4C086BC60F}" type="presParOf" srcId="{F932057A-201C-4AB2-96DB-E0D1EE8698EF}" destId="{D63A9994-43DD-4B34-B420-12A6BBF52DE8}" srcOrd="3" destOrd="0" presId="urn:microsoft.com/office/officeart/2005/8/layout/process4"/>
    <dgm:cxn modelId="{77903E8C-CBC2-4BF0-87D9-551FC3B35BF2}" type="presParOf" srcId="{F932057A-201C-4AB2-96DB-E0D1EE8698EF}" destId="{142B1F08-9C2B-4282-BB0B-D690385869F8}" srcOrd="4" destOrd="0" presId="urn:microsoft.com/office/officeart/2005/8/layout/process4"/>
    <dgm:cxn modelId="{CB39113B-AC71-47B9-B09C-B7F748C4AB17}" type="presParOf" srcId="{142B1F08-9C2B-4282-BB0B-D690385869F8}" destId="{FC2032F8-17D9-4E1C-8591-6B3239E7960C}" srcOrd="0" destOrd="0" presId="urn:microsoft.com/office/officeart/2005/8/layout/process4"/>
    <dgm:cxn modelId="{BC4D0C58-B6CC-4740-A35E-13FF569C3892}" type="presParOf" srcId="{142B1F08-9C2B-4282-BB0B-D690385869F8}" destId="{889641D3-FD4E-406B-A9DB-50EE1B4AE742}" srcOrd="1" destOrd="0" presId="urn:microsoft.com/office/officeart/2005/8/layout/process4"/>
    <dgm:cxn modelId="{56688114-325B-430C-B01C-0449421B9FC4}" type="presParOf" srcId="{142B1F08-9C2B-4282-BB0B-D690385869F8}" destId="{ECA50939-D0CD-4054-93A2-7C6068CECC76}" srcOrd="2" destOrd="0" presId="urn:microsoft.com/office/officeart/2005/8/layout/process4"/>
    <dgm:cxn modelId="{FC8E8012-D117-4FB9-9441-ECDD28604DC4}" type="presParOf" srcId="{ECA50939-D0CD-4054-93A2-7C6068CECC76}" destId="{11681757-E72D-45CA-B86D-652598A5AF64}"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0AC0A5-218D-44CF-B571-57769102464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FAA6CE0D-6FF7-4DCA-BECB-1ED95BE5F6EA}">
      <dgm:prSet phldrT="[Text]" custT="1"/>
      <dgm:spPr/>
      <dgm:t>
        <a:bodyPr/>
        <a:lstStyle/>
        <a:p>
          <a:r>
            <a:rPr lang="en-US" sz="1800" dirty="0" smtClean="0">
              <a:latin typeface="Arial" panose="020B0604020202020204" pitchFamily="34" charset="0"/>
              <a:cs typeface="Arial" panose="020B0604020202020204" pitchFamily="34" charset="0"/>
            </a:rPr>
            <a:t>Genuine diversification trap (decreasing portfolio value)</a:t>
          </a:r>
          <a:endParaRPr lang="en-US" sz="1800" dirty="0">
            <a:latin typeface="Arial" panose="020B0604020202020204" pitchFamily="34" charset="0"/>
            <a:cs typeface="Arial" panose="020B0604020202020204" pitchFamily="34" charset="0"/>
          </a:endParaRPr>
        </a:p>
      </dgm:t>
    </dgm:pt>
    <dgm:pt modelId="{E83FCDFA-73C9-40D2-8DB3-626D83D45435}" type="parTrans" cxnId="{4210675D-26DF-4FD9-925E-8B08D509260D}">
      <dgm:prSet/>
      <dgm:spPr/>
      <dgm:t>
        <a:bodyPr/>
        <a:lstStyle/>
        <a:p>
          <a:endParaRPr lang="en-US"/>
        </a:p>
      </dgm:t>
    </dgm:pt>
    <dgm:pt modelId="{DB7B1968-211E-46B3-8B18-726FD64CBD3A}" type="sibTrans" cxnId="{4210675D-26DF-4FD9-925E-8B08D509260D}">
      <dgm:prSet/>
      <dgm:spPr/>
      <dgm:t>
        <a:bodyPr/>
        <a:lstStyle/>
        <a:p>
          <a:endParaRPr lang="en-US"/>
        </a:p>
      </dgm:t>
    </dgm:pt>
    <dgm:pt modelId="{2FB9183C-A3A1-40C1-9040-DF07B734069F}">
      <dgm:prSet phldrT="[Text]" custT="1"/>
      <dgm:spPr/>
      <dgm:t>
        <a:bodyPr/>
        <a:lstStyle/>
        <a:p>
          <a:r>
            <a:rPr lang="en-US" sz="1800" dirty="0" smtClean="0">
              <a:latin typeface="Arial" panose="020B0604020202020204" pitchFamily="34" charset="0"/>
              <a:cs typeface="Arial" panose="020B0604020202020204" pitchFamily="34" charset="0"/>
            </a:rPr>
            <a:t>Market stays underdeveloped unless </a:t>
          </a:r>
          <a:r>
            <a:rPr lang="en-US" sz="1800" b="1" dirty="0" smtClean="0">
              <a:latin typeface="Arial" panose="020B0604020202020204" pitchFamily="34" charset="0"/>
              <a:cs typeface="Arial" panose="020B0604020202020204" pitchFamily="34" charset="0"/>
            </a:rPr>
            <a:t>subsidized.</a:t>
          </a:r>
          <a:endParaRPr lang="en-US" sz="1800" b="1" dirty="0">
            <a:latin typeface="Arial" panose="020B0604020202020204" pitchFamily="34" charset="0"/>
            <a:cs typeface="Arial" panose="020B0604020202020204" pitchFamily="34" charset="0"/>
          </a:endParaRPr>
        </a:p>
      </dgm:t>
    </dgm:pt>
    <dgm:pt modelId="{37A089B5-B317-419D-AEA9-7FB20C4591FC}" type="parTrans" cxnId="{DC96E412-CFBC-4B88-AF58-A72A4DF2C12F}">
      <dgm:prSet/>
      <dgm:spPr/>
      <dgm:t>
        <a:bodyPr/>
        <a:lstStyle/>
        <a:p>
          <a:endParaRPr lang="en-US"/>
        </a:p>
      </dgm:t>
    </dgm:pt>
    <dgm:pt modelId="{DC085A38-30B7-4224-9402-E1A4C2C79CE4}" type="sibTrans" cxnId="{DC96E412-CFBC-4B88-AF58-A72A4DF2C12F}">
      <dgm:prSet/>
      <dgm:spPr/>
      <dgm:t>
        <a:bodyPr/>
        <a:lstStyle/>
        <a:p>
          <a:endParaRPr lang="en-US"/>
        </a:p>
      </dgm:t>
    </dgm:pt>
    <dgm:pt modelId="{4F974624-C4E6-479A-8EB9-0AE468987BE6}">
      <dgm:prSet phldrT="[Text]" custT="1"/>
      <dgm:spPr/>
      <dgm:t>
        <a:bodyPr/>
        <a:lstStyle/>
        <a:p>
          <a:r>
            <a:rPr lang="en-US" sz="1800" dirty="0" smtClean="0">
              <a:latin typeface="Arial" panose="020B0604020202020204" pitchFamily="34" charset="0"/>
              <a:cs typeface="Arial" panose="020B0604020202020204" pitchFamily="34" charset="0"/>
            </a:rPr>
            <a:t>Local diversification trap</a:t>
          </a:r>
        </a:p>
        <a:p>
          <a:r>
            <a:rPr lang="de-CH" sz="1800" dirty="0" smtClean="0">
              <a:latin typeface="Arial" panose="020B0604020202020204" pitchFamily="34" charset="0"/>
              <a:cs typeface="Arial" panose="020B0604020202020204" pitchFamily="34" charset="0"/>
            </a:rPr>
            <a:t>(</a:t>
          </a:r>
          <a:r>
            <a:rPr lang="en-US" sz="1800" dirty="0" smtClean="0">
              <a:latin typeface="Arial" panose="020B0604020202020204" pitchFamily="34" charset="0"/>
              <a:cs typeface="Arial" panose="020B0604020202020204" pitchFamily="34" charset="0"/>
            </a:rPr>
            <a:t>U-shaped portfolio value)</a:t>
          </a:r>
          <a:endParaRPr lang="en-US" sz="1800" dirty="0">
            <a:latin typeface="Arial" panose="020B0604020202020204" pitchFamily="34" charset="0"/>
            <a:cs typeface="Arial" panose="020B0604020202020204" pitchFamily="34" charset="0"/>
          </a:endParaRPr>
        </a:p>
      </dgm:t>
    </dgm:pt>
    <dgm:pt modelId="{05975ABB-EA43-47ED-A57F-D96B1CB1F13A}" type="parTrans" cxnId="{2F831F1B-50FB-47EB-8F7A-641159860A87}">
      <dgm:prSet/>
      <dgm:spPr/>
      <dgm:t>
        <a:bodyPr/>
        <a:lstStyle/>
        <a:p>
          <a:endParaRPr lang="en-US"/>
        </a:p>
      </dgm:t>
    </dgm:pt>
    <dgm:pt modelId="{35486213-DBF9-4013-97C7-9500296B7018}" type="sibTrans" cxnId="{2F831F1B-50FB-47EB-8F7A-641159860A87}">
      <dgm:prSet/>
      <dgm:spPr/>
      <dgm:t>
        <a:bodyPr/>
        <a:lstStyle/>
        <a:p>
          <a:endParaRPr lang="en-US"/>
        </a:p>
      </dgm:t>
    </dgm:pt>
    <dgm:pt modelId="{BF59C6F3-47CA-4AF1-BBAA-093B7A89DF9B}">
      <dgm:prSet phldrT="[Text]" custT="1"/>
      <dgm:spPr/>
      <dgm:t>
        <a:bodyPr/>
        <a:lstStyle/>
        <a:p>
          <a:r>
            <a:rPr lang="en-US" sz="1800" dirty="0" smtClean="0">
              <a:latin typeface="Arial" panose="020B0604020202020204" pitchFamily="34" charset="0"/>
              <a:cs typeface="Arial" panose="020B0604020202020204" pitchFamily="34" charset="0"/>
            </a:rPr>
            <a:t>However, a subsidized market might not be desirable from a welfare perspective.</a:t>
          </a:r>
          <a:endParaRPr lang="en-US" sz="1800" dirty="0">
            <a:latin typeface="Arial" panose="020B0604020202020204" pitchFamily="34" charset="0"/>
            <a:cs typeface="Arial" panose="020B0604020202020204" pitchFamily="34" charset="0"/>
          </a:endParaRPr>
        </a:p>
      </dgm:t>
    </dgm:pt>
    <dgm:pt modelId="{F1723B3F-103E-4F64-9F11-89228AF02DA4}" type="parTrans" cxnId="{6B983878-9356-408D-88C4-29757C531F0E}">
      <dgm:prSet/>
      <dgm:spPr/>
      <dgm:t>
        <a:bodyPr/>
        <a:lstStyle/>
        <a:p>
          <a:endParaRPr lang="en-US"/>
        </a:p>
      </dgm:t>
    </dgm:pt>
    <dgm:pt modelId="{B89135C4-D763-4B59-AB82-3F088AF34766}" type="sibTrans" cxnId="{6B983878-9356-408D-88C4-29757C531F0E}">
      <dgm:prSet/>
      <dgm:spPr/>
      <dgm:t>
        <a:bodyPr/>
        <a:lstStyle/>
        <a:p>
          <a:endParaRPr lang="en-US"/>
        </a:p>
      </dgm:t>
    </dgm:pt>
    <dgm:pt modelId="{E2177902-8A39-4B00-9F43-C49144F09F2F}">
      <dgm:prSet phldrT="[Text]" custT="1"/>
      <dgm:spPr/>
      <dgm:t>
        <a:bodyPr/>
        <a:lstStyle/>
        <a:p>
          <a:r>
            <a:rPr lang="en-US" sz="1800" dirty="0" smtClean="0">
              <a:latin typeface="Arial" panose="020B0604020202020204" pitchFamily="34" charset="0"/>
              <a:cs typeface="Arial" panose="020B0604020202020204" pitchFamily="34" charset="0"/>
            </a:rPr>
            <a:t>Utility negative for individuals but positive for society</a:t>
          </a:r>
          <a:endParaRPr lang="en-US" sz="1800" dirty="0">
            <a:latin typeface="Arial" panose="020B0604020202020204" pitchFamily="34" charset="0"/>
            <a:cs typeface="Arial" panose="020B0604020202020204" pitchFamily="34" charset="0"/>
          </a:endParaRPr>
        </a:p>
      </dgm:t>
    </dgm:pt>
    <dgm:pt modelId="{1B363BAF-ECD0-4939-BBBF-0581DC733D3C}" type="parTrans" cxnId="{6216FA7E-3843-4157-AC1D-96BE0D3C6609}">
      <dgm:prSet/>
      <dgm:spPr/>
      <dgm:t>
        <a:bodyPr/>
        <a:lstStyle/>
        <a:p>
          <a:endParaRPr lang="en-US"/>
        </a:p>
      </dgm:t>
    </dgm:pt>
    <dgm:pt modelId="{3707B425-8A6C-4831-9BF5-CEE07C6C3D25}" type="sibTrans" cxnId="{6216FA7E-3843-4157-AC1D-96BE0D3C6609}">
      <dgm:prSet/>
      <dgm:spPr/>
      <dgm:t>
        <a:bodyPr/>
        <a:lstStyle/>
        <a:p>
          <a:endParaRPr lang="en-US"/>
        </a:p>
      </dgm:t>
    </dgm:pt>
    <dgm:pt modelId="{528653F0-6EB2-4CA7-9CF3-0DCD4D3F0EB1}">
      <dgm:prSet phldrT="[Text]" custT="1"/>
      <dgm:spPr/>
      <dgm:t>
        <a:bodyPr/>
        <a:lstStyle/>
        <a:p>
          <a:r>
            <a:rPr lang="en-US" sz="1800" dirty="0" smtClean="0">
              <a:latin typeface="Arial" panose="020B0604020202020204" pitchFamily="34" charset="0"/>
              <a:cs typeface="Arial" panose="020B0604020202020204" pitchFamily="34" charset="0"/>
            </a:rPr>
            <a:t>Public coordination desirable</a:t>
          </a:r>
          <a:endParaRPr lang="en-US" sz="1800" dirty="0">
            <a:latin typeface="Arial" panose="020B0604020202020204" pitchFamily="34" charset="0"/>
            <a:cs typeface="Arial" panose="020B0604020202020204" pitchFamily="34" charset="0"/>
          </a:endParaRPr>
        </a:p>
      </dgm:t>
    </dgm:pt>
    <dgm:pt modelId="{F6283FE2-907B-4EA9-ADC9-D9111F8BABE6}" type="parTrans" cxnId="{11C5A158-8293-44FD-BBBF-790C3A55E513}">
      <dgm:prSet/>
      <dgm:spPr/>
      <dgm:t>
        <a:bodyPr/>
        <a:lstStyle/>
        <a:p>
          <a:endParaRPr lang="en-US"/>
        </a:p>
      </dgm:t>
    </dgm:pt>
    <dgm:pt modelId="{46225FDE-1C6B-4B94-A5B9-F5A9DA82A96B}" type="sibTrans" cxnId="{11C5A158-8293-44FD-BBBF-790C3A55E513}">
      <dgm:prSet/>
      <dgm:spPr/>
      <dgm:t>
        <a:bodyPr/>
        <a:lstStyle/>
        <a:p>
          <a:endParaRPr lang="en-US"/>
        </a:p>
      </dgm:t>
    </dgm:pt>
    <dgm:pt modelId="{84A62F8A-61B4-4834-84EA-BEC5DFDD2E98}">
      <dgm:prSet phldrT="[Text]" custT="1"/>
      <dgm:spPr/>
      <dgm:t>
        <a:bodyPr/>
        <a:lstStyle/>
        <a:p>
          <a:r>
            <a:rPr lang="en-US" sz="1800" dirty="0" smtClean="0">
              <a:latin typeface="Arial" panose="020B0604020202020204" pitchFamily="34" charset="0"/>
              <a:cs typeface="Arial" panose="020B0604020202020204" pitchFamily="34" charset="0"/>
            </a:rPr>
            <a:t>Very heavy tails and strong (tail) dependencies cause diversification to fail. </a:t>
          </a:r>
          <a:endParaRPr lang="en-US" sz="1800" dirty="0">
            <a:latin typeface="Arial" panose="020B0604020202020204" pitchFamily="34" charset="0"/>
            <a:cs typeface="Arial" panose="020B0604020202020204" pitchFamily="34" charset="0"/>
          </a:endParaRPr>
        </a:p>
      </dgm:t>
    </dgm:pt>
    <dgm:pt modelId="{57AF906F-2F0F-48DA-8296-03FF3A6B537B}" type="parTrans" cxnId="{B2E0EACA-7C6F-4C2C-A52E-1274B6C7AFA0}">
      <dgm:prSet/>
      <dgm:spPr/>
      <dgm:t>
        <a:bodyPr/>
        <a:lstStyle/>
        <a:p>
          <a:endParaRPr lang="en-US"/>
        </a:p>
      </dgm:t>
    </dgm:pt>
    <dgm:pt modelId="{CC176FEE-B8E6-4B6F-87EB-36A71708968F}" type="sibTrans" cxnId="{B2E0EACA-7C6F-4C2C-A52E-1274B6C7AFA0}">
      <dgm:prSet/>
      <dgm:spPr/>
      <dgm:t>
        <a:bodyPr/>
        <a:lstStyle/>
        <a:p>
          <a:endParaRPr lang="en-US"/>
        </a:p>
      </dgm:t>
    </dgm:pt>
    <dgm:pt modelId="{B9997CFB-543A-4F6D-A99D-B82920D72B1E}">
      <dgm:prSet phldrT="[Text]" custT="1"/>
      <dgm:spPr/>
      <dgm:t>
        <a:bodyPr/>
        <a:lstStyle/>
        <a:p>
          <a:r>
            <a:rPr lang="en-US" sz="1800" dirty="0" smtClean="0">
              <a:latin typeface="Arial" panose="020B0604020202020204" pitchFamily="34" charset="0"/>
              <a:cs typeface="Arial" panose="020B0604020202020204" pitchFamily="34" charset="0"/>
            </a:rPr>
            <a:t>Very heavy tails combined with cover limits / limited liability</a:t>
          </a:r>
          <a:endParaRPr lang="en-US" sz="1800" dirty="0">
            <a:latin typeface="Arial" panose="020B0604020202020204" pitchFamily="34" charset="0"/>
            <a:cs typeface="Arial" panose="020B0604020202020204" pitchFamily="34" charset="0"/>
          </a:endParaRPr>
        </a:p>
      </dgm:t>
    </dgm:pt>
    <dgm:pt modelId="{CC239ECA-67E7-4FDA-BEAC-A57F8522CEB7}" type="parTrans" cxnId="{C487679F-26DC-4449-B584-937910A81D35}">
      <dgm:prSet/>
      <dgm:spPr/>
      <dgm:t>
        <a:bodyPr/>
        <a:lstStyle/>
        <a:p>
          <a:endParaRPr lang="en-US"/>
        </a:p>
      </dgm:t>
    </dgm:pt>
    <dgm:pt modelId="{55A9C37F-894E-42C0-8621-40B12350FAB2}" type="sibTrans" cxnId="{C487679F-26DC-4449-B584-937910A81D35}">
      <dgm:prSet/>
      <dgm:spPr/>
      <dgm:t>
        <a:bodyPr/>
        <a:lstStyle/>
        <a:p>
          <a:endParaRPr lang="en-US"/>
        </a:p>
      </dgm:t>
    </dgm:pt>
    <dgm:pt modelId="{0051939A-99EF-4ABF-BDA4-166327726BCA}">
      <dgm:prSet phldrT="[Text]" custT="1"/>
      <dgm:spPr/>
      <dgm:t>
        <a:bodyPr/>
        <a:lstStyle/>
        <a:p>
          <a:r>
            <a:rPr lang="en-US" sz="1800" dirty="0" smtClean="0">
              <a:latin typeface="Arial" panose="020B0604020202020204" pitchFamily="34" charset="0"/>
              <a:cs typeface="Arial" panose="020B0604020202020204" pitchFamily="34" charset="0"/>
            </a:rPr>
            <a:t>Market stays underdeveloped if </a:t>
          </a:r>
          <a:r>
            <a:rPr lang="en-US" sz="1800" b="1" dirty="0" smtClean="0">
              <a:latin typeface="Arial" panose="020B0604020202020204" pitchFamily="34" charset="0"/>
              <a:cs typeface="Arial" panose="020B0604020202020204" pitchFamily="34" charset="0"/>
            </a:rPr>
            <a:t>coordination problem </a:t>
          </a:r>
          <a:r>
            <a:rPr lang="en-US" sz="1800" dirty="0" smtClean="0">
              <a:latin typeface="Arial" panose="020B0604020202020204" pitchFamily="34" charset="0"/>
              <a:cs typeface="Arial" panose="020B0604020202020204" pitchFamily="34" charset="0"/>
            </a:rPr>
            <a:t>is not solved.</a:t>
          </a:r>
          <a:endParaRPr lang="en-US" sz="1800" dirty="0">
            <a:latin typeface="Arial" panose="020B0604020202020204" pitchFamily="34" charset="0"/>
            <a:cs typeface="Arial" panose="020B0604020202020204" pitchFamily="34" charset="0"/>
          </a:endParaRPr>
        </a:p>
      </dgm:t>
    </dgm:pt>
    <dgm:pt modelId="{DECA3120-5CEF-4288-9C15-D2FC563C0ED1}" type="parTrans" cxnId="{845BCC3D-4503-462F-98E1-ADA850743E88}">
      <dgm:prSet/>
      <dgm:spPr/>
      <dgm:t>
        <a:bodyPr/>
        <a:lstStyle/>
        <a:p>
          <a:endParaRPr lang="en-US"/>
        </a:p>
      </dgm:t>
    </dgm:pt>
    <dgm:pt modelId="{C026EDA9-25E2-49FC-B19C-ECEAAB95FBB1}" type="sibTrans" cxnId="{845BCC3D-4503-462F-98E1-ADA850743E88}">
      <dgm:prSet/>
      <dgm:spPr/>
      <dgm:t>
        <a:bodyPr/>
        <a:lstStyle/>
        <a:p>
          <a:endParaRPr lang="en-US"/>
        </a:p>
      </dgm:t>
    </dgm:pt>
    <dgm:pt modelId="{CFEF85A3-1505-4DE4-9157-481788A3C15E}" type="pres">
      <dgm:prSet presAssocID="{120AC0A5-218D-44CF-B571-57769102464E}" presName="Name0" presStyleCnt="0">
        <dgm:presLayoutVars>
          <dgm:dir/>
          <dgm:animLvl val="lvl"/>
          <dgm:resizeHandles val="exact"/>
        </dgm:presLayoutVars>
      </dgm:prSet>
      <dgm:spPr/>
    </dgm:pt>
    <dgm:pt modelId="{CA7B4769-18F2-4B27-A0F7-DED64EC22BF4}" type="pres">
      <dgm:prSet presAssocID="{FAA6CE0D-6FF7-4DCA-BECB-1ED95BE5F6EA}" presName="composite" presStyleCnt="0"/>
      <dgm:spPr/>
    </dgm:pt>
    <dgm:pt modelId="{64E79913-5530-4424-8A46-289F05F1E3AA}" type="pres">
      <dgm:prSet presAssocID="{FAA6CE0D-6FF7-4DCA-BECB-1ED95BE5F6EA}" presName="parTx" presStyleLbl="alignNode1" presStyleIdx="0" presStyleCnt="2">
        <dgm:presLayoutVars>
          <dgm:chMax val="0"/>
          <dgm:chPref val="0"/>
          <dgm:bulletEnabled val="1"/>
        </dgm:presLayoutVars>
      </dgm:prSet>
      <dgm:spPr/>
      <dgm:t>
        <a:bodyPr/>
        <a:lstStyle/>
        <a:p>
          <a:endParaRPr lang="en-US"/>
        </a:p>
      </dgm:t>
    </dgm:pt>
    <dgm:pt modelId="{70AD60B4-94AB-44DF-BE15-7143D9955972}" type="pres">
      <dgm:prSet presAssocID="{FAA6CE0D-6FF7-4DCA-BECB-1ED95BE5F6EA}" presName="desTx" presStyleLbl="alignAccFollowNode1" presStyleIdx="0" presStyleCnt="2">
        <dgm:presLayoutVars>
          <dgm:bulletEnabled val="1"/>
        </dgm:presLayoutVars>
      </dgm:prSet>
      <dgm:spPr/>
      <dgm:t>
        <a:bodyPr/>
        <a:lstStyle/>
        <a:p>
          <a:endParaRPr lang="en-US"/>
        </a:p>
      </dgm:t>
    </dgm:pt>
    <dgm:pt modelId="{D1AA5DA2-7D97-447A-B9B4-2EC8F527B135}" type="pres">
      <dgm:prSet presAssocID="{DB7B1968-211E-46B3-8B18-726FD64CBD3A}" presName="space" presStyleCnt="0"/>
      <dgm:spPr/>
    </dgm:pt>
    <dgm:pt modelId="{81870971-B6AC-4921-97B3-472E687018E9}" type="pres">
      <dgm:prSet presAssocID="{4F974624-C4E6-479A-8EB9-0AE468987BE6}" presName="composite" presStyleCnt="0"/>
      <dgm:spPr/>
    </dgm:pt>
    <dgm:pt modelId="{3937DB48-4766-4B47-BD43-C86346E5B538}" type="pres">
      <dgm:prSet presAssocID="{4F974624-C4E6-479A-8EB9-0AE468987BE6}" presName="parTx" presStyleLbl="alignNode1" presStyleIdx="1" presStyleCnt="2">
        <dgm:presLayoutVars>
          <dgm:chMax val="0"/>
          <dgm:chPref val="0"/>
          <dgm:bulletEnabled val="1"/>
        </dgm:presLayoutVars>
      </dgm:prSet>
      <dgm:spPr/>
      <dgm:t>
        <a:bodyPr/>
        <a:lstStyle/>
        <a:p>
          <a:endParaRPr lang="en-US"/>
        </a:p>
      </dgm:t>
    </dgm:pt>
    <dgm:pt modelId="{B04DCFCE-C330-403D-8700-F2396A66783D}" type="pres">
      <dgm:prSet presAssocID="{4F974624-C4E6-479A-8EB9-0AE468987BE6}" presName="desTx" presStyleLbl="alignAccFollowNode1" presStyleIdx="1" presStyleCnt="2">
        <dgm:presLayoutVars>
          <dgm:bulletEnabled val="1"/>
        </dgm:presLayoutVars>
      </dgm:prSet>
      <dgm:spPr/>
      <dgm:t>
        <a:bodyPr/>
        <a:lstStyle/>
        <a:p>
          <a:endParaRPr lang="en-US"/>
        </a:p>
      </dgm:t>
    </dgm:pt>
  </dgm:ptLst>
  <dgm:cxnLst>
    <dgm:cxn modelId="{DC96E412-CFBC-4B88-AF58-A72A4DF2C12F}" srcId="{FAA6CE0D-6FF7-4DCA-BECB-1ED95BE5F6EA}" destId="{2FB9183C-A3A1-40C1-9040-DF07B734069F}" srcOrd="1" destOrd="0" parTransId="{37A089B5-B317-419D-AEA9-7FB20C4591FC}" sibTransId="{DC085A38-30B7-4224-9402-E1A4C2C79CE4}"/>
    <dgm:cxn modelId="{87463C83-CB8A-4DDD-B00D-E615E236078F}" type="presOf" srcId="{4F974624-C4E6-479A-8EB9-0AE468987BE6}" destId="{3937DB48-4766-4B47-BD43-C86346E5B538}" srcOrd="0" destOrd="0" presId="urn:microsoft.com/office/officeart/2005/8/layout/hList1"/>
    <dgm:cxn modelId="{B2E0EACA-7C6F-4C2C-A52E-1274B6C7AFA0}" srcId="{FAA6CE0D-6FF7-4DCA-BECB-1ED95BE5F6EA}" destId="{84A62F8A-61B4-4834-84EA-BEC5DFDD2E98}" srcOrd="0" destOrd="0" parTransId="{57AF906F-2F0F-48DA-8296-03FF3A6B537B}" sibTransId="{CC176FEE-B8E6-4B6F-87EB-36A71708968F}"/>
    <dgm:cxn modelId="{5184C424-50B5-4AAD-BCC3-4EC0AD7F9397}" type="presOf" srcId="{BF59C6F3-47CA-4AF1-BBAA-093B7A89DF9B}" destId="{70AD60B4-94AB-44DF-BE15-7143D9955972}" srcOrd="0" destOrd="2" presId="urn:microsoft.com/office/officeart/2005/8/layout/hList1"/>
    <dgm:cxn modelId="{6B983878-9356-408D-88C4-29757C531F0E}" srcId="{FAA6CE0D-6FF7-4DCA-BECB-1ED95BE5F6EA}" destId="{BF59C6F3-47CA-4AF1-BBAA-093B7A89DF9B}" srcOrd="2" destOrd="0" parTransId="{F1723B3F-103E-4F64-9F11-89228AF02DA4}" sibTransId="{B89135C4-D763-4B59-AB82-3F088AF34766}"/>
    <dgm:cxn modelId="{1E65949A-5E47-49CC-AF1E-594451137E94}" type="presOf" srcId="{B9997CFB-543A-4F6D-A99D-B82920D72B1E}" destId="{B04DCFCE-C330-403D-8700-F2396A66783D}" srcOrd="0" destOrd="0" presId="urn:microsoft.com/office/officeart/2005/8/layout/hList1"/>
    <dgm:cxn modelId="{C487679F-26DC-4449-B584-937910A81D35}" srcId="{4F974624-C4E6-479A-8EB9-0AE468987BE6}" destId="{B9997CFB-543A-4F6D-A99D-B82920D72B1E}" srcOrd="0" destOrd="0" parTransId="{CC239ECA-67E7-4FDA-BEAC-A57F8522CEB7}" sibTransId="{55A9C37F-894E-42C0-8621-40B12350FAB2}"/>
    <dgm:cxn modelId="{4E7AAAD3-7CAE-44CA-ABBF-9100D5E1A466}" type="presOf" srcId="{528653F0-6EB2-4CA7-9CF3-0DCD4D3F0EB1}" destId="{B04DCFCE-C330-403D-8700-F2396A66783D}" srcOrd="0" destOrd="3" presId="urn:microsoft.com/office/officeart/2005/8/layout/hList1"/>
    <dgm:cxn modelId="{2731A1C4-4563-465B-BC4B-07ACB18216F2}" type="presOf" srcId="{84A62F8A-61B4-4834-84EA-BEC5DFDD2E98}" destId="{70AD60B4-94AB-44DF-BE15-7143D9955972}" srcOrd="0" destOrd="0" presId="urn:microsoft.com/office/officeart/2005/8/layout/hList1"/>
    <dgm:cxn modelId="{2F831F1B-50FB-47EB-8F7A-641159860A87}" srcId="{120AC0A5-218D-44CF-B571-57769102464E}" destId="{4F974624-C4E6-479A-8EB9-0AE468987BE6}" srcOrd="1" destOrd="0" parTransId="{05975ABB-EA43-47ED-A57F-D96B1CB1F13A}" sibTransId="{35486213-DBF9-4013-97C7-9500296B7018}"/>
    <dgm:cxn modelId="{ECD363A9-70A5-4AAB-AB57-A58E3C19BDA0}" type="presOf" srcId="{E2177902-8A39-4B00-9F43-C49144F09F2F}" destId="{B04DCFCE-C330-403D-8700-F2396A66783D}" srcOrd="0" destOrd="2" presId="urn:microsoft.com/office/officeart/2005/8/layout/hList1"/>
    <dgm:cxn modelId="{E0E8386C-A411-41E1-876E-D696DAADFBF1}" type="presOf" srcId="{120AC0A5-218D-44CF-B571-57769102464E}" destId="{CFEF85A3-1505-4DE4-9157-481788A3C15E}" srcOrd="0" destOrd="0" presId="urn:microsoft.com/office/officeart/2005/8/layout/hList1"/>
    <dgm:cxn modelId="{77FB09DB-9C87-409F-ADD8-0FED2DE18ED8}" type="presOf" srcId="{2FB9183C-A3A1-40C1-9040-DF07B734069F}" destId="{70AD60B4-94AB-44DF-BE15-7143D9955972}" srcOrd="0" destOrd="1" presId="urn:microsoft.com/office/officeart/2005/8/layout/hList1"/>
    <dgm:cxn modelId="{845BCC3D-4503-462F-98E1-ADA850743E88}" srcId="{4F974624-C4E6-479A-8EB9-0AE468987BE6}" destId="{0051939A-99EF-4ABF-BDA4-166327726BCA}" srcOrd="1" destOrd="0" parTransId="{DECA3120-5CEF-4288-9C15-D2FC563C0ED1}" sibTransId="{C026EDA9-25E2-49FC-B19C-ECEAAB95FBB1}"/>
    <dgm:cxn modelId="{34430527-9CE8-43F5-AB0D-EA29C70E8763}" type="presOf" srcId="{FAA6CE0D-6FF7-4DCA-BECB-1ED95BE5F6EA}" destId="{64E79913-5530-4424-8A46-289F05F1E3AA}" srcOrd="0" destOrd="0" presId="urn:microsoft.com/office/officeart/2005/8/layout/hList1"/>
    <dgm:cxn modelId="{4210675D-26DF-4FD9-925E-8B08D509260D}" srcId="{120AC0A5-218D-44CF-B571-57769102464E}" destId="{FAA6CE0D-6FF7-4DCA-BECB-1ED95BE5F6EA}" srcOrd="0" destOrd="0" parTransId="{E83FCDFA-73C9-40D2-8DB3-626D83D45435}" sibTransId="{DB7B1968-211E-46B3-8B18-726FD64CBD3A}"/>
    <dgm:cxn modelId="{813ABA65-D0A3-4604-AE99-5ACF2A8658A1}" type="presOf" srcId="{0051939A-99EF-4ABF-BDA4-166327726BCA}" destId="{B04DCFCE-C330-403D-8700-F2396A66783D}" srcOrd="0" destOrd="1" presId="urn:microsoft.com/office/officeart/2005/8/layout/hList1"/>
    <dgm:cxn modelId="{6216FA7E-3843-4157-AC1D-96BE0D3C6609}" srcId="{4F974624-C4E6-479A-8EB9-0AE468987BE6}" destId="{E2177902-8A39-4B00-9F43-C49144F09F2F}" srcOrd="2" destOrd="0" parTransId="{1B363BAF-ECD0-4939-BBBF-0581DC733D3C}" sibTransId="{3707B425-8A6C-4831-9BF5-CEE07C6C3D25}"/>
    <dgm:cxn modelId="{11C5A158-8293-44FD-BBBF-790C3A55E513}" srcId="{4F974624-C4E6-479A-8EB9-0AE468987BE6}" destId="{528653F0-6EB2-4CA7-9CF3-0DCD4D3F0EB1}" srcOrd="3" destOrd="0" parTransId="{F6283FE2-907B-4EA9-ADC9-D9111F8BABE6}" sibTransId="{46225FDE-1C6B-4B94-A5B9-F5A9DA82A96B}"/>
    <dgm:cxn modelId="{21568E33-5111-4B7C-886C-04F0E0D37A70}" type="presParOf" srcId="{CFEF85A3-1505-4DE4-9157-481788A3C15E}" destId="{CA7B4769-18F2-4B27-A0F7-DED64EC22BF4}" srcOrd="0" destOrd="0" presId="urn:microsoft.com/office/officeart/2005/8/layout/hList1"/>
    <dgm:cxn modelId="{74CB44B6-C25B-4047-B3D2-2D6945124214}" type="presParOf" srcId="{CA7B4769-18F2-4B27-A0F7-DED64EC22BF4}" destId="{64E79913-5530-4424-8A46-289F05F1E3AA}" srcOrd="0" destOrd="0" presId="urn:microsoft.com/office/officeart/2005/8/layout/hList1"/>
    <dgm:cxn modelId="{16A664C0-0F71-49F6-9A99-DB985E919A63}" type="presParOf" srcId="{CA7B4769-18F2-4B27-A0F7-DED64EC22BF4}" destId="{70AD60B4-94AB-44DF-BE15-7143D9955972}" srcOrd="1" destOrd="0" presId="urn:microsoft.com/office/officeart/2005/8/layout/hList1"/>
    <dgm:cxn modelId="{ECBC8168-F197-45A3-84CB-38E3AACC9DF0}" type="presParOf" srcId="{CFEF85A3-1505-4DE4-9157-481788A3C15E}" destId="{D1AA5DA2-7D97-447A-B9B4-2EC8F527B135}" srcOrd="1" destOrd="0" presId="urn:microsoft.com/office/officeart/2005/8/layout/hList1"/>
    <dgm:cxn modelId="{154DA36C-7396-49DC-BA1C-97C4A483F554}" type="presParOf" srcId="{CFEF85A3-1505-4DE4-9157-481788A3C15E}" destId="{81870971-B6AC-4921-97B3-472E687018E9}" srcOrd="2" destOrd="0" presId="urn:microsoft.com/office/officeart/2005/8/layout/hList1"/>
    <dgm:cxn modelId="{F9332084-66C6-40F5-B11F-A9CA445F687D}" type="presParOf" srcId="{81870971-B6AC-4921-97B3-472E687018E9}" destId="{3937DB48-4766-4B47-BD43-C86346E5B538}" srcOrd="0" destOrd="0" presId="urn:microsoft.com/office/officeart/2005/8/layout/hList1"/>
    <dgm:cxn modelId="{D7CCD03E-5278-49FB-821C-0F28C7FCD705}" type="presParOf" srcId="{81870971-B6AC-4921-97B3-472E687018E9}" destId="{B04DCFCE-C330-403D-8700-F2396A66783D}"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FC341-B5A8-4C46-A2C8-DDD9422CD378}">
      <dsp:nvSpPr>
        <dsp:cNvPr id="0" name=""/>
        <dsp:cNvSpPr/>
      </dsp:nvSpPr>
      <dsp:spPr>
        <a:xfrm>
          <a:off x="0" y="3568392"/>
          <a:ext cx="6344744" cy="11712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latin typeface="Arial" panose="020B0604020202020204" pitchFamily="34" charset="0"/>
              <a:cs typeface="Arial" panose="020B0604020202020204" pitchFamily="34" charset="0"/>
            </a:rPr>
            <a:t>How could market failure be addressed?</a:t>
          </a:r>
          <a:endParaRPr lang="en-US" sz="1800" kern="1200" dirty="0">
            <a:latin typeface="Arial" panose="020B0604020202020204" pitchFamily="34" charset="0"/>
            <a:cs typeface="Arial" panose="020B0604020202020204" pitchFamily="34" charset="0"/>
          </a:endParaRPr>
        </a:p>
      </dsp:txBody>
      <dsp:txXfrm>
        <a:off x="0" y="3568392"/>
        <a:ext cx="6344744" cy="632462"/>
      </dsp:txXfrm>
    </dsp:sp>
    <dsp:sp modelId="{2E15555C-2E05-4AC4-8A13-BA97B3D2786E}">
      <dsp:nvSpPr>
        <dsp:cNvPr id="0" name=""/>
        <dsp:cNvSpPr/>
      </dsp:nvSpPr>
      <dsp:spPr>
        <a:xfrm>
          <a:off x="0" y="4177430"/>
          <a:ext cx="6344744" cy="53876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GB" sz="1400" kern="1200" dirty="0" smtClean="0">
              <a:latin typeface="Arial" panose="020B0604020202020204" pitchFamily="34" charset="0"/>
              <a:cs typeface="Arial" panose="020B0604020202020204" pitchFamily="34" charset="0"/>
            </a:rPr>
            <a:t>Development of cyber insurance market and efficiency gains!</a:t>
          </a:r>
          <a:endParaRPr lang="en-US" sz="1400" kern="1200" dirty="0">
            <a:latin typeface="Arial" panose="020B0604020202020204" pitchFamily="34" charset="0"/>
            <a:cs typeface="Arial" panose="020B0604020202020204" pitchFamily="34" charset="0"/>
          </a:endParaRPr>
        </a:p>
      </dsp:txBody>
      <dsp:txXfrm>
        <a:off x="0" y="4177430"/>
        <a:ext cx="6344744" cy="538764"/>
      </dsp:txXfrm>
    </dsp:sp>
    <dsp:sp modelId="{ECA033DC-2E27-46C1-916F-E89C4A8993BD}">
      <dsp:nvSpPr>
        <dsp:cNvPr id="0" name=""/>
        <dsp:cNvSpPr/>
      </dsp:nvSpPr>
      <dsp:spPr>
        <a:xfrm rot="10800000">
          <a:off x="0" y="1784615"/>
          <a:ext cx="6344744" cy="1801345"/>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latin typeface="Arial" panose="020B0604020202020204" pitchFamily="34" charset="0"/>
              <a:cs typeface="Arial" panose="020B0604020202020204" pitchFamily="34" charset="0"/>
            </a:rPr>
            <a:t>How do these characteristics lead to market failure? </a:t>
          </a:r>
          <a:endParaRPr lang="en-US" sz="1800" kern="1200" dirty="0">
            <a:latin typeface="Arial" panose="020B0604020202020204" pitchFamily="34" charset="0"/>
            <a:cs typeface="Arial" panose="020B0604020202020204" pitchFamily="34" charset="0"/>
          </a:endParaRPr>
        </a:p>
      </dsp:txBody>
      <dsp:txXfrm rot="10800000">
        <a:off x="0" y="1784615"/>
        <a:ext cx="6344744" cy="1170460"/>
      </dsp:txXfrm>
    </dsp:sp>
    <dsp:sp modelId="{889641D3-FD4E-406B-A9DB-50EE1B4AE742}">
      <dsp:nvSpPr>
        <dsp:cNvPr id="0" name=""/>
        <dsp:cNvSpPr/>
      </dsp:nvSpPr>
      <dsp:spPr>
        <a:xfrm rot="10800000">
          <a:off x="0" y="837"/>
          <a:ext cx="6344744" cy="1801345"/>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noProof="0" dirty="0" smtClean="0">
              <a:latin typeface="Arial" panose="020B0604020202020204" pitchFamily="34" charset="0"/>
              <a:cs typeface="Arial" panose="020B0604020202020204" pitchFamily="34" charset="0"/>
            </a:rPr>
            <a:t>Extending understanding of cyber risk</a:t>
          </a:r>
          <a:endParaRPr lang="en-US" sz="1800" kern="1200" noProof="0" dirty="0">
            <a:latin typeface="Arial" panose="020B0604020202020204" pitchFamily="34" charset="0"/>
            <a:cs typeface="Arial" panose="020B0604020202020204" pitchFamily="34" charset="0"/>
          </a:endParaRPr>
        </a:p>
      </dsp:txBody>
      <dsp:txXfrm rot="-10800000">
        <a:off x="0" y="837"/>
        <a:ext cx="6344744" cy="632272"/>
      </dsp:txXfrm>
    </dsp:sp>
    <dsp:sp modelId="{11681757-E72D-45CA-B86D-652598A5AF64}">
      <dsp:nvSpPr>
        <dsp:cNvPr id="0" name=""/>
        <dsp:cNvSpPr/>
      </dsp:nvSpPr>
      <dsp:spPr>
        <a:xfrm>
          <a:off x="0" y="633110"/>
          <a:ext cx="6344744" cy="53860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latin typeface="Arial" panose="020B0604020202020204" pitchFamily="34" charset="0"/>
              <a:cs typeface="Arial" panose="020B0604020202020204" pitchFamily="34" charset="0"/>
            </a:rPr>
            <a:t>Suggesting models for policy, regulation, risk management, </a:t>
          </a:r>
          <a:r>
            <a:rPr lang="en-US" sz="1400" kern="1200" dirty="0" smtClean="0">
              <a:latin typeface="Arial" panose="020B0604020202020204" pitchFamily="34" charset="0"/>
              <a:cs typeface="Arial" panose="020B0604020202020204" pitchFamily="34" charset="0"/>
            </a:rPr>
            <a:t>reserving and pricing</a:t>
          </a:r>
          <a:endParaRPr lang="en-US" sz="1400" kern="1200" dirty="0">
            <a:latin typeface="Arial" panose="020B0604020202020204" pitchFamily="34" charset="0"/>
            <a:cs typeface="Arial" panose="020B0604020202020204" pitchFamily="34" charset="0"/>
          </a:endParaRPr>
        </a:p>
      </dsp:txBody>
      <dsp:txXfrm>
        <a:off x="0" y="633110"/>
        <a:ext cx="6344744" cy="5386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E79913-5530-4424-8A46-289F05F1E3AA}">
      <dsp:nvSpPr>
        <dsp:cNvPr id="0" name=""/>
        <dsp:cNvSpPr/>
      </dsp:nvSpPr>
      <dsp:spPr>
        <a:xfrm>
          <a:off x="41" y="14002"/>
          <a:ext cx="3927020" cy="1526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latin typeface="Arial" panose="020B0604020202020204" pitchFamily="34" charset="0"/>
              <a:cs typeface="Arial" panose="020B0604020202020204" pitchFamily="34" charset="0"/>
            </a:rPr>
            <a:t>Genuine diversification trap (decreasing portfolio value)</a:t>
          </a:r>
          <a:endParaRPr lang="en-US" sz="1800" kern="1200" dirty="0">
            <a:latin typeface="Arial" panose="020B0604020202020204" pitchFamily="34" charset="0"/>
            <a:cs typeface="Arial" panose="020B0604020202020204" pitchFamily="34" charset="0"/>
          </a:endParaRPr>
        </a:p>
      </dsp:txBody>
      <dsp:txXfrm>
        <a:off x="41" y="14002"/>
        <a:ext cx="3927020" cy="1526400"/>
      </dsp:txXfrm>
    </dsp:sp>
    <dsp:sp modelId="{70AD60B4-94AB-44DF-BE15-7143D9955972}">
      <dsp:nvSpPr>
        <dsp:cNvPr id="0" name=""/>
        <dsp:cNvSpPr/>
      </dsp:nvSpPr>
      <dsp:spPr>
        <a:xfrm>
          <a:off x="41" y="1540403"/>
          <a:ext cx="3927020"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panose="020B0604020202020204" pitchFamily="34" charset="0"/>
              <a:cs typeface="Arial" panose="020B0604020202020204" pitchFamily="34" charset="0"/>
            </a:rPr>
            <a:t>Very heavy tails and strong (tail) dependencies cause diversification to fail. </a:t>
          </a:r>
          <a:endParaRPr lang="en-US" sz="1800"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15000"/>
            </a:spcAft>
            <a:buChar char="••"/>
          </a:pPr>
          <a:r>
            <a:rPr lang="en-US" sz="1800" kern="1200" dirty="0" smtClean="0">
              <a:latin typeface="Arial" panose="020B0604020202020204" pitchFamily="34" charset="0"/>
              <a:cs typeface="Arial" panose="020B0604020202020204" pitchFamily="34" charset="0"/>
            </a:rPr>
            <a:t>Market stays underdeveloped unless </a:t>
          </a:r>
          <a:r>
            <a:rPr lang="en-US" sz="1800" b="1" kern="1200" dirty="0" smtClean="0">
              <a:latin typeface="Arial" panose="020B0604020202020204" pitchFamily="34" charset="0"/>
              <a:cs typeface="Arial" panose="020B0604020202020204" pitchFamily="34" charset="0"/>
            </a:rPr>
            <a:t>subsidized.</a:t>
          </a:r>
          <a:endParaRPr lang="en-US" sz="1800" b="1"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15000"/>
            </a:spcAft>
            <a:buChar char="••"/>
          </a:pPr>
          <a:r>
            <a:rPr lang="en-US" sz="1800" kern="1200" dirty="0" smtClean="0">
              <a:latin typeface="Arial" panose="020B0604020202020204" pitchFamily="34" charset="0"/>
              <a:cs typeface="Arial" panose="020B0604020202020204" pitchFamily="34" charset="0"/>
            </a:rPr>
            <a:t>However, a subsidized market might not be desirable from a welfare perspective.</a:t>
          </a:r>
          <a:endParaRPr lang="en-US" sz="1800" kern="1200" dirty="0">
            <a:latin typeface="Arial" panose="020B0604020202020204" pitchFamily="34" charset="0"/>
            <a:cs typeface="Arial" panose="020B0604020202020204" pitchFamily="34" charset="0"/>
          </a:endParaRPr>
        </a:p>
      </dsp:txBody>
      <dsp:txXfrm>
        <a:off x="41" y="1540403"/>
        <a:ext cx="3927020" cy="2327760"/>
      </dsp:txXfrm>
    </dsp:sp>
    <dsp:sp modelId="{3937DB48-4766-4B47-BD43-C86346E5B538}">
      <dsp:nvSpPr>
        <dsp:cNvPr id="0" name=""/>
        <dsp:cNvSpPr/>
      </dsp:nvSpPr>
      <dsp:spPr>
        <a:xfrm>
          <a:off x="4476844" y="14002"/>
          <a:ext cx="3927020" cy="1526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latin typeface="Arial" panose="020B0604020202020204" pitchFamily="34" charset="0"/>
              <a:cs typeface="Arial" panose="020B0604020202020204" pitchFamily="34" charset="0"/>
            </a:rPr>
            <a:t>Local diversification trap</a:t>
          </a:r>
        </a:p>
        <a:p>
          <a:pPr lvl="0" algn="ctr" defTabSz="800100">
            <a:lnSpc>
              <a:spcPct val="90000"/>
            </a:lnSpc>
            <a:spcBef>
              <a:spcPct val="0"/>
            </a:spcBef>
            <a:spcAft>
              <a:spcPct val="35000"/>
            </a:spcAft>
          </a:pPr>
          <a:r>
            <a:rPr lang="de-CH" sz="1800" kern="1200" dirty="0" smtClean="0">
              <a:latin typeface="Arial" panose="020B0604020202020204" pitchFamily="34" charset="0"/>
              <a:cs typeface="Arial" panose="020B0604020202020204" pitchFamily="34" charset="0"/>
            </a:rPr>
            <a:t>(</a:t>
          </a:r>
          <a:r>
            <a:rPr lang="en-US" sz="1800" kern="1200" dirty="0" smtClean="0">
              <a:latin typeface="Arial" panose="020B0604020202020204" pitchFamily="34" charset="0"/>
              <a:cs typeface="Arial" panose="020B0604020202020204" pitchFamily="34" charset="0"/>
            </a:rPr>
            <a:t>U-shaped portfolio value)</a:t>
          </a:r>
          <a:endParaRPr lang="en-US" sz="1800" kern="1200" dirty="0">
            <a:latin typeface="Arial" panose="020B0604020202020204" pitchFamily="34" charset="0"/>
            <a:cs typeface="Arial" panose="020B0604020202020204" pitchFamily="34" charset="0"/>
          </a:endParaRPr>
        </a:p>
      </dsp:txBody>
      <dsp:txXfrm>
        <a:off x="4476844" y="14002"/>
        <a:ext cx="3927020" cy="1526400"/>
      </dsp:txXfrm>
    </dsp:sp>
    <dsp:sp modelId="{B04DCFCE-C330-403D-8700-F2396A66783D}">
      <dsp:nvSpPr>
        <dsp:cNvPr id="0" name=""/>
        <dsp:cNvSpPr/>
      </dsp:nvSpPr>
      <dsp:spPr>
        <a:xfrm>
          <a:off x="4476844" y="1540403"/>
          <a:ext cx="3927020"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panose="020B0604020202020204" pitchFamily="34" charset="0"/>
              <a:cs typeface="Arial" panose="020B0604020202020204" pitchFamily="34" charset="0"/>
            </a:rPr>
            <a:t>Very heavy tails combined with cover limits / limited liability</a:t>
          </a:r>
          <a:endParaRPr lang="en-US" sz="1800"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15000"/>
            </a:spcAft>
            <a:buChar char="••"/>
          </a:pPr>
          <a:r>
            <a:rPr lang="en-US" sz="1800" kern="1200" dirty="0" smtClean="0">
              <a:latin typeface="Arial" panose="020B0604020202020204" pitchFamily="34" charset="0"/>
              <a:cs typeface="Arial" panose="020B0604020202020204" pitchFamily="34" charset="0"/>
            </a:rPr>
            <a:t>Market stays underdeveloped if </a:t>
          </a:r>
          <a:r>
            <a:rPr lang="en-US" sz="1800" b="1" kern="1200" dirty="0" smtClean="0">
              <a:latin typeface="Arial" panose="020B0604020202020204" pitchFamily="34" charset="0"/>
              <a:cs typeface="Arial" panose="020B0604020202020204" pitchFamily="34" charset="0"/>
            </a:rPr>
            <a:t>coordination problem </a:t>
          </a:r>
          <a:r>
            <a:rPr lang="en-US" sz="1800" kern="1200" dirty="0" smtClean="0">
              <a:latin typeface="Arial" panose="020B0604020202020204" pitchFamily="34" charset="0"/>
              <a:cs typeface="Arial" panose="020B0604020202020204" pitchFamily="34" charset="0"/>
            </a:rPr>
            <a:t>is not solved.</a:t>
          </a:r>
          <a:endParaRPr lang="en-US" sz="1800"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15000"/>
            </a:spcAft>
            <a:buChar char="••"/>
          </a:pPr>
          <a:r>
            <a:rPr lang="en-US" sz="1800" kern="1200" dirty="0" smtClean="0">
              <a:latin typeface="Arial" panose="020B0604020202020204" pitchFamily="34" charset="0"/>
              <a:cs typeface="Arial" panose="020B0604020202020204" pitchFamily="34" charset="0"/>
            </a:rPr>
            <a:t>Utility negative for individuals but positive for society</a:t>
          </a:r>
          <a:endParaRPr lang="en-US" sz="1800"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15000"/>
            </a:spcAft>
            <a:buChar char="••"/>
          </a:pPr>
          <a:r>
            <a:rPr lang="en-US" sz="1800" kern="1200" dirty="0" smtClean="0">
              <a:latin typeface="Arial" panose="020B0604020202020204" pitchFamily="34" charset="0"/>
              <a:cs typeface="Arial" panose="020B0604020202020204" pitchFamily="34" charset="0"/>
            </a:rPr>
            <a:t>Public coordination desirable</a:t>
          </a:r>
          <a:endParaRPr lang="en-US" sz="1800" kern="1200" dirty="0">
            <a:latin typeface="Arial" panose="020B0604020202020204" pitchFamily="34" charset="0"/>
            <a:cs typeface="Arial" panose="020B0604020202020204" pitchFamily="34" charset="0"/>
          </a:endParaRPr>
        </a:p>
      </dsp:txBody>
      <dsp:txXfrm>
        <a:off x="4476844" y="1540403"/>
        <a:ext cx="3927020" cy="232776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6135" cy="497679"/>
          </a:xfrm>
          <a:prstGeom prst="rect">
            <a:avLst/>
          </a:prstGeom>
        </p:spPr>
        <p:txBody>
          <a:bodyPr vert="horz" lIns="91301" tIns="45650" rIns="91301" bIns="45650" rtlCol="0"/>
          <a:lstStyle>
            <a:lvl1pPr algn="l">
              <a:defRPr sz="1200"/>
            </a:lvl1pPr>
          </a:lstStyle>
          <a:p>
            <a:endParaRPr lang="en-US"/>
          </a:p>
        </p:txBody>
      </p:sp>
      <p:sp>
        <p:nvSpPr>
          <p:cNvPr id="3" name="Datumsplatzhalter 2"/>
          <p:cNvSpPr>
            <a:spLocks noGrp="1"/>
          </p:cNvSpPr>
          <p:nvPr>
            <p:ph type="dt" sz="quarter" idx="1"/>
          </p:nvPr>
        </p:nvSpPr>
        <p:spPr>
          <a:xfrm>
            <a:off x="3849954" y="0"/>
            <a:ext cx="2946135" cy="497679"/>
          </a:xfrm>
          <a:prstGeom prst="rect">
            <a:avLst/>
          </a:prstGeom>
        </p:spPr>
        <p:txBody>
          <a:bodyPr vert="horz" lIns="91301" tIns="45650" rIns="91301" bIns="45650" rtlCol="0"/>
          <a:lstStyle>
            <a:lvl1pPr algn="r">
              <a:defRPr sz="1200"/>
            </a:lvl1pPr>
          </a:lstStyle>
          <a:p>
            <a:fld id="{9EA350CE-C298-4D8A-A72A-FA5D956AB6F4}" type="datetimeFigureOut">
              <a:rPr lang="en-US" smtClean="0"/>
              <a:t>9/23/2018</a:t>
            </a:fld>
            <a:endParaRPr lang="en-US"/>
          </a:p>
        </p:txBody>
      </p:sp>
      <p:sp>
        <p:nvSpPr>
          <p:cNvPr id="4" name="Fußzeilenplatzhalter 3"/>
          <p:cNvSpPr>
            <a:spLocks noGrp="1"/>
          </p:cNvSpPr>
          <p:nvPr>
            <p:ph type="ftr" sz="quarter" idx="2"/>
          </p:nvPr>
        </p:nvSpPr>
        <p:spPr>
          <a:xfrm>
            <a:off x="1" y="9430547"/>
            <a:ext cx="2946135" cy="497679"/>
          </a:xfrm>
          <a:prstGeom prst="rect">
            <a:avLst/>
          </a:prstGeom>
        </p:spPr>
        <p:txBody>
          <a:bodyPr vert="horz" lIns="91301" tIns="45650" rIns="91301" bIns="45650" rtlCol="0" anchor="b"/>
          <a:lstStyle>
            <a:lvl1pPr algn="l">
              <a:defRPr sz="1200"/>
            </a:lvl1pPr>
          </a:lstStyle>
          <a:p>
            <a:endParaRPr lang="en-US"/>
          </a:p>
        </p:txBody>
      </p:sp>
      <p:sp>
        <p:nvSpPr>
          <p:cNvPr id="5" name="Foliennummernplatzhalter 4"/>
          <p:cNvSpPr>
            <a:spLocks noGrp="1"/>
          </p:cNvSpPr>
          <p:nvPr>
            <p:ph type="sldNum" sz="quarter" idx="3"/>
          </p:nvPr>
        </p:nvSpPr>
        <p:spPr>
          <a:xfrm>
            <a:off x="3849954" y="9430547"/>
            <a:ext cx="2946135" cy="497679"/>
          </a:xfrm>
          <a:prstGeom prst="rect">
            <a:avLst/>
          </a:prstGeom>
        </p:spPr>
        <p:txBody>
          <a:bodyPr vert="horz" lIns="91301" tIns="45650" rIns="91301" bIns="45650" rtlCol="0" anchor="b"/>
          <a:lstStyle>
            <a:lvl1pPr algn="r">
              <a:defRPr sz="1200"/>
            </a:lvl1pPr>
          </a:lstStyle>
          <a:p>
            <a:fld id="{333BA3B3-C20B-445B-AE4B-141866BFCF9E}" type="slidenum">
              <a:rPr lang="en-US" smtClean="0"/>
              <a:t>‹#›</a:t>
            </a:fld>
            <a:endParaRPr lang="en-US"/>
          </a:p>
        </p:txBody>
      </p:sp>
    </p:spTree>
    <p:extLst>
      <p:ext uri="{BB962C8B-B14F-4D97-AF65-F5344CB8AC3E}">
        <p14:creationId xmlns:p14="http://schemas.microsoft.com/office/powerpoint/2010/main" val="37954511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2945659" cy="498135"/>
          </a:xfrm>
          <a:prstGeom prst="rect">
            <a:avLst/>
          </a:prstGeom>
        </p:spPr>
        <p:txBody>
          <a:bodyPr vert="horz" lIns="91301" tIns="45650" rIns="91301" bIns="45650" rtlCol="0"/>
          <a:lstStyle>
            <a:lvl1pPr algn="l">
              <a:defRPr sz="1200"/>
            </a:lvl1pPr>
          </a:lstStyle>
          <a:p>
            <a:endParaRPr lang="de-CH"/>
          </a:p>
        </p:txBody>
      </p:sp>
      <p:sp>
        <p:nvSpPr>
          <p:cNvPr id="3" name="Datumsplatzhalter 2"/>
          <p:cNvSpPr>
            <a:spLocks noGrp="1"/>
          </p:cNvSpPr>
          <p:nvPr>
            <p:ph type="dt" idx="1"/>
          </p:nvPr>
        </p:nvSpPr>
        <p:spPr>
          <a:xfrm>
            <a:off x="3850444" y="0"/>
            <a:ext cx="2945659" cy="498135"/>
          </a:xfrm>
          <a:prstGeom prst="rect">
            <a:avLst/>
          </a:prstGeom>
        </p:spPr>
        <p:txBody>
          <a:bodyPr vert="horz" lIns="91301" tIns="45650" rIns="91301" bIns="45650" rtlCol="0"/>
          <a:lstStyle>
            <a:lvl1pPr algn="r">
              <a:defRPr sz="1200"/>
            </a:lvl1pPr>
          </a:lstStyle>
          <a:p>
            <a:fld id="{4DC31C69-598D-47C5-9F0C-77C37C65A8F4}" type="datetimeFigureOut">
              <a:rPr lang="de-CH" smtClean="0"/>
              <a:t>23.09.2018</a:t>
            </a:fld>
            <a:endParaRPr lang="de-CH"/>
          </a:p>
        </p:txBody>
      </p:sp>
      <p:sp>
        <p:nvSpPr>
          <p:cNvPr id="4" name="Folienbildplatzhalter 3"/>
          <p:cNvSpPr>
            <a:spLocks noGrp="1" noRot="1" noChangeAspect="1"/>
          </p:cNvSpPr>
          <p:nvPr>
            <p:ph type="sldImg" idx="2"/>
          </p:nvPr>
        </p:nvSpPr>
        <p:spPr>
          <a:xfrm>
            <a:off x="419100" y="1239838"/>
            <a:ext cx="5959475" cy="3352800"/>
          </a:xfrm>
          <a:prstGeom prst="rect">
            <a:avLst/>
          </a:prstGeom>
          <a:noFill/>
          <a:ln w="12700">
            <a:solidFill>
              <a:prstClr val="black"/>
            </a:solidFill>
          </a:ln>
        </p:spPr>
        <p:txBody>
          <a:bodyPr vert="horz" lIns="91301" tIns="45650" rIns="91301" bIns="45650" rtlCol="0" anchor="ctr"/>
          <a:lstStyle/>
          <a:p>
            <a:endParaRPr lang="de-CH"/>
          </a:p>
        </p:txBody>
      </p:sp>
      <p:sp>
        <p:nvSpPr>
          <p:cNvPr id="5" name="Notizenplatzhalter 4"/>
          <p:cNvSpPr>
            <a:spLocks noGrp="1"/>
          </p:cNvSpPr>
          <p:nvPr>
            <p:ph type="body" sz="quarter" idx="3"/>
          </p:nvPr>
        </p:nvSpPr>
        <p:spPr>
          <a:xfrm>
            <a:off x="679768" y="4777960"/>
            <a:ext cx="5438140" cy="3909238"/>
          </a:xfrm>
          <a:prstGeom prst="rect">
            <a:avLst/>
          </a:prstGeom>
        </p:spPr>
        <p:txBody>
          <a:bodyPr vert="horz" lIns="91301" tIns="45650" rIns="91301" bIns="4565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2" y="9430093"/>
            <a:ext cx="2945659" cy="498134"/>
          </a:xfrm>
          <a:prstGeom prst="rect">
            <a:avLst/>
          </a:prstGeom>
        </p:spPr>
        <p:txBody>
          <a:bodyPr vert="horz" lIns="91301" tIns="45650" rIns="91301" bIns="45650" rtlCol="0" anchor="b"/>
          <a:lstStyle>
            <a:lvl1pPr algn="l">
              <a:defRPr sz="1200"/>
            </a:lvl1pPr>
          </a:lstStyle>
          <a:p>
            <a:endParaRPr lang="de-CH"/>
          </a:p>
        </p:txBody>
      </p:sp>
      <p:sp>
        <p:nvSpPr>
          <p:cNvPr id="7" name="Foliennummernplatzhalter 6"/>
          <p:cNvSpPr>
            <a:spLocks noGrp="1"/>
          </p:cNvSpPr>
          <p:nvPr>
            <p:ph type="sldNum" sz="quarter" idx="5"/>
          </p:nvPr>
        </p:nvSpPr>
        <p:spPr>
          <a:xfrm>
            <a:off x="3850444" y="9430093"/>
            <a:ext cx="2945659" cy="498134"/>
          </a:xfrm>
          <a:prstGeom prst="rect">
            <a:avLst/>
          </a:prstGeom>
        </p:spPr>
        <p:txBody>
          <a:bodyPr vert="horz" lIns="91301" tIns="45650" rIns="91301" bIns="45650" rtlCol="0" anchor="b"/>
          <a:lstStyle>
            <a:lvl1pPr algn="r">
              <a:defRPr sz="1200"/>
            </a:lvl1pPr>
          </a:lstStyle>
          <a:p>
            <a:fld id="{9A2BC92B-D9D5-4FB3-9C13-88B433EB28AA}" type="slidenum">
              <a:rPr lang="de-CH" smtClean="0"/>
              <a:t>‹#›</a:t>
            </a:fld>
            <a:endParaRPr lang="de-CH"/>
          </a:p>
        </p:txBody>
      </p:sp>
    </p:spTree>
    <p:extLst>
      <p:ext uri="{BB962C8B-B14F-4D97-AF65-F5344CB8AC3E}">
        <p14:creationId xmlns:p14="http://schemas.microsoft.com/office/powerpoint/2010/main" val="104273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t>September 25, 11:15; </a:t>
            </a:r>
            <a:r>
              <a:rPr lang="en-US" dirty="0" smtClean="0">
                <a:effectLst/>
              </a:rPr>
              <a:t>01-103 (main building 01)</a:t>
            </a:r>
            <a:endParaRPr lang="en-US" noProof="0" dirty="0" smtClean="0"/>
          </a:p>
          <a:p>
            <a:pPr marL="171450" indent="-171450">
              <a:buFontTx/>
              <a:buChar char="-"/>
            </a:pPr>
            <a:r>
              <a:rPr lang="en-US" noProof="0" dirty="0" smtClean="0"/>
              <a:t>Welcome</a:t>
            </a:r>
            <a:r>
              <a:rPr lang="en-US" baseline="0" noProof="0" dirty="0" smtClean="0"/>
              <a:t> </a:t>
            </a:r>
            <a:r>
              <a:rPr lang="en-US" baseline="0" noProof="0" dirty="0" smtClean="0"/>
              <a:t>to my presentation (thanks)</a:t>
            </a:r>
          </a:p>
          <a:p>
            <a:pPr marL="171450" indent="-171450">
              <a:buFontTx/>
              <a:buChar char="-"/>
            </a:pPr>
            <a:r>
              <a:rPr lang="en-US" baseline="0" noProof="0" dirty="0" smtClean="0"/>
              <a:t>Third </a:t>
            </a:r>
            <a:r>
              <a:rPr lang="en-US" baseline="0" noProof="0" dirty="0" smtClean="0"/>
              <a:t>paper in a row on cyber risk </a:t>
            </a:r>
            <a:r>
              <a:rPr lang="en-US" baseline="0" noProof="0" dirty="0" smtClean="0"/>
              <a:t>(lith. review, regulatory)</a:t>
            </a:r>
          </a:p>
          <a:p>
            <a:pPr marL="171450" indent="-171450">
              <a:buFontTx/>
              <a:buChar char="-"/>
            </a:pPr>
            <a:r>
              <a:rPr lang="de-CH" baseline="0" noProof="0" dirty="0" smtClean="0"/>
              <a:t>4. Paper </a:t>
            </a:r>
            <a:r>
              <a:rPr lang="de-CH" baseline="0" noProof="0" dirty="0" err="1" smtClean="0"/>
              <a:t>about</a:t>
            </a:r>
            <a:r>
              <a:rPr lang="de-CH" baseline="0" noProof="0" dirty="0" smtClean="0"/>
              <a:t> </a:t>
            </a:r>
            <a:r>
              <a:rPr lang="de-CH" baseline="0" noProof="0" dirty="0" err="1" smtClean="0"/>
              <a:t>systemic</a:t>
            </a:r>
            <a:r>
              <a:rPr lang="de-CH" baseline="0" noProof="0" dirty="0" smtClean="0"/>
              <a:t> </a:t>
            </a:r>
            <a:r>
              <a:rPr lang="de-CH" baseline="0" noProof="0" dirty="0" err="1" smtClean="0"/>
              <a:t>risk</a:t>
            </a:r>
            <a:endParaRPr lang="de-CH" baseline="0" noProof="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1</a:t>
            </a:fld>
            <a:endParaRPr lang="de-CH"/>
          </a:p>
        </p:txBody>
      </p:sp>
    </p:spTree>
    <p:extLst>
      <p:ext uri="{BB962C8B-B14F-4D97-AF65-F5344CB8AC3E}">
        <p14:creationId xmlns:p14="http://schemas.microsoft.com/office/powerpoint/2010/main" val="249834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2BC92B-D9D5-4FB3-9C13-88B433EB28AA}" type="slidenum">
              <a:rPr lang="de-CH" smtClean="0"/>
              <a:t>10</a:t>
            </a:fld>
            <a:endParaRPr lang="de-CH"/>
          </a:p>
        </p:txBody>
      </p:sp>
    </p:spTree>
    <p:extLst>
      <p:ext uri="{BB962C8B-B14F-4D97-AF65-F5344CB8AC3E}">
        <p14:creationId xmlns:p14="http://schemas.microsoft.com/office/powerpoint/2010/main" val="1346916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 The </a:t>
            </a:r>
            <a:r>
              <a:rPr lang="de-CH" dirty="0" err="1" smtClean="0"/>
              <a:t>assumtion</a:t>
            </a:r>
            <a:r>
              <a:rPr lang="de-CH" dirty="0" smtClean="0"/>
              <a:t> </a:t>
            </a:r>
            <a:r>
              <a:rPr lang="de-CH" dirty="0" err="1" smtClean="0"/>
              <a:t>are</a:t>
            </a:r>
            <a:r>
              <a:rPr lang="de-CH" dirty="0" smtClean="0"/>
              <a:t> Pareto</a:t>
            </a:r>
            <a:r>
              <a:rPr lang="de-CH" baseline="0" dirty="0" smtClean="0"/>
              <a:t> </a:t>
            </a:r>
            <a:r>
              <a:rPr lang="de-CH" baseline="0" dirty="0" err="1" smtClean="0"/>
              <a:t>density</a:t>
            </a:r>
            <a:r>
              <a:rPr lang="de-CH" baseline="0" dirty="0" smtClean="0"/>
              <a:t> (</a:t>
            </a:r>
            <a:r>
              <a:rPr lang="de-CH" baseline="0" dirty="0" err="1" smtClean="0"/>
              <a:t>loglik</a:t>
            </a:r>
            <a:r>
              <a:rPr lang="de-CH" baseline="0" dirty="0" smtClean="0"/>
              <a:t>) </a:t>
            </a:r>
            <a:r>
              <a:rPr lang="de-CH" baseline="0" dirty="0" err="1" smtClean="0"/>
              <a:t>and</a:t>
            </a:r>
            <a:r>
              <a:rPr lang="de-CH" baseline="0" dirty="0" smtClean="0"/>
              <a:t> (1/a) </a:t>
            </a:r>
            <a:r>
              <a:rPr lang="de-CH" baseline="0" dirty="0" err="1" smtClean="0"/>
              <a:t>prior</a:t>
            </a:r>
            <a:endParaRPr lang="en-US" dirty="0"/>
          </a:p>
        </p:txBody>
      </p:sp>
      <p:sp>
        <p:nvSpPr>
          <p:cNvPr id="4" name="Slide Number Placeholder 3"/>
          <p:cNvSpPr>
            <a:spLocks noGrp="1"/>
          </p:cNvSpPr>
          <p:nvPr>
            <p:ph type="sldNum" sz="quarter" idx="10"/>
          </p:nvPr>
        </p:nvSpPr>
        <p:spPr/>
        <p:txBody>
          <a:bodyPr/>
          <a:lstStyle/>
          <a:p>
            <a:fld id="{9A2BC92B-D9D5-4FB3-9C13-88B433EB28AA}" type="slidenum">
              <a:rPr lang="de-CH" smtClean="0"/>
              <a:t>11</a:t>
            </a:fld>
            <a:endParaRPr lang="de-CH"/>
          </a:p>
        </p:txBody>
      </p:sp>
    </p:spTree>
    <p:extLst>
      <p:ext uri="{BB962C8B-B14F-4D97-AF65-F5344CB8AC3E}">
        <p14:creationId xmlns:p14="http://schemas.microsoft.com/office/powerpoint/2010/main" val="1791313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2BC92B-D9D5-4FB3-9C13-88B433EB28AA}" type="slidenum">
              <a:rPr lang="de-CH" smtClean="0"/>
              <a:t>12</a:t>
            </a:fld>
            <a:endParaRPr lang="de-CH"/>
          </a:p>
        </p:txBody>
      </p:sp>
    </p:spTree>
    <p:extLst>
      <p:ext uri="{BB962C8B-B14F-4D97-AF65-F5344CB8AC3E}">
        <p14:creationId xmlns:p14="http://schemas.microsoft.com/office/powerpoint/2010/main" val="42180481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pPr marL="165432" indent="-165432">
                  <a:buFontTx/>
                  <a:buChar char="-"/>
                </a:pPr>
                <a14:m>
                  <m:oMath xmlns:m="http://schemas.openxmlformats.org/officeDocument/2006/math">
                    <m:r>
                      <a:rPr lang="en-US" i="1" noProof="0">
                        <a:latin typeface="Cambria Math" panose="02040503050406030204" pitchFamily="18" charset="0"/>
                      </a:rPr>
                      <m:t>𝐼</m:t>
                    </m:r>
                  </m:oMath>
                </a14:m>
                <a:r>
                  <a:rPr lang="en-US" noProof="0" dirty="0"/>
                  <a:t> is Bernoulli distributed meaning it is one with a probability </a:t>
                </a:r>
                <a14:m>
                  <m:oMath xmlns:m="http://schemas.openxmlformats.org/officeDocument/2006/math">
                    <m:r>
                      <a:rPr lang="en-US" i="1" noProof="0">
                        <a:latin typeface="Cambria Math" panose="02040503050406030204" pitchFamily="18" charset="0"/>
                      </a:rPr>
                      <m:t>𝑞</m:t>
                    </m:r>
                  </m:oMath>
                </a14:m>
                <a:r>
                  <a:rPr lang="en-US" noProof="0" dirty="0"/>
                  <a:t> and 0 with a probability </a:t>
                </a:r>
                <a14:m>
                  <m:oMath xmlns:m="http://schemas.openxmlformats.org/officeDocument/2006/math">
                    <m:r>
                      <a:rPr lang="en-US" i="1" noProof="0">
                        <a:latin typeface="Cambria Math" panose="02040503050406030204" pitchFamily="18" charset="0"/>
                      </a:rPr>
                      <m:t>(1−</m:t>
                    </m:r>
                    <m:r>
                      <a:rPr lang="en-US" i="1" noProof="0">
                        <a:latin typeface="Cambria Math" panose="02040503050406030204" pitchFamily="18" charset="0"/>
                      </a:rPr>
                      <m:t>𝑞</m:t>
                    </m:r>
                    <m:r>
                      <a:rPr lang="en-US" i="1" noProof="0">
                        <a:latin typeface="Cambria Math" panose="02040503050406030204" pitchFamily="18" charset="0"/>
                      </a:rPr>
                      <m:t>)</m:t>
                    </m:r>
                  </m:oMath>
                </a14:m>
                <a:r>
                  <a:rPr lang="en-US" i="1" noProof="0" dirty="0"/>
                  <a:t>. </a:t>
                </a:r>
                <a:endParaRPr lang="en-US" baseline="0" noProof="0" dirty="0" smtClean="0"/>
              </a:p>
              <a:p>
                <a:endParaRPr lang="en-US" noProof="0" dirty="0" smtClean="0"/>
              </a:p>
              <a:p>
                <a:endParaRPr lang="en-US" noProof="0" dirty="0" smtClean="0"/>
              </a:p>
              <a:p>
                <a:endParaRPr lang="en-US" noProof="0" dirty="0"/>
              </a:p>
            </p:txBody>
          </p:sp>
        </mc:Choice>
        <mc:Fallback xmlns="">
          <p:sp>
            <p:nvSpPr>
              <p:cNvPr id="3" name="Notizenplatzhalter 2"/>
              <p:cNvSpPr>
                <a:spLocks noGrp="1"/>
              </p:cNvSpPr>
              <p:nvPr>
                <p:ph type="body" idx="1"/>
              </p:nvPr>
            </p:nvSpPr>
            <p:spPr/>
            <p:txBody>
              <a:bodyPr/>
              <a:lstStyle/>
              <a:p>
                <a:pPr/>
                <a:r>
                  <a:rPr lang="de-CH" b="0" i="0" smtClean="0">
                    <a:latin typeface="Cambria Math" panose="02040503050406030204" pitchFamily="18" charset="0"/>
                  </a:rPr>
                  <a:t>𝑞:𝑝𝑟𝑜𝑏 𝑒𝑖𝑛𝑒𝑛 𝑣𝑒𝑟𝑙𝑢𝑠𝑡 𝑛𝑖𝑐ℎ𝑡 𝑧𝑢 ü𝑏𝑒𝑟𝑠𝑐ℎ𝑟𝑒𝑖𝑡𝑒𝑛.</a:t>
                </a:r>
                <a:endParaRPr lang="en-US" dirty="0" smtClean="0"/>
              </a:p>
              <a:p>
                <a:endParaRPr lang="en-US" dirty="0" smtClean="0"/>
              </a:p>
              <a:p>
                <a:r>
                  <a:rPr lang="en-US" baseline="0" dirty="0" smtClean="0"/>
                  <a:t>SAS </a:t>
                </a:r>
                <a:r>
                  <a:rPr lang="en-US" baseline="0" dirty="0" smtClean="0"/>
                  <a:t>Data from Biener et al. (2015</a:t>
                </a:r>
                <a:r>
                  <a:rPr lang="en-US" baseline="0" dirty="0" smtClean="0"/>
                  <a:t>)</a:t>
                </a:r>
                <a:endParaRPr lang="en-US" baseline="0" dirty="0" smtClean="0"/>
              </a:p>
              <a:p>
                <a:endParaRPr lang="en-US" dirty="0" smtClean="0"/>
              </a:p>
              <a:p>
                <a:endParaRPr lang="en-US" dirty="0" smtClean="0"/>
              </a:p>
              <a:p>
                <a:endParaRPr lang="en-US"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13</a:t>
            </a:fld>
            <a:endParaRPr lang="de-CH" dirty="0"/>
          </a:p>
        </p:txBody>
      </p:sp>
    </p:spTree>
    <p:extLst>
      <p:ext uri="{BB962C8B-B14F-4D97-AF65-F5344CB8AC3E}">
        <p14:creationId xmlns:p14="http://schemas.microsoft.com/office/powerpoint/2010/main" val="2622399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en-US" noProof="0" dirty="0" smtClean="0"/>
                  <a:t>IID case:</a:t>
                </a:r>
              </a:p>
              <a:p>
                <a:pPr marL="165180" indent="-165180">
                  <a:buFontTx/>
                  <a:buChar char="-"/>
                </a:pPr>
                <a:r>
                  <a:rPr lang="en-US" noProof="0" dirty="0" smtClean="0"/>
                  <a:t>Keeping</a:t>
                </a:r>
                <a:r>
                  <a:rPr lang="en-US" baseline="0" noProof="0" dirty="0" smtClean="0"/>
                  <a:t> portfolio size constant (Sum of n RVs divided by n)</a:t>
                </a:r>
              </a:p>
              <a:p>
                <a:pPr marL="165180" indent="-165180">
                  <a:buFontTx/>
                  <a:buChar char="-"/>
                </a:pPr>
                <a:r>
                  <a:rPr lang="en-US" baseline="0" noProof="0" dirty="0" smtClean="0"/>
                  <a:t>Deterministic sum here</a:t>
                </a:r>
              </a:p>
              <a:p>
                <a:pPr marL="0" indent="0">
                  <a:buFontTx/>
                  <a:buNone/>
                </a:pPr>
                <a:endParaRPr lang="en-US" baseline="0" noProof="0" dirty="0" smtClean="0"/>
              </a:p>
              <a:p>
                <a:pPr marL="333928" indent="-275720">
                  <a:lnSpc>
                    <a:spcPct val="150000"/>
                  </a:lnSpc>
                  <a:buFont typeface="Arial" panose="020B0604020202020204" pitchFamily="34" charset="0"/>
                  <a:buChar char="•"/>
                </a:pPr>
                <a:r>
                  <a:rPr lang="en-US" sz="1700" noProof="0" dirty="0" smtClean="0"/>
                  <a:t>We assume strong negative tail dependency</a:t>
                </a:r>
              </a:p>
              <a:p>
                <a:pPr marL="333928" indent="-275720">
                  <a:lnSpc>
                    <a:spcPct val="150000"/>
                  </a:lnSpc>
                  <a:buFont typeface="Arial" panose="020B0604020202020204" pitchFamily="34" charset="0"/>
                  <a:buChar char="•"/>
                </a:pPr>
                <a:r>
                  <a:rPr lang="en-US" sz="1700" noProof="0" dirty="0" smtClean="0"/>
                  <a:t>Maybe due to significant spill-overs in times of extreme events</a:t>
                </a:r>
              </a:p>
              <a:p>
                <a:pPr marL="462597" lvl="1">
                  <a:lnSpc>
                    <a:spcPct val="150000"/>
                  </a:lnSpc>
                </a:pPr>
                <a:r>
                  <a:rPr lang="en-US" sz="1700" noProof="0" dirty="0" smtClean="0"/>
                  <a:t> -&gt; Clayton copula</a:t>
                </a:r>
                <a:endParaRPr lang="en-US" noProof="0" dirty="0" smtClean="0"/>
              </a:p>
              <a:p>
                <a:endParaRPr lang="en-US" noProof="0" dirty="0"/>
              </a:p>
            </p:txBody>
          </p:sp>
        </mc:Choice>
        <mc:Fallback xmlns="">
          <p:sp>
            <p:nvSpPr>
              <p:cNvPr id="3" name="Notizenplatzhalter 2"/>
              <p:cNvSpPr>
                <a:spLocks noGrp="1"/>
              </p:cNvSpPr>
              <p:nvPr>
                <p:ph type="body" idx="1"/>
              </p:nvPr>
            </p:nvSpPr>
            <p:spPr/>
            <p:txBody>
              <a:bodyPr/>
              <a:lstStyle/>
              <a:p>
                <a:pPr/>
                <a:r>
                  <a:rPr lang="de-CH" b="0" i="0" smtClean="0">
                    <a:latin typeface="Cambria Math" panose="02040503050406030204" pitchFamily="18" charset="0"/>
                  </a:rPr>
                  <a:t>𝑞:𝑝𝑟𝑜𝑏 𝑒𝑖𝑛𝑒𝑛 𝑣𝑒𝑟𝑙𝑢𝑠𝑡 𝑛𝑖𝑐ℎ𝑡 𝑧𝑢 ü𝑏𝑒𝑟𝑠𝑐ℎ𝑟𝑒𝑖𝑡𝑒𝑛.</a:t>
                </a:r>
                <a:endParaRPr lang="en-US" dirty="0" smtClean="0"/>
              </a:p>
              <a:p>
                <a:endParaRPr lang="en-US" dirty="0" smtClean="0"/>
              </a:p>
              <a:p>
                <a:r>
                  <a:rPr lang="en-US" baseline="0" dirty="0" smtClean="0"/>
                  <a:t>SAS </a:t>
                </a:r>
                <a:r>
                  <a:rPr lang="en-US" baseline="0" dirty="0" smtClean="0"/>
                  <a:t>Data from Biener et al. (2015</a:t>
                </a:r>
                <a:r>
                  <a:rPr lang="en-US" baseline="0" dirty="0" smtClean="0"/>
                  <a:t>)</a:t>
                </a:r>
                <a:endParaRPr lang="en-US" baseline="0" dirty="0" smtClean="0"/>
              </a:p>
              <a:p>
                <a:endParaRPr lang="en-US" dirty="0" smtClean="0"/>
              </a:p>
              <a:p>
                <a:endParaRPr lang="en-US" dirty="0" smtClean="0"/>
              </a:p>
              <a:p>
                <a:endParaRPr lang="en-US"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14</a:t>
            </a:fld>
            <a:endParaRPr lang="de-CH" dirty="0"/>
          </a:p>
        </p:txBody>
      </p:sp>
    </p:spTree>
    <p:extLst>
      <p:ext uri="{BB962C8B-B14F-4D97-AF65-F5344CB8AC3E}">
        <p14:creationId xmlns:p14="http://schemas.microsoft.com/office/powerpoint/2010/main" val="23767464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izenplatzhalter 2"/>
              <p:cNvSpPr>
                <a:spLocks noGrp="1"/>
              </p:cNvSpPr>
              <p:nvPr>
                <p:ph type="body" idx="1"/>
              </p:nvPr>
            </p:nvSpPr>
            <p:spPr/>
            <p:txBody>
              <a:bodyPr/>
              <a:lstStyle/>
              <a:p>
                <a:pPr marL="171189" indent="-171189">
                  <a:buFontTx/>
                  <a:buChar char="-"/>
                </a:pPr>
                <a:r>
                  <a:rPr lang="en-GB" dirty="0" smtClean="0"/>
                  <a:t>We</a:t>
                </a:r>
                <a:r>
                  <a:rPr lang="en-GB" baseline="0" dirty="0" smtClean="0"/>
                  <a:t> need to assume how the model (of not clear) needs to be applied -&gt; we can not ask the regulator for a ruling</a:t>
                </a:r>
              </a:p>
              <a:p>
                <a:r>
                  <a:rPr lang="en-US" dirty="0" smtClean="0"/>
                  <a:t>-  Frequency:</a:t>
                </a:r>
                <a:r>
                  <a:rPr lang="en-US" baseline="0" dirty="0" smtClean="0"/>
                  <a:t> for a portfolio of 50 (0.15*50), here Poisson model</a:t>
                </a:r>
              </a:p>
              <a:p>
                <a:r>
                  <a:rPr lang="en-US" baseline="0" dirty="0" smtClean="0"/>
                  <a:t>- </a:t>
                </a:r>
                <a:r>
                  <a:rPr lang="en-US" baseline="0" dirty="0" smtClean="0"/>
                  <a:t> Severity</a:t>
                </a:r>
                <a:r>
                  <a:rPr lang="en-US" baseline="0" dirty="0" smtClean="0"/>
                  <a:t>: Caped at 50 Mio. USD, empirical distribution (defined on a lattice, h=0.1 Mio. USD)</a:t>
                </a:r>
              </a:p>
              <a:p>
                <a:endParaRPr lang="en-GB" dirty="0" smtClean="0"/>
              </a:p>
              <a:p>
                <a:pPr marL="159625" indent="-159625">
                  <a:buFontTx/>
                  <a:buChar char="-"/>
                </a:pPr>
                <a:r>
                  <a:rPr lang="en-US" sz="1200" kern="1200" baseline="0" dirty="0" smtClean="0">
                    <a:solidFill>
                      <a:schemeClr val="tx1"/>
                    </a:solidFill>
                    <a:latin typeface="+mn-lt"/>
                    <a:ea typeface="+mn-ea"/>
                    <a:cs typeface="+mn-cs"/>
                  </a:rPr>
                  <a:t>Panjer recursion is only applicable to a certain </a:t>
                </a:r>
                <a:r>
                  <a:rPr lang="en-US" baseline="0" dirty="0" smtClean="0"/>
                  <a:t>class of frequency distribution</a:t>
                </a:r>
              </a:p>
              <a:p>
                <a:pPr marL="159625" indent="-159625">
                  <a:buFontTx/>
                  <a:buChar char="-"/>
                </a:pPr>
                <a14:m>
                  <m:oMath xmlns:m="http://schemas.openxmlformats.org/officeDocument/2006/math">
                    <m:sSub>
                      <m:sSubPr>
                        <m:ctrlPr>
                          <a:rPr lang="en-US" i="1" dirty="0">
                            <a:latin typeface="Cambria Math" panose="02040503050406030204" pitchFamily="18" charset="0"/>
                          </a:rPr>
                        </m:ctrlPr>
                      </m:sSubPr>
                      <m:e>
                        <m:r>
                          <a:rPr lang="de-CH" i="1" dirty="0">
                            <a:latin typeface="Cambria Math" panose="02040503050406030204" pitchFamily="18" charset="0"/>
                          </a:rPr>
                          <m:t>𝐹</m:t>
                        </m:r>
                      </m:e>
                      <m:sub>
                        <m:r>
                          <a:rPr lang="de-CH" i="1" dirty="0">
                            <a:latin typeface="Cambria Math" panose="02040503050406030204" pitchFamily="18" charset="0"/>
                          </a:rPr>
                          <m:t>𝑋</m:t>
                        </m:r>
                      </m:sub>
                    </m:sSub>
                    <m:r>
                      <a:rPr lang="de-CH" i="1" dirty="0">
                        <a:latin typeface="Cambria Math" panose="02040503050406030204" pitchFamily="18" charset="0"/>
                      </a:rPr>
                      <m:t>(</m:t>
                    </m:r>
                    <m:r>
                      <a:rPr lang="de-CH" i="1" dirty="0">
                        <a:latin typeface="Cambria Math" panose="02040503050406030204" pitchFamily="18" charset="0"/>
                      </a:rPr>
                      <m:t>𝑥</m:t>
                    </m:r>
                    <m:r>
                      <a:rPr lang="de-CH" i="1" dirty="0">
                        <a:latin typeface="Cambria Math" panose="02040503050406030204" pitchFamily="18" charset="0"/>
                      </a:rPr>
                      <m:t>)</m:t>
                    </m:r>
                  </m:oMath>
                </a14:m>
                <a:r>
                  <a:rPr lang="en-US" dirty="0"/>
                  <a:t>=</a:t>
                </a:r>
                <a14:m>
                  <m:oMath xmlns:m="http://schemas.openxmlformats.org/officeDocument/2006/math">
                    <m:sSup>
                      <m:sSupPr>
                        <m:ctrlPr>
                          <a:rPr lang="en-US" i="1" dirty="0">
                            <a:latin typeface="Cambria Math" panose="02040503050406030204" pitchFamily="18" charset="0"/>
                          </a:rPr>
                        </m:ctrlPr>
                      </m:sSupPr>
                      <m:e>
                        <m:sSub>
                          <m:sSubPr>
                            <m:ctrlPr>
                              <a:rPr lang="en-US" i="1" dirty="0">
                                <a:latin typeface="Cambria Math" panose="02040503050406030204" pitchFamily="18" charset="0"/>
                              </a:rPr>
                            </m:ctrlPr>
                          </m:sSubPr>
                          <m:e>
                            <m:r>
                              <a:rPr lang="de-CH" i="1" dirty="0">
                                <a:latin typeface="Cambria Math" panose="02040503050406030204" pitchFamily="18" charset="0"/>
                              </a:rPr>
                              <m:t>𝐹</m:t>
                            </m:r>
                          </m:e>
                          <m:sub>
                            <m:r>
                              <a:rPr lang="de-CH" i="1" dirty="0">
                                <a:latin typeface="Cambria Math" panose="02040503050406030204" pitchFamily="18" charset="0"/>
                              </a:rPr>
                              <m:t>𝑍</m:t>
                            </m:r>
                          </m:sub>
                        </m:sSub>
                        <m:r>
                          <a:rPr lang="de-CH" i="1" dirty="0">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Z</m:t>
                            </m:r>
                          </m:e>
                          <m:sub>
                            <m:r>
                              <m:rPr>
                                <m:sty m:val="p"/>
                              </m:rPr>
                              <a:rPr lang="en-US">
                                <a:latin typeface="Cambria Math" panose="02040503050406030204" pitchFamily="18" charset="0"/>
                              </a:rPr>
                              <m:t>i</m:t>
                            </m:r>
                          </m:sub>
                        </m:sSub>
                        <m:r>
                          <a:rPr lang="de-CH" i="1" dirty="0">
                            <a:latin typeface="Cambria Math" panose="02040503050406030204" pitchFamily="18" charset="0"/>
                          </a:rPr>
                          <m:t>)</m:t>
                        </m:r>
                        <m:r>
                          <m:rPr>
                            <m:nor/>
                          </m:rPr>
                          <a:rPr lang="en-US" dirty="0"/>
                          <m:t> </m:t>
                        </m:r>
                      </m:e>
                      <m:sup>
                        <m:r>
                          <a:rPr lang="de-CH" i="1" dirty="0">
                            <a:latin typeface="Cambria Math" panose="02040503050406030204" pitchFamily="18" charset="0"/>
                          </a:rPr>
                          <m:t>∗</m:t>
                        </m:r>
                        <m:r>
                          <a:rPr lang="de-CH" i="1" dirty="0">
                            <a:latin typeface="Cambria Math" panose="02040503050406030204" pitchFamily="18" charset="0"/>
                          </a:rPr>
                          <m:t>𝑛</m:t>
                        </m:r>
                      </m:sup>
                    </m:sSup>
                  </m:oMath>
                </a14:m>
                <a:r>
                  <a:rPr lang="en-US" dirty="0"/>
                  <a:t> numerically not solvable. </a:t>
                </a:r>
                <a:endParaRPr lang="en-GB" baseline="0" dirty="0" smtClean="0"/>
              </a:p>
              <a:p>
                <a:pPr marL="165180" indent="-165180">
                  <a:buFontTx/>
                  <a:buChar char="-"/>
                </a:pPr>
                <a:r>
                  <a:rPr lang="en-GB" baseline="0" dirty="0" smtClean="0"/>
                  <a:t>Simulated </a:t>
                </a:r>
                <a:r>
                  <a:rPr lang="en-GB" baseline="0" dirty="0" err="1" smtClean="0"/>
                  <a:t>VaR</a:t>
                </a:r>
                <a:r>
                  <a:rPr lang="en-GB" baseline="0" dirty="0" smtClean="0"/>
                  <a:t> as used by SII</a:t>
                </a:r>
              </a:p>
              <a:p>
                <a:endParaRPr lang="en-GB" dirty="0"/>
              </a:p>
            </p:txBody>
          </p:sp>
        </mc:Choice>
        <mc:Fallback>
          <p:sp>
            <p:nvSpPr>
              <p:cNvPr id="3" name="Notizenplatzhalter 2"/>
              <p:cNvSpPr>
                <a:spLocks noGrp="1"/>
              </p:cNvSpPr>
              <p:nvPr>
                <p:ph type="body" idx="1"/>
              </p:nvPr>
            </p:nvSpPr>
            <p:spPr/>
            <p:txBody>
              <a:bodyPr/>
              <a:lstStyle/>
              <a:p>
                <a:pPr marL="171189" indent="-171189">
                  <a:buFontTx/>
                  <a:buChar char="-"/>
                </a:pPr>
                <a:r>
                  <a:rPr lang="en-GB" dirty="0" smtClean="0"/>
                  <a:t>We</a:t>
                </a:r>
                <a:r>
                  <a:rPr lang="en-GB" baseline="0" dirty="0" smtClean="0"/>
                  <a:t> need to assume how the model (of not clear) needs to be applied -&gt; we can not ask the regulator for a ruling</a:t>
                </a:r>
              </a:p>
              <a:p>
                <a:r>
                  <a:rPr lang="en-US" dirty="0" smtClean="0"/>
                  <a:t>-  Frequency:</a:t>
                </a:r>
                <a:r>
                  <a:rPr lang="en-US" baseline="0" dirty="0" smtClean="0"/>
                  <a:t> for a portfolio of 50 (0.15*50), here Poisson model</a:t>
                </a:r>
              </a:p>
              <a:p>
                <a:r>
                  <a:rPr lang="en-US" baseline="0" dirty="0" smtClean="0"/>
                  <a:t>- </a:t>
                </a:r>
                <a:r>
                  <a:rPr lang="en-US" baseline="0" dirty="0" smtClean="0"/>
                  <a:t> Severity</a:t>
                </a:r>
                <a:r>
                  <a:rPr lang="en-US" baseline="0" dirty="0" smtClean="0"/>
                  <a:t>: Caped at 50 Mio. USD, empirical distribution (defined on a lattice, h=0.1 Mio. USD)</a:t>
                </a:r>
              </a:p>
              <a:p>
                <a:endParaRPr lang="en-GB" dirty="0" smtClean="0"/>
              </a:p>
              <a:p>
                <a:pPr marL="159625" indent="-159625">
                  <a:buFontTx/>
                  <a:buChar char="-"/>
                </a:pPr>
                <a:r>
                  <a:rPr lang="en-US" sz="1200" kern="1200" baseline="0" dirty="0" smtClean="0">
                    <a:solidFill>
                      <a:schemeClr val="tx1"/>
                    </a:solidFill>
                    <a:latin typeface="+mn-lt"/>
                    <a:ea typeface="+mn-ea"/>
                    <a:cs typeface="+mn-cs"/>
                  </a:rPr>
                  <a:t>Panjer recursion is only applicable to a certain </a:t>
                </a:r>
                <a:r>
                  <a:rPr lang="en-US" baseline="0" dirty="0" smtClean="0"/>
                  <a:t>class of frequency distribution</a:t>
                </a:r>
              </a:p>
              <a:p>
                <a:pPr marL="159625" indent="-159625">
                  <a:buFontTx/>
                  <a:buChar char="-"/>
                </a:pPr>
                <a:r>
                  <a:rPr lang="de-CH" i="0" dirty="0">
                    <a:latin typeface="Cambria Math" panose="02040503050406030204" pitchFamily="18" charset="0"/>
                  </a:rPr>
                  <a:t>𝐹</a:t>
                </a:r>
                <a:r>
                  <a:rPr lang="en-US" i="0" dirty="0">
                    <a:latin typeface="Cambria Math" panose="02040503050406030204" pitchFamily="18" charset="0"/>
                  </a:rPr>
                  <a:t>_</a:t>
                </a:r>
                <a:r>
                  <a:rPr lang="de-CH" i="0" dirty="0">
                    <a:latin typeface="Cambria Math" panose="02040503050406030204" pitchFamily="18" charset="0"/>
                  </a:rPr>
                  <a:t>𝑋 (𝑥)</a:t>
                </a:r>
                <a:r>
                  <a:rPr lang="en-US" dirty="0"/>
                  <a:t>=</a:t>
                </a:r>
                <a:r>
                  <a:rPr lang="en-US" i="0" dirty="0">
                    <a:latin typeface="Cambria Math" panose="02040503050406030204" pitchFamily="18" charset="0"/>
                  </a:rPr>
                  <a:t>〖</a:t>
                </a:r>
                <a:r>
                  <a:rPr lang="de-CH" i="0" dirty="0">
                    <a:latin typeface="Cambria Math" panose="02040503050406030204" pitchFamily="18" charset="0"/>
                  </a:rPr>
                  <a:t>𝐹</a:t>
                </a:r>
                <a:r>
                  <a:rPr lang="en-US" i="0" dirty="0">
                    <a:latin typeface="Cambria Math" panose="02040503050406030204" pitchFamily="18" charset="0"/>
                  </a:rPr>
                  <a:t>_</a:t>
                </a:r>
                <a:r>
                  <a:rPr lang="de-CH" i="0" dirty="0">
                    <a:latin typeface="Cambria Math" panose="02040503050406030204" pitchFamily="18" charset="0"/>
                  </a:rPr>
                  <a:t>𝑍 (</a:t>
                </a:r>
                <a:r>
                  <a:rPr lang="en-US" i="0">
                    <a:latin typeface="Cambria Math" panose="02040503050406030204" pitchFamily="18" charset="0"/>
                  </a:rPr>
                  <a:t>Z_i</a:t>
                </a:r>
                <a:r>
                  <a:rPr lang="de-CH" i="0" dirty="0">
                    <a:latin typeface="Cambria Math" panose="02040503050406030204" pitchFamily="18" charset="0"/>
                  </a:rPr>
                  <a:t>)</a:t>
                </a:r>
                <a:r>
                  <a:rPr lang="en-US" i="0" dirty="0">
                    <a:latin typeface="Cambria Math" panose="02040503050406030204" pitchFamily="18" charset="0"/>
                  </a:rPr>
                  <a:t>"</a:t>
                </a:r>
                <a:r>
                  <a:rPr lang="en-US" i="0" dirty="0"/>
                  <a:t> </a:t>
                </a:r>
                <a:r>
                  <a:rPr lang="en-US" i="0" dirty="0">
                    <a:latin typeface="Cambria Math" panose="02040503050406030204" pitchFamily="18" charset="0"/>
                  </a:rPr>
                  <a:t>" 〗^(</a:t>
                </a:r>
                <a:r>
                  <a:rPr lang="de-CH" i="0" dirty="0">
                    <a:latin typeface="Cambria Math" panose="02040503050406030204" pitchFamily="18" charset="0"/>
                  </a:rPr>
                  <a:t>∗𝑛</a:t>
                </a:r>
                <a:r>
                  <a:rPr lang="en-US" i="0" dirty="0">
                    <a:latin typeface="Cambria Math" panose="02040503050406030204" pitchFamily="18" charset="0"/>
                  </a:rPr>
                  <a:t>)</a:t>
                </a:r>
                <a:r>
                  <a:rPr lang="en-US" dirty="0"/>
                  <a:t> numerically not solvable. </a:t>
                </a:r>
                <a:endParaRPr lang="en-GB" baseline="0" dirty="0" smtClean="0"/>
              </a:p>
              <a:p>
                <a:pPr marL="165180" indent="-165180">
                  <a:buFontTx/>
                  <a:buChar char="-"/>
                </a:pPr>
                <a:r>
                  <a:rPr lang="en-GB" baseline="0" dirty="0" smtClean="0"/>
                  <a:t>Simulated </a:t>
                </a:r>
                <a:r>
                  <a:rPr lang="en-GB" baseline="0" dirty="0" err="1" smtClean="0"/>
                  <a:t>VaR</a:t>
                </a:r>
                <a:r>
                  <a:rPr lang="en-GB" baseline="0" dirty="0" smtClean="0"/>
                  <a:t> as used by SII</a:t>
                </a:r>
              </a:p>
              <a:p>
                <a:endParaRPr lang="en-GB"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15</a:t>
            </a:fld>
            <a:endParaRPr lang="de-CH" dirty="0"/>
          </a:p>
        </p:txBody>
      </p:sp>
    </p:spTree>
    <p:extLst>
      <p:ext uri="{BB962C8B-B14F-4D97-AF65-F5344CB8AC3E}">
        <p14:creationId xmlns:p14="http://schemas.microsoft.com/office/powerpoint/2010/main" val="125944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2BC92B-D9D5-4FB3-9C13-88B433EB28AA}" type="slidenum">
              <a:rPr lang="de-CH" smtClean="0"/>
              <a:t>16</a:t>
            </a:fld>
            <a:endParaRPr lang="de-CH"/>
          </a:p>
        </p:txBody>
      </p:sp>
    </p:spTree>
    <p:extLst>
      <p:ext uri="{BB962C8B-B14F-4D97-AF65-F5344CB8AC3E}">
        <p14:creationId xmlns:p14="http://schemas.microsoft.com/office/powerpoint/2010/main" val="3189229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de-CH" dirty="0" err="1" smtClean="0"/>
              <a:t>Where</a:t>
            </a:r>
            <a:r>
              <a:rPr lang="de-CH" baseline="0" dirty="0" smtClean="0"/>
              <a:t> m </a:t>
            </a:r>
            <a:r>
              <a:rPr lang="de-CH" baseline="0" dirty="0" err="1" smtClean="0"/>
              <a:t>is</a:t>
            </a:r>
            <a:r>
              <a:rPr lang="de-CH" baseline="0" dirty="0" smtClean="0"/>
              <a:t> </a:t>
            </a:r>
            <a:r>
              <a:rPr lang="de-CH" baseline="0" dirty="0" err="1" smtClean="0"/>
              <a:t>the</a:t>
            </a:r>
            <a:r>
              <a:rPr lang="de-CH" baseline="0" dirty="0" smtClean="0"/>
              <a:t> </a:t>
            </a:r>
            <a:r>
              <a:rPr lang="de-CH" baseline="0" dirty="0" err="1" smtClean="0"/>
              <a:t>number</a:t>
            </a:r>
            <a:r>
              <a:rPr lang="de-CH" baseline="0" dirty="0" smtClean="0"/>
              <a:t> </a:t>
            </a:r>
            <a:r>
              <a:rPr lang="de-CH" baseline="0" dirty="0" err="1" smtClean="0"/>
              <a:t>of</a:t>
            </a:r>
            <a:r>
              <a:rPr lang="de-CH" baseline="0" dirty="0" smtClean="0"/>
              <a:t> </a:t>
            </a:r>
            <a:r>
              <a:rPr lang="de-CH" baseline="0" dirty="0" err="1" smtClean="0"/>
              <a:t>cyber</a:t>
            </a:r>
            <a:r>
              <a:rPr lang="de-CH" baseline="0" dirty="0" smtClean="0"/>
              <a:t> </a:t>
            </a:r>
            <a:r>
              <a:rPr lang="de-CH" baseline="0" dirty="0" err="1" smtClean="0"/>
              <a:t>policies</a:t>
            </a:r>
            <a:r>
              <a:rPr lang="de-CH" baseline="0" dirty="0" smtClean="0"/>
              <a:t> per </a:t>
            </a:r>
            <a:r>
              <a:rPr lang="de-CH" baseline="0" dirty="0" err="1" smtClean="0"/>
              <a:t>insurer</a:t>
            </a:r>
            <a:endParaRPr lang="de-CH" baseline="0" dirty="0" smtClean="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dirty="0" smtClean="0"/>
              <a:t>We also use monopolistic pricing.</a:t>
            </a:r>
          </a:p>
          <a:p>
            <a:pPr marL="171450" indent="-171450">
              <a:buFontTx/>
              <a:buChar char="-"/>
            </a:pPr>
            <a:endParaRPr lang="de-CH" baseline="0" dirty="0" smtClean="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9A2BC92B-D9D5-4FB3-9C13-88B433EB28AA}" type="slidenum">
              <a:rPr lang="de-CH" smtClean="0"/>
              <a:t>17</a:t>
            </a:fld>
            <a:endParaRPr lang="de-CH"/>
          </a:p>
        </p:txBody>
      </p:sp>
    </p:spTree>
    <p:extLst>
      <p:ext uri="{BB962C8B-B14F-4D97-AF65-F5344CB8AC3E}">
        <p14:creationId xmlns:p14="http://schemas.microsoft.com/office/powerpoint/2010/main" val="23955721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2BC92B-D9D5-4FB3-9C13-88B433EB28AA}" type="slidenum">
              <a:rPr lang="de-CH" smtClean="0"/>
              <a:t>18</a:t>
            </a:fld>
            <a:endParaRPr lang="de-CH"/>
          </a:p>
        </p:txBody>
      </p:sp>
    </p:spTree>
    <p:extLst>
      <p:ext uri="{BB962C8B-B14F-4D97-AF65-F5344CB8AC3E}">
        <p14:creationId xmlns:p14="http://schemas.microsoft.com/office/powerpoint/2010/main" val="10631900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14:m>
                  <m:oMath xmlns:m="http://schemas.openxmlformats.org/officeDocument/2006/math">
                    <m:r>
                      <a:rPr lang="en-US" sz="1200" b="0" i="0" kern="1200" baseline="0" noProof="0" smtClean="0">
                        <a:solidFill>
                          <a:schemeClr val="tx1"/>
                        </a:solidFill>
                        <a:latin typeface="Cambria Math" panose="02040503050406030204" pitchFamily="18" charset="0"/>
                        <a:ea typeface="+mn-ea"/>
                        <a:cs typeface="+mn-cs"/>
                      </a:rPr>
                      <m:t> </m:t>
                    </m:r>
                    <m:r>
                      <m:rPr>
                        <m:sty m:val="p"/>
                      </m:rPr>
                      <a:rPr lang="en-US" sz="1200" kern="1200" baseline="0" noProof="0" smtClean="0">
                        <a:solidFill>
                          <a:schemeClr val="tx1"/>
                        </a:solidFill>
                        <a:latin typeface="Cambria Math" panose="02040503050406030204" pitchFamily="18" charset="0"/>
                        <a:ea typeface="+mn-ea"/>
                        <a:cs typeface="+mn-cs"/>
                      </a:rPr>
                      <m:t>q</m:t>
                    </m:r>
                    <m:r>
                      <a:rPr lang="en-US" sz="1200" b="0" i="0" kern="1200" baseline="0" noProof="0" smtClean="0">
                        <a:solidFill>
                          <a:schemeClr val="tx1"/>
                        </a:solidFill>
                        <a:latin typeface="Cambria Math" panose="02040503050406030204" pitchFamily="18" charset="0"/>
                        <a:ea typeface="+mn-ea"/>
                        <a:cs typeface="+mn-cs"/>
                      </a:rPr>
                      <m:t>: </m:t>
                    </m:r>
                    <m:r>
                      <m:rPr>
                        <m:sty m:val="p"/>
                      </m:rPr>
                      <a:rPr lang="en-US" sz="1200" kern="1200" baseline="0" noProof="0" smtClean="0">
                        <a:solidFill>
                          <a:schemeClr val="tx1"/>
                        </a:solidFill>
                        <a:latin typeface="Cambria Math" panose="02040503050406030204" pitchFamily="18" charset="0"/>
                        <a:ea typeface="+mn-ea"/>
                        <a:cs typeface="+mn-cs"/>
                      </a:rPr>
                      <m:t>prob</m:t>
                    </m:r>
                    <m:r>
                      <a:rPr lang="en-US" sz="1200" kern="1200" baseline="0" noProof="0" smtClean="0">
                        <a:solidFill>
                          <a:schemeClr val="tx1"/>
                        </a:solidFill>
                        <a:latin typeface="Cambria Math" panose="02040503050406030204" pitchFamily="18" charset="0"/>
                        <a:ea typeface="+mn-ea"/>
                        <a:cs typeface="+mn-cs"/>
                      </a:rPr>
                      <m:t> </m:t>
                    </m:r>
                    <m:r>
                      <m:rPr>
                        <m:sty m:val="p"/>
                      </m:rPr>
                      <a:rPr lang="en-US" sz="1200" kern="1200" baseline="0" noProof="0" smtClean="0">
                        <a:solidFill>
                          <a:schemeClr val="tx1"/>
                        </a:solidFill>
                        <a:latin typeface="Cambria Math" panose="02040503050406030204" pitchFamily="18" charset="0"/>
                        <a:ea typeface="+mn-ea"/>
                        <a:cs typeface="+mn-cs"/>
                      </a:rPr>
                      <m:t>einen</m:t>
                    </m:r>
                    <m:r>
                      <a:rPr lang="en-US" sz="1200" kern="1200" baseline="0" noProof="0" smtClean="0">
                        <a:solidFill>
                          <a:schemeClr val="tx1"/>
                        </a:solidFill>
                        <a:latin typeface="Cambria Math" panose="02040503050406030204" pitchFamily="18" charset="0"/>
                        <a:ea typeface="+mn-ea"/>
                        <a:cs typeface="+mn-cs"/>
                      </a:rPr>
                      <m:t> </m:t>
                    </m:r>
                    <m:r>
                      <m:rPr>
                        <m:sty m:val="p"/>
                      </m:rPr>
                      <a:rPr lang="en-US" sz="1200" kern="1200" baseline="0" noProof="0" smtClean="0">
                        <a:solidFill>
                          <a:schemeClr val="tx1"/>
                        </a:solidFill>
                        <a:latin typeface="Cambria Math" panose="02040503050406030204" pitchFamily="18" charset="0"/>
                        <a:ea typeface="+mn-ea"/>
                        <a:cs typeface="+mn-cs"/>
                      </a:rPr>
                      <m:t>verlust</m:t>
                    </m:r>
                    <m:r>
                      <a:rPr lang="en-US" sz="1200" kern="1200" baseline="0" noProof="0" smtClean="0">
                        <a:solidFill>
                          <a:schemeClr val="tx1"/>
                        </a:solidFill>
                        <a:latin typeface="Cambria Math" panose="02040503050406030204" pitchFamily="18" charset="0"/>
                        <a:ea typeface="+mn-ea"/>
                        <a:cs typeface="+mn-cs"/>
                      </a:rPr>
                      <m:t> </m:t>
                    </m:r>
                    <m:r>
                      <m:rPr>
                        <m:sty m:val="p"/>
                      </m:rPr>
                      <a:rPr lang="en-US" sz="1200" kern="1200" baseline="0" noProof="0" smtClean="0">
                        <a:solidFill>
                          <a:schemeClr val="tx1"/>
                        </a:solidFill>
                        <a:latin typeface="Cambria Math" panose="02040503050406030204" pitchFamily="18" charset="0"/>
                        <a:ea typeface="+mn-ea"/>
                        <a:cs typeface="+mn-cs"/>
                      </a:rPr>
                      <m:t>nicht</m:t>
                    </m:r>
                    <m:r>
                      <a:rPr lang="en-US" sz="1200" kern="1200" baseline="0" noProof="0" smtClean="0">
                        <a:solidFill>
                          <a:schemeClr val="tx1"/>
                        </a:solidFill>
                        <a:latin typeface="Cambria Math" panose="02040503050406030204" pitchFamily="18" charset="0"/>
                        <a:ea typeface="+mn-ea"/>
                        <a:cs typeface="+mn-cs"/>
                      </a:rPr>
                      <m:t> </m:t>
                    </m:r>
                    <m:r>
                      <m:rPr>
                        <m:sty m:val="p"/>
                      </m:rPr>
                      <a:rPr lang="en-US" sz="1200" kern="1200" baseline="0" noProof="0" smtClean="0">
                        <a:solidFill>
                          <a:schemeClr val="tx1"/>
                        </a:solidFill>
                        <a:latin typeface="Cambria Math" panose="02040503050406030204" pitchFamily="18" charset="0"/>
                        <a:ea typeface="+mn-ea"/>
                        <a:cs typeface="+mn-cs"/>
                      </a:rPr>
                      <m:t>zu</m:t>
                    </m:r>
                    <m:r>
                      <a:rPr lang="en-US" sz="1200" kern="1200" baseline="0" noProof="0" smtClean="0">
                        <a:solidFill>
                          <a:schemeClr val="tx1"/>
                        </a:solidFill>
                        <a:latin typeface="Cambria Math" panose="02040503050406030204" pitchFamily="18" charset="0"/>
                        <a:ea typeface="+mn-ea"/>
                        <a:cs typeface="+mn-cs"/>
                      </a:rPr>
                      <m:t> ü</m:t>
                    </m:r>
                    <m:r>
                      <m:rPr>
                        <m:sty m:val="p"/>
                      </m:rPr>
                      <a:rPr lang="en-US" sz="1200" kern="1200" baseline="0" noProof="0" smtClean="0">
                        <a:solidFill>
                          <a:schemeClr val="tx1"/>
                        </a:solidFill>
                        <a:latin typeface="Cambria Math" panose="02040503050406030204" pitchFamily="18" charset="0"/>
                        <a:ea typeface="+mn-ea"/>
                        <a:cs typeface="+mn-cs"/>
                      </a:rPr>
                      <m:t>berschreiten</m:t>
                    </m:r>
                  </m:oMath>
                </a14:m>
                <a:endParaRPr lang="en-US" noProof="0" dirty="0" smtClean="0"/>
              </a:p>
              <a:p>
                <a:pPr marL="171450" indent="-171450">
                  <a:buFontTx/>
                  <a:buChar char="-"/>
                </a:pPr>
                <a:r>
                  <a:rPr lang="en-US" noProof="0" dirty="0" smtClean="0"/>
                  <a:t>Expected </a:t>
                </a:r>
                <a:r>
                  <a:rPr lang="en-US" noProof="0" dirty="0" smtClean="0"/>
                  <a:t>utility</a:t>
                </a:r>
                <a:r>
                  <a:rPr lang="en-US" baseline="0" noProof="0" dirty="0" smtClean="0"/>
                  <a:t> neglects loss aversion and probability weighting</a:t>
                </a:r>
              </a:p>
              <a:p>
                <a:pPr marL="171450" indent="-171450">
                  <a:buFontTx/>
                  <a:buChar char="-"/>
                </a:pPr>
                <a:r>
                  <a:rPr lang="en-US" baseline="0" noProof="0" dirty="0" smtClean="0"/>
                  <a:t>PT </a:t>
                </a:r>
                <a:r>
                  <a:rPr lang="en-US" baseline="0" noProof="0" dirty="0" smtClean="0"/>
                  <a:t>should </a:t>
                </a:r>
                <a:r>
                  <a:rPr lang="en-US" baseline="0" noProof="0" dirty="0" smtClean="0"/>
                  <a:t>mitigate this </a:t>
                </a:r>
                <a:r>
                  <a:rPr lang="en-US" baseline="0" noProof="0" dirty="0" smtClean="0"/>
                  <a:t>problem</a:t>
                </a:r>
              </a:p>
              <a:p>
                <a:pPr marL="171450" indent="-171450">
                  <a:buFontTx/>
                  <a:buChar char="-"/>
                </a:pPr>
                <a:r>
                  <a:rPr lang="de-CH" baseline="0" noProof="0" dirty="0" err="1" smtClean="0"/>
                  <a:t>Mean-VaR</a:t>
                </a:r>
                <a:r>
                  <a:rPr lang="de-CH" baseline="0" noProof="0" dirty="0" smtClean="0"/>
                  <a:t>: </a:t>
                </a:r>
                <a:r>
                  <a:rPr lang="en-US" sz="1200" noProof="0" dirty="0" smtClean="0"/>
                  <a:t>anyone who is sensitive to extreme losses)</a:t>
                </a:r>
                <a:endParaRPr lang="en-US" baseline="0" noProof="0" dirty="0" smtClean="0"/>
              </a:p>
              <a:p>
                <a:pPr marL="171450" indent="-171450">
                  <a:buFontTx/>
                  <a:buChar char="-"/>
                </a:pPr>
                <a:endParaRPr lang="en-US" noProof="0" dirty="0"/>
              </a:p>
            </p:txBody>
          </p:sp>
        </mc:Choice>
        <mc:Fallback>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0" kern="1200" baseline="0" noProof="0" smtClean="0">
                    <a:solidFill>
                      <a:schemeClr val="tx1"/>
                    </a:solidFill>
                    <a:latin typeface="Cambria Math" panose="02040503050406030204" pitchFamily="18" charset="0"/>
                    <a:ea typeface="+mn-ea"/>
                    <a:cs typeface="+mn-cs"/>
                  </a:rPr>
                  <a:t> </a:t>
                </a:r>
                <a:r>
                  <a:rPr lang="en-US" sz="1200" i="0" kern="1200" baseline="0" noProof="0" smtClean="0">
                    <a:solidFill>
                      <a:schemeClr val="tx1"/>
                    </a:solidFill>
                    <a:latin typeface="Cambria Math" panose="02040503050406030204" pitchFamily="18" charset="0"/>
                    <a:ea typeface="+mn-ea"/>
                    <a:cs typeface="+mn-cs"/>
                  </a:rPr>
                  <a:t>q</a:t>
                </a:r>
                <a:r>
                  <a:rPr lang="en-US" sz="1200" b="0" i="0" kern="1200" baseline="0" noProof="0" smtClean="0">
                    <a:solidFill>
                      <a:schemeClr val="tx1"/>
                    </a:solidFill>
                    <a:latin typeface="Cambria Math" panose="02040503050406030204" pitchFamily="18" charset="0"/>
                    <a:ea typeface="+mn-ea"/>
                    <a:cs typeface="+mn-cs"/>
                  </a:rPr>
                  <a:t>: </a:t>
                </a:r>
                <a:r>
                  <a:rPr lang="en-US" sz="1200" i="0" kern="1200" baseline="0" noProof="0" smtClean="0">
                    <a:solidFill>
                      <a:schemeClr val="tx1"/>
                    </a:solidFill>
                    <a:latin typeface="Cambria Math" panose="02040503050406030204" pitchFamily="18" charset="0"/>
                    <a:ea typeface="+mn-ea"/>
                    <a:cs typeface="+mn-cs"/>
                  </a:rPr>
                  <a:t>prob einen verlust nicht zu überschreiten</a:t>
                </a:r>
                <a:endParaRPr lang="en-US" noProof="0" dirty="0" smtClean="0"/>
              </a:p>
              <a:p>
                <a:pPr marL="171450" indent="-171450">
                  <a:buFontTx/>
                  <a:buChar char="-"/>
                </a:pPr>
                <a:r>
                  <a:rPr lang="en-US" noProof="0" dirty="0" smtClean="0"/>
                  <a:t>Expected </a:t>
                </a:r>
                <a:r>
                  <a:rPr lang="en-US" noProof="0" dirty="0" smtClean="0"/>
                  <a:t>utility</a:t>
                </a:r>
                <a:r>
                  <a:rPr lang="en-US" baseline="0" noProof="0" dirty="0" smtClean="0"/>
                  <a:t> neglects loss aversion and probability weighting</a:t>
                </a:r>
              </a:p>
              <a:p>
                <a:pPr marL="171450" indent="-171450">
                  <a:buFontTx/>
                  <a:buChar char="-"/>
                </a:pPr>
                <a:r>
                  <a:rPr lang="en-US" baseline="0" noProof="0" dirty="0" smtClean="0"/>
                  <a:t>PT </a:t>
                </a:r>
                <a:r>
                  <a:rPr lang="en-US" baseline="0" noProof="0" dirty="0" smtClean="0"/>
                  <a:t>should </a:t>
                </a:r>
                <a:r>
                  <a:rPr lang="en-US" baseline="0" noProof="0" dirty="0" smtClean="0"/>
                  <a:t>mitigate this </a:t>
                </a:r>
                <a:r>
                  <a:rPr lang="en-US" baseline="0" noProof="0" dirty="0" smtClean="0"/>
                  <a:t>problem</a:t>
                </a:r>
              </a:p>
              <a:p>
                <a:pPr marL="171450" indent="-171450">
                  <a:buFontTx/>
                  <a:buChar char="-"/>
                </a:pPr>
                <a:r>
                  <a:rPr lang="de-CH" baseline="0" noProof="0" dirty="0" err="1" smtClean="0"/>
                  <a:t>Mean-VaR</a:t>
                </a:r>
                <a:r>
                  <a:rPr lang="de-CH" baseline="0" noProof="0" dirty="0" smtClean="0"/>
                  <a:t>: </a:t>
                </a:r>
                <a:r>
                  <a:rPr lang="en-US" sz="1200" noProof="0" dirty="0" smtClean="0"/>
                  <a:t>anyone who is sensitive to extreme losses)</a:t>
                </a:r>
                <a:endParaRPr lang="en-US" baseline="0" noProof="0" dirty="0" smtClean="0"/>
              </a:p>
              <a:p>
                <a:pPr marL="171450" indent="-171450">
                  <a:buFontTx/>
                  <a:buChar char="-"/>
                </a:pPr>
                <a:endParaRPr lang="en-US" noProof="0" dirty="0"/>
              </a:p>
            </p:txBody>
          </p:sp>
        </mc:Fallback>
      </mc:AlternateContent>
      <p:sp>
        <p:nvSpPr>
          <p:cNvPr id="4" name="Slide Number Placeholder 3"/>
          <p:cNvSpPr>
            <a:spLocks noGrp="1"/>
          </p:cNvSpPr>
          <p:nvPr>
            <p:ph type="sldNum" sz="quarter" idx="10"/>
          </p:nvPr>
        </p:nvSpPr>
        <p:spPr/>
        <p:txBody>
          <a:bodyPr/>
          <a:lstStyle/>
          <a:p>
            <a:fld id="{9A2BC92B-D9D5-4FB3-9C13-88B433EB28AA}" type="slidenum">
              <a:rPr lang="de-CH" smtClean="0"/>
              <a:t>19</a:t>
            </a:fld>
            <a:endParaRPr lang="de-CH"/>
          </a:p>
        </p:txBody>
      </p:sp>
    </p:spTree>
    <p:extLst>
      <p:ext uri="{BB962C8B-B14F-4D97-AF65-F5344CB8AC3E}">
        <p14:creationId xmlns:p14="http://schemas.microsoft.com/office/powerpoint/2010/main" val="2726626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en-US" noProof="0" dirty="0" smtClean="0">
                <a:effectLst/>
              </a:rPr>
              <a:t>Sony vs</a:t>
            </a:r>
            <a:r>
              <a:rPr lang="en-US" baseline="0" noProof="0" dirty="0" smtClean="0">
                <a:effectLst/>
              </a:rPr>
              <a:t> </a:t>
            </a:r>
            <a:r>
              <a:rPr lang="en-US" noProof="0" dirty="0" smtClean="0">
                <a:effectLst/>
              </a:rPr>
              <a:t>Zurich Insurance: </a:t>
            </a:r>
          </a:p>
          <a:p>
            <a:pPr marL="165432" indent="-165432">
              <a:buFontTx/>
              <a:buChar char="-"/>
            </a:pPr>
            <a:r>
              <a:rPr lang="en-US" noProof="0" dirty="0" smtClean="0">
                <a:effectLst/>
              </a:rPr>
              <a:t>have reached a settlement in a commercial general liability (CGL) policy coverage case stemming from the April 2011 hacking of Sony’s PlayStation online services.</a:t>
            </a:r>
          </a:p>
          <a:p>
            <a:pPr marL="165432" indent="-165432">
              <a:buFontTx/>
              <a:buChar char="-"/>
            </a:pPr>
            <a:r>
              <a:rPr lang="en-US" noProof="0" dirty="0" smtClean="0">
                <a:effectLst/>
              </a:rPr>
              <a:t>The data breach had exposed personal information of tens of millions of users.</a:t>
            </a:r>
          </a:p>
          <a:p>
            <a:pPr marL="165432" indent="-165432" defTabSz="882305">
              <a:buFontTx/>
              <a:buChar char="-"/>
              <a:defRPr/>
            </a:pPr>
            <a:r>
              <a:rPr lang="en-US" noProof="0" dirty="0" smtClean="0"/>
              <a:t>Silent cover in liability insurance </a:t>
            </a:r>
          </a:p>
          <a:p>
            <a:pPr marL="0" indent="0" defTabSz="882305">
              <a:buFontTx/>
              <a:buNone/>
              <a:defRPr/>
            </a:pPr>
            <a:r>
              <a:rPr lang="en-US" noProof="0" dirty="0" smtClean="0"/>
              <a:t>Awareness for cyber risk not existent</a:t>
            </a:r>
          </a:p>
          <a:p>
            <a:pPr marL="165432" indent="-165432">
              <a:buFontTx/>
              <a:buChar char="-"/>
            </a:pPr>
            <a:endParaRPr lang="en-US" noProof="0" dirty="0"/>
          </a:p>
        </p:txBody>
      </p:sp>
      <p:sp>
        <p:nvSpPr>
          <p:cNvPr id="4" name="Foliennummernplatzhalter 3"/>
          <p:cNvSpPr>
            <a:spLocks noGrp="1"/>
          </p:cNvSpPr>
          <p:nvPr>
            <p:ph type="sldNum" sz="quarter" idx="10"/>
          </p:nvPr>
        </p:nvSpPr>
        <p:spPr/>
        <p:txBody>
          <a:bodyPr/>
          <a:lstStyle/>
          <a:p>
            <a:fld id="{9A2BC92B-D9D5-4FB3-9C13-88B433EB28AA}" type="slidenum">
              <a:rPr lang="de-CH" smtClean="0"/>
              <a:t>2</a:t>
            </a:fld>
            <a:endParaRPr lang="de-CH" dirty="0"/>
          </a:p>
        </p:txBody>
      </p:sp>
    </p:spTree>
    <p:extLst>
      <p:ext uri="{BB962C8B-B14F-4D97-AF65-F5344CB8AC3E}">
        <p14:creationId xmlns:p14="http://schemas.microsoft.com/office/powerpoint/2010/main" val="1979441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2BC92B-D9D5-4FB3-9C13-88B433EB28AA}" type="slidenum">
              <a:rPr lang="de-CH" smtClean="0"/>
              <a:t>20</a:t>
            </a:fld>
            <a:endParaRPr lang="de-CH"/>
          </a:p>
        </p:txBody>
      </p:sp>
    </p:spTree>
    <p:extLst>
      <p:ext uri="{BB962C8B-B14F-4D97-AF65-F5344CB8AC3E}">
        <p14:creationId xmlns:p14="http://schemas.microsoft.com/office/powerpoint/2010/main" val="25913840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pPr marL="165180" indent="-165180">
                  <a:buFontTx/>
                  <a:buChar char="-"/>
                </a:pPr>
                <a:r>
                  <a:rPr lang="en-US" baseline="0" noProof="0" dirty="0" smtClean="0"/>
                  <a:t>Normal (</a:t>
                </a:r>
                <a:r>
                  <a:rPr lang="en-US" i="1" noProof="0" dirty="0"/>
                  <a:t>α</a:t>
                </a:r>
                <a:r>
                  <a:rPr lang="en-US" baseline="0" noProof="0" dirty="0" smtClean="0"/>
                  <a:t>=2) &amp; </a:t>
                </a:r>
                <a:r>
                  <a:rPr lang="en-US" baseline="0" noProof="0" dirty="0" err="1" smtClean="0"/>
                  <a:t>lognorm</a:t>
                </a:r>
                <a:r>
                  <a:rPr lang="en-US" baseline="0" noProof="0" dirty="0" smtClean="0"/>
                  <a:t> lead to decreasing </a:t>
                </a:r>
                <a:r>
                  <a:rPr lang="en-US" baseline="0" noProof="0" dirty="0" err="1" smtClean="0"/>
                  <a:t>VaR</a:t>
                </a:r>
                <a:r>
                  <a:rPr lang="en-US" baseline="0" noProof="0" dirty="0" smtClean="0"/>
                  <a:t> -&gt;Merits of diversification </a:t>
                </a:r>
              </a:p>
              <a:p>
                <a:pPr marL="165180" indent="-165180">
                  <a:buFontTx/>
                  <a:buChar char="-"/>
                </a:pPr>
                <a:r>
                  <a:rPr lang="en-US" baseline="0" noProof="0" dirty="0" smtClean="0"/>
                  <a:t>Pareto: Risk increases as portfolio size does</a:t>
                </a:r>
              </a:p>
              <a:p>
                <a:pPr marL="165180" indent="-165180">
                  <a:buFontTx/>
                  <a:buChar char="-"/>
                </a:pPr>
                <a:endParaRPr lang="en-US" noProof="0" dirty="0" smtClean="0"/>
              </a:p>
              <a:p>
                <a:pPr lvl="2">
                  <a:lnSpc>
                    <a:spcPct val="150000"/>
                  </a:lnSpc>
                </a:pPr>
                <a:r>
                  <a:rPr lang="en-US" sz="1700" noProof="0" dirty="0"/>
                  <a:t>Perfect dependency (</a:t>
                </a:r>
                <a:r>
                  <a:rPr lang="en-US" sz="1700" noProof="0" dirty="0" err="1"/>
                  <a:t>comonotonicity</a:t>
                </a:r>
                <a:r>
                  <a:rPr lang="en-US" sz="1700" noProof="0" dirty="0"/>
                  <a:t>): no diversification effect -&gt; </a:t>
                </a:r>
                <a14:m>
                  <m:oMath xmlns:m="http://schemas.openxmlformats.org/officeDocument/2006/math">
                    <m:sSub>
                      <m:sSubPr>
                        <m:ctrlPr>
                          <a:rPr lang="en-US" sz="1700" i="1" noProof="0">
                            <a:latin typeface="Cambria Math" panose="02040503050406030204" pitchFamily="18" charset="0"/>
                          </a:rPr>
                        </m:ctrlPr>
                      </m:sSubPr>
                      <m:e>
                        <m:r>
                          <m:rPr>
                            <m:sty m:val="p"/>
                          </m:rPr>
                          <a:rPr lang="en-US" sz="1700" noProof="0">
                            <a:latin typeface="Cambria Math" panose="02040503050406030204" pitchFamily="18" charset="0"/>
                          </a:rPr>
                          <m:t>VaR</m:t>
                        </m:r>
                      </m:e>
                      <m:sub>
                        <m:r>
                          <m:rPr>
                            <m:sty m:val="p"/>
                          </m:rPr>
                          <a:rPr lang="en-US" sz="1700" noProof="0">
                            <a:latin typeface="Cambria Math" panose="02040503050406030204" pitchFamily="18" charset="0"/>
                          </a:rPr>
                          <m:t>q</m:t>
                        </m:r>
                      </m:sub>
                    </m:sSub>
                  </m:oMath>
                </a14:m>
                <a:r>
                  <a:rPr lang="en-US" sz="1700" noProof="0" dirty="0"/>
                  <a:t> constant (independent of tail index)</a:t>
                </a:r>
              </a:p>
              <a:p>
                <a:pPr lvl="2">
                  <a:lnSpc>
                    <a:spcPct val="150000"/>
                  </a:lnSpc>
                </a:pPr>
                <a:r>
                  <a:rPr lang="en-US" sz="1700" noProof="0" dirty="0"/>
                  <a:t>E.g. Archimedean copula the same as </a:t>
                </a:r>
                <a:r>
                  <a:rPr lang="en-US" sz="1700" noProof="0" dirty="0" err="1"/>
                  <a:t>iid</a:t>
                </a:r>
                <a:r>
                  <a:rPr lang="en-US" sz="1700" noProof="0" dirty="0"/>
                  <a:t> for sufficient small loss probability </a:t>
                </a:r>
                <a14:m>
                  <m:oMath xmlns:m="http://schemas.openxmlformats.org/officeDocument/2006/math">
                    <m:r>
                      <m:rPr>
                        <m:sty m:val="p"/>
                      </m:rPr>
                      <a:rPr lang="en-US" sz="1700" noProof="0">
                        <a:latin typeface="Cambria Math" panose="02040503050406030204" pitchFamily="18" charset="0"/>
                      </a:rPr>
                      <m:t>q</m:t>
                    </m:r>
                  </m:oMath>
                </a14:m>
                <a:r>
                  <a:rPr lang="en-US" sz="1700" noProof="0" dirty="0"/>
                  <a:t>.</a:t>
                </a:r>
              </a:p>
              <a:p>
                <a:pPr marL="165180" indent="-165180">
                  <a:buFontTx/>
                  <a:buChar char="-"/>
                </a:pPr>
                <a:endParaRPr lang="en-US" noProof="0" dirty="0"/>
              </a:p>
            </p:txBody>
          </p:sp>
        </mc:Choice>
        <mc:Fallback xmlns="">
          <p:sp>
            <p:nvSpPr>
              <p:cNvPr id="3" name="Notizenplatzhalter 2"/>
              <p:cNvSpPr>
                <a:spLocks noGrp="1"/>
              </p:cNvSpPr>
              <p:nvPr>
                <p:ph type="body" idx="1"/>
              </p:nvPr>
            </p:nvSpPr>
            <p:spPr/>
            <p:txBody>
              <a:bodyPr/>
              <a:lstStyle/>
              <a:p>
                <a:r>
                  <a:rPr lang="en-GB" dirty="0" smtClean="0"/>
                  <a:t>IID case:</a:t>
                </a:r>
              </a:p>
              <a:p>
                <a:pPr marL="171189" indent="-171189">
                  <a:buFontTx/>
                  <a:buChar char="-"/>
                </a:pPr>
                <a:r>
                  <a:rPr lang="en-GB" dirty="0" smtClean="0"/>
                  <a:t>Keeping</a:t>
                </a:r>
                <a:r>
                  <a:rPr lang="en-GB" baseline="0" dirty="0" smtClean="0"/>
                  <a:t> portfolio size constant (Sum of n RVs devided by n)</a:t>
                </a:r>
              </a:p>
              <a:p>
                <a:pPr marL="171189" indent="-171189">
                  <a:buFontTx/>
                  <a:buChar char="-"/>
                </a:pPr>
                <a:r>
                  <a:rPr lang="en-GB" baseline="0" dirty="0" smtClean="0"/>
                  <a:t>Deterministic sum here</a:t>
                </a:r>
              </a:p>
              <a:p>
                <a:pPr marL="171189" indent="-171189">
                  <a:buFontTx/>
                  <a:buChar char="-"/>
                </a:pPr>
                <a:r>
                  <a:rPr lang="en-GB" baseline="0" dirty="0" smtClean="0"/>
                  <a:t>Simulated VaR as used by SII</a:t>
                </a:r>
              </a:p>
              <a:p>
                <a:pPr marL="171189" indent="-171189">
                  <a:buFontTx/>
                  <a:buChar char="-"/>
                </a:pPr>
                <a:r>
                  <a:rPr lang="en-GB" baseline="0" dirty="0" smtClean="0"/>
                  <a:t>Normal (</a:t>
                </a:r>
                <a:r>
                  <a:rPr lang="el-GR" i="1" dirty="0"/>
                  <a:t>α</a:t>
                </a:r>
                <a:r>
                  <a:rPr lang="en-GB" baseline="0" dirty="0" smtClean="0"/>
                  <a:t>=2) &amp; lognorm lead to decreasing VaR -&gt;Merits of diversification </a:t>
                </a:r>
              </a:p>
              <a:p>
                <a:pPr marL="171189" indent="-171189">
                  <a:buFontTx/>
                  <a:buChar char="-"/>
                </a:pPr>
                <a:r>
                  <a:rPr lang="en-GB" baseline="0" dirty="0" smtClean="0"/>
                  <a:t>Pareto: Risk increases as portfolio size does</a:t>
                </a:r>
              </a:p>
              <a:p>
                <a:pPr marL="171189" indent="-171189">
                  <a:buFontTx/>
                  <a:buChar char="-"/>
                </a:pPr>
                <a:endParaRPr lang="en-GB" dirty="0" smtClean="0"/>
              </a:p>
              <a:p>
                <a:pPr lvl="2">
                  <a:lnSpc>
                    <a:spcPct val="150000"/>
                  </a:lnSpc>
                </a:pPr>
                <a:r>
                  <a:rPr lang="en-US" sz="1800" dirty="0" smtClean="0"/>
                  <a:t>Perfect dependency (</a:t>
                </a:r>
                <a:r>
                  <a:rPr lang="en-US" sz="1800" dirty="0" err="1" smtClean="0"/>
                  <a:t>comonotonicity</a:t>
                </a:r>
                <a:r>
                  <a:rPr lang="en-US" sz="1800" dirty="0" smtClean="0"/>
                  <a:t>): no diversification effect -&gt; </a:t>
                </a:r>
                <a:r>
                  <a:rPr lang="en-US" sz="1800" i="0" kern="1200">
                    <a:latin typeface="Cambria Math" panose="02040503050406030204" pitchFamily="18" charset="0"/>
                  </a:rPr>
                  <a:t>VaR_q</a:t>
                </a:r>
                <a:r>
                  <a:rPr lang="en-US" sz="1800" dirty="0" smtClean="0"/>
                  <a:t> constant (independent of tail index)</a:t>
                </a:r>
              </a:p>
              <a:p>
                <a:pPr lvl="2">
                  <a:lnSpc>
                    <a:spcPct val="150000"/>
                  </a:lnSpc>
                </a:pPr>
                <a:r>
                  <a:rPr lang="en-US" sz="1800" dirty="0" smtClean="0"/>
                  <a:t>E.g. Archimedean copula the same as </a:t>
                </a:r>
                <a:r>
                  <a:rPr lang="en-US" sz="1800" dirty="0" err="1" smtClean="0"/>
                  <a:t>iid</a:t>
                </a:r>
                <a:r>
                  <a:rPr lang="en-US" sz="1800" dirty="0" smtClean="0"/>
                  <a:t> for sufficient small loss probability </a:t>
                </a:r>
                <a:r>
                  <a:rPr lang="en-US" sz="1800" i="0" smtClean="0">
                    <a:latin typeface="Cambria Math" panose="02040503050406030204" pitchFamily="18" charset="0"/>
                  </a:rPr>
                  <a:t>q</a:t>
                </a:r>
                <a:r>
                  <a:rPr lang="en-US" sz="1800" dirty="0"/>
                  <a:t>.</a:t>
                </a:r>
              </a:p>
              <a:p>
                <a:pPr marL="171189" indent="-171189">
                  <a:buFontTx/>
                  <a:buChar char="-"/>
                </a:pPr>
                <a:endParaRPr lang="en-GB"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21</a:t>
            </a:fld>
            <a:endParaRPr lang="de-CH" dirty="0"/>
          </a:p>
        </p:txBody>
      </p:sp>
    </p:spTree>
    <p:extLst>
      <p:ext uri="{BB962C8B-B14F-4D97-AF65-F5344CB8AC3E}">
        <p14:creationId xmlns:p14="http://schemas.microsoft.com/office/powerpoint/2010/main" val="16327530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2BC92B-D9D5-4FB3-9C13-88B433EB28AA}" type="slidenum">
              <a:rPr lang="de-CH" smtClean="0"/>
              <a:t>22</a:t>
            </a:fld>
            <a:endParaRPr lang="de-CH"/>
          </a:p>
        </p:txBody>
      </p:sp>
    </p:spTree>
    <p:extLst>
      <p:ext uri="{BB962C8B-B14F-4D97-AF65-F5344CB8AC3E}">
        <p14:creationId xmlns:p14="http://schemas.microsoft.com/office/powerpoint/2010/main" val="34507016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noProof="0" dirty="0" smtClean="0"/>
              <a:t>-Similar for other valuation models</a:t>
            </a:r>
            <a:r>
              <a:rPr lang="en-US" baseline="0" noProof="0" dirty="0" smtClean="0"/>
              <a:t> &amp; ambiguity (uncertainty) aversion.</a:t>
            </a:r>
          </a:p>
          <a:p>
            <a:r>
              <a:rPr lang="en-US" baseline="0" noProof="0" dirty="0" smtClean="0"/>
              <a:t>- </a:t>
            </a:r>
            <a:r>
              <a:rPr lang="en-US" sz="1200" b="0" i="0" u="none" strike="noStrike" kern="1200" baseline="0" noProof="0" dirty="0" smtClean="0">
                <a:solidFill>
                  <a:schemeClr val="tx1"/>
                </a:solidFill>
                <a:latin typeface="+mn-lt"/>
                <a:ea typeface="+mn-ea"/>
                <a:cs typeface="+mn-cs"/>
              </a:rPr>
              <a:t>The deadweight costs of bankruptcy, including a loss in the value of</a:t>
            </a:r>
          </a:p>
          <a:p>
            <a:r>
              <a:rPr lang="en-US" sz="1200" b="0" i="0" u="none" strike="noStrike" kern="1200" baseline="0" noProof="0" dirty="0" smtClean="0">
                <a:solidFill>
                  <a:schemeClr val="tx1"/>
                </a:solidFill>
                <a:latin typeface="+mn-lt"/>
                <a:ea typeface="+mn-ea"/>
                <a:cs typeface="+mn-cs"/>
              </a:rPr>
              <a:t>the managers’ human capital, could then motivate the unwillingness of firms to</a:t>
            </a:r>
          </a:p>
          <a:p>
            <a:r>
              <a:rPr lang="en-US" sz="1200" b="0" i="0" u="none" strike="noStrike" kern="1200" baseline="0" noProof="0" dirty="0" smtClean="0">
                <a:solidFill>
                  <a:schemeClr val="tx1"/>
                </a:solidFill>
                <a:latin typeface="+mn-lt"/>
                <a:ea typeface="+mn-ea"/>
                <a:cs typeface="+mn-cs"/>
              </a:rPr>
              <a:t>participate in the catastrophe insurance.</a:t>
            </a:r>
          </a:p>
          <a:p>
            <a:r>
              <a:rPr lang="en-US" sz="1200" b="0" i="0" u="none" strike="noStrike" kern="1200" baseline="0" noProof="0" dirty="0" smtClean="0">
                <a:solidFill>
                  <a:schemeClr val="tx1"/>
                </a:solidFill>
                <a:latin typeface="+mn-lt"/>
                <a:ea typeface="+mn-ea"/>
                <a:cs typeface="+mn-cs"/>
              </a:rPr>
              <a:t>- have largely failed.</a:t>
            </a:r>
          </a:p>
          <a:p>
            <a:r>
              <a:rPr lang="en-US" sz="1200" b="0" i="0" u="none" strike="noStrike" kern="1200" baseline="0" noProof="0" dirty="0" smtClean="0">
                <a:solidFill>
                  <a:schemeClr val="tx1"/>
                </a:solidFill>
                <a:latin typeface="+mn-lt"/>
                <a:ea typeface="+mn-ea"/>
                <a:cs typeface="+mn-cs"/>
              </a:rPr>
              <a:t>In this paper, we argue that the observed dynamic pattern of widely varying</a:t>
            </a:r>
          </a:p>
          <a:p>
            <a:r>
              <a:rPr lang="en-US" sz="1200" b="0" i="0" u="none" strike="noStrike" kern="1200" baseline="0" noProof="0" dirty="0" smtClean="0">
                <a:solidFill>
                  <a:schemeClr val="tx1"/>
                </a:solidFill>
                <a:latin typeface="+mn-lt"/>
                <a:ea typeface="+mn-ea"/>
                <a:cs typeface="+mn-cs"/>
              </a:rPr>
              <a:t>supply conditions for catastrophe insurance and reinsurance could reflect</a:t>
            </a:r>
          </a:p>
          <a:p>
            <a:r>
              <a:rPr lang="en-US" sz="1200" b="0" i="0" u="none" strike="noStrike" kern="1200" baseline="0" noProof="0" dirty="0" smtClean="0">
                <a:solidFill>
                  <a:schemeClr val="tx1"/>
                </a:solidFill>
                <a:latin typeface="+mn-lt"/>
                <a:ea typeface="+mn-ea"/>
                <a:cs typeface="+mn-cs"/>
              </a:rPr>
              <a:t>a multiple equilibrium system, with the market sometimes reaching a coordinated</a:t>
            </a:r>
          </a:p>
          <a:p>
            <a:r>
              <a:rPr lang="en-US" sz="1200" b="0" i="0" u="none" strike="noStrike" kern="1200" baseline="0" noProof="0" dirty="0" smtClean="0">
                <a:solidFill>
                  <a:schemeClr val="tx1"/>
                </a:solidFill>
                <a:latin typeface="+mn-lt"/>
                <a:ea typeface="+mn-ea"/>
                <a:cs typeface="+mn-cs"/>
              </a:rPr>
              <a:t>reinsurance/diversification equilibrium, but at other times falling into</a:t>
            </a:r>
          </a:p>
          <a:p>
            <a:r>
              <a:rPr lang="en-US" sz="1200" b="0" i="0" u="none" strike="noStrike" kern="1200" baseline="0" noProof="0" dirty="0" smtClean="0">
                <a:solidFill>
                  <a:schemeClr val="tx1"/>
                </a:solidFill>
                <a:latin typeface="+mn-lt"/>
                <a:ea typeface="+mn-ea"/>
                <a:cs typeface="+mn-cs"/>
              </a:rPr>
              <a:t>what we call a </a:t>
            </a:r>
            <a:r>
              <a:rPr lang="en-US" sz="1200" b="0" i="0" u="none" strike="noStrike" kern="1200" baseline="0" noProof="0" dirty="0" err="1" smtClean="0">
                <a:solidFill>
                  <a:schemeClr val="tx1"/>
                </a:solidFill>
                <a:latin typeface="+mn-lt"/>
                <a:ea typeface="+mn-ea"/>
                <a:cs typeface="+mn-cs"/>
              </a:rPr>
              <a:t>nondiversification</a:t>
            </a:r>
            <a:r>
              <a:rPr lang="en-US" sz="1200" b="0" i="0" u="none" strike="noStrike" kern="1200" baseline="0" noProof="0" dirty="0" smtClean="0">
                <a:solidFill>
                  <a:schemeClr val="tx1"/>
                </a:solidFill>
                <a:latin typeface="+mn-lt"/>
                <a:ea typeface="+mn-ea"/>
                <a:cs typeface="+mn-cs"/>
              </a:rPr>
              <a:t> trap.</a:t>
            </a:r>
            <a:endParaRPr lang="en-US" noProof="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23</a:t>
            </a:fld>
            <a:endParaRPr lang="de-CH"/>
          </a:p>
        </p:txBody>
      </p:sp>
    </p:spTree>
    <p:extLst>
      <p:ext uri="{BB962C8B-B14F-4D97-AF65-F5344CB8AC3E}">
        <p14:creationId xmlns:p14="http://schemas.microsoft.com/office/powerpoint/2010/main" val="29211876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2BC92B-D9D5-4FB3-9C13-88B433EB28AA}" type="slidenum">
              <a:rPr lang="de-CH" smtClean="0"/>
              <a:t>24</a:t>
            </a:fld>
            <a:endParaRPr lang="de-CH"/>
          </a:p>
        </p:txBody>
      </p:sp>
    </p:spTree>
    <p:extLst>
      <p:ext uri="{BB962C8B-B14F-4D97-AF65-F5344CB8AC3E}">
        <p14:creationId xmlns:p14="http://schemas.microsoft.com/office/powerpoint/2010/main" val="4189493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 there seems to be a game theoretical coordination problem</a:t>
            </a:r>
          </a:p>
          <a:p>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25</a:t>
            </a:fld>
            <a:endParaRPr lang="de-CH"/>
          </a:p>
        </p:txBody>
      </p:sp>
    </p:spTree>
    <p:extLst>
      <p:ext uri="{BB962C8B-B14F-4D97-AF65-F5344CB8AC3E}">
        <p14:creationId xmlns:p14="http://schemas.microsoft.com/office/powerpoint/2010/main" val="17445917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noProof="0" dirty="0" smtClean="0"/>
              <a:t>-   National Flood Insurance Program</a:t>
            </a:r>
            <a:r>
              <a:rPr lang="en-US" noProof="0" dirty="0" smtClean="0"/>
              <a:t> (NFIP) </a:t>
            </a:r>
            <a:endParaRPr lang="en-US" b="1" noProof="0" dirty="0" smtClean="0"/>
          </a:p>
          <a:p>
            <a:pPr marL="171450" indent="-171450">
              <a:buFontTx/>
              <a:buChar char="-"/>
            </a:pPr>
            <a:r>
              <a:rPr lang="en-US" b="1" noProof="0" dirty="0" smtClean="0"/>
              <a:t>Terrorism Risk Insurance Act</a:t>
            </a:r>
            <a:r>
              <a:rPr lang="en-US" noProof="0" dirty="0" smtClean="0"/>
              <a:t> (TRIA)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noProof="0" dirty="0" smtClean="0"/>
              <a:t>The availability of better data in the future would open up new research opportunity. </a:t>
            </a:r>
          </a:p>
          <a:p>
            <a:pPr marL="171450" indent="-171450">
              <a:buFontTx/>
              <a:buChar char="-"/>
            </a:pPr>
            <a:endParaRPr lang="en-US"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smtClean="0"/>
              <a:t>Unable to accurately model or price terrorism exposures, reinsurers largely withdrew from the market for terrorism coverage. Without reinsurance, primary insurers were then compelled to exclude terrorism. Most state insurance regulators approved terrorism exclusions for use by primary insurers.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noProof="0" dirty="0" smtClean="0"/>
          </a:p>
          <a:p>
            <a:r>
              <a:rPr lang="en-US" noProof="0" dirty="0" smtClean="0"/>
              <a:t>Congress responded by enacting TRIA in November 2002 to provide a government reinsurance backstop in case of large-scale terrorist attacks, requiring that business insurers offer terrorism coverage for the types of insurance included in the act</a:t>
            </a:r>
          </a:p>
          <a:p>
            <a:endParaRPr lang="en-US" noProof="0" dirty="0" smtClean="0"/>
          </a:p>
          <a:p>
            <a:endParaRPr lang="en-US" noProof="0" dirty="0" smtClean="0"/>
          </a:p>
          <a:p>
            <a:endParaRPr lang="en-US" noProof="0" dirty="0"/>
          </a:p>
        </p:txBody>
      </p:sp>
      <p:sp>
        <p:nvSpPr>
          <p:cNvPr id="4" name="Foliennummernplatzhalter 3"/>
          <p:cNvSpPr>
            <a:spLocks noGrp="1"/>
          </p:cNvSpPr>
          <p:nvPr>
            <p:ph type="sldNum" sz="quarter" idx="10"/>
          </p:nvPr>
        </p:nvSpPr>
        <p:spPr/>
        <p:txBody>
          <a:bodyPr/>
          <a:lstStyle/>
          <a:p>
            <a:fld id="{9A2BC92B-D9D5-4FB3-9C13-88B433EB28AA}" type="slidenum">
              <a:rPr lang="de-CH" smtClean="0"/>
              <a:t>26</a:t>
            </a:fld>
            <a:endParaRPr lang="de-CH"/>
          </a:p>
        </p:txBody>
      </p:sp>
    </p:spTree>
    <p:extLst>
      <p:ext uri="{BB962C8B-B14F-4D97-AF65-F5344CB8AC3E}">
        <p14:creationId xmlns:p14="http://schemas.microsoft.com/office/powerpoint/2010/main" val="1975248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82305">
              <a:defRPr/>
            </a:pPr>
            <a:r>
              <a:rPr lang="en-US" dirty="0"/>
              <a:t>-E.g. SII is based on the lognormal; this seems not to be </a:t>
            </a:r>
            <a:r>
              <a:rPr lang="en-US" dirty="0" smtClean="0"/>
              <a:t>appropriate </a:t>
            </a:r>
            <a:r>
              <a:rPr lang="en-US" dirty="0"/>
              <a:t>if the risk is heavy tailed</a:t>
            </a:r>
            <a:r>
              <a:rPr lang="en-US" dirty="0" smtClean="0"/>
              <a:t>.</a:t>
            </a:r>
            <a:endParaRPr lang="en-US" dirty="0"/>
          </a:p>
          <a:p>
            <a:pPr marL="0" indent="0">
              <a:buFontTx/>
              <a:buNone/>
            </a:pPr>
            <a:r>
              <a:rPr lang="en-GB" baseline="0" dirty="0" smtClean="0"/>
              <a:t>-Major problem: not explicit treatment of cyber risk in any framework</a:t>
            </a:r>
          </a:p>
          <a:p>
            <a:pPr marL="0" indent="0">
              <a:buFontTx/>
              <a:buNone/>
            </a:pPr>
            <a:endParaRPr lang="en-GB" baseline="0" dirty="0" smtClean="0"/>
          </a:p>
          <a:p>
            <a:r>
              <a:rPr lang="en-GB" baseline="0" dirty="0" smtClean="0"/>
              <a:t>Need to be modelled differently:</a:t>
            </a:r>
          </a:p>
          <a:p>
            <a:r>
              <a:rPr lang="en-GB" baseline="0" dirty="0" smtClean="0"/>
              <a:t>- Operational Cyber Risk: Insurers digitalized their operations and are therefore prone to cyber risk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 Underwriting Cyber Risk: Stand alone (dedicated) cyber risk policies or it is included in liability &amp; property insurance. Sometimes not clear whether cyber risk is included (see Sony vs. Zürich, 2011).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baseline="0" dirty="0" smtClean="0"/>
              <a:t>Importantly: Probably a correlation between op and underwriting cyber risk</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Capital charges assume some diversification.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baseline="0" dirty="0" smtClean="0"/>
          </a:p>
          <a:p>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Therefore regulatory frameworks might not be appropriate. </a:t>
            </a:r>
          </a:p>
          <a:p>
            <a:endParaRPr lang="en-GB" baseline="0" dirty="0" smtClean="0"/>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27</a:t>
            </a:fld>
            <a:endParaRPr lang="de-CH"/>
          </a:p>
        </p:txBody>
      </p:sp>
    </p:spTree>
    <p:extLst>
      <p:ext uri="{BB962C8B-B14F-4D97-AF65-F5344CB8AC3E}">
        <p14:creationId xmlns:p14="http://schemas.microsoft.com/office/powerpoint/2010/main" val="31048098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28</a:t>
            </a:fld>
            <a:endParaRPr lang="de-CH"/>
          </a:p>
        </p:txBody>
      </p:sp>
    </p:spTree>
    <p:extLst>
      <p:ext uri="{BB962C8B-B14F-4D97-AF65-F5344CB8AC3E}">
        <p14:creationId xmlns:p14="http://schemas.microsoft.com/office/powerpoint/2010/main" val="31067667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315" indent="-285315">
              <a:buFont typeface="Arial" panose="020B0604020202020204" pitchFamily="34" charset="0"/>
              <a:buChar char="•"/>
            </a:pPr>
            <a:r>
              <a:rPr lang="en-US" dirty="0"/>
              <a:t>A major part of cyber threats distributes over the internet and therefore the correlation might be higher than for other underwriting risk. Moreover, extreme scenarios suggest that cyber risk could accumulate and become catastrophic </a:t>
            </a:r>
          </a:p>
          <a:p>
            <a:pPr marL="285315" indent="-285315">
              <a:buFont typeface="Arial" panose="020B0604020202020204" pitchFamily="34" charset="0"/>
              <a:buChar char="•"/>
            </a:pPr>
            <a:r>
              <a:rPr lang="en-US" dirty="0"/>
              <a:t>However, while insurers can geographically diversify cat risk, cyber risk propagated by the Internet does not know any boundary. </a:t>
            </a:r>
          </a:p>
          <a:p>
            <a:pPr defTabSz="882305">
              <a:defRPr/>
            </a:pPr>
            <a:r>
              <a:rPr lang="en-GB" dirty="0" smtClean="0"/>
              <a:t> </a:t>
            </a:r>
            <a:r>
              <a:rPr lang="en-US" dirty="0"/>
              <a:t>The limitation of this paper lays with the quality of available data and whether the data represents cyber risk in general well. </a:t>
            </a:r>
          </a:p>
          <a:p>
            <a:pPr defTabSz="882305">
              <a:defRPr/>
            </a:pPr>
            <a:endParaRPr lang="en-US" dirty="0"/>
          </a:p>
          <a:p>
            <a:pPr lvl="1">
              <a:lnSpc>
                <a:spcPct val="150000"/>
              </a:lnSpc>
              <a:buFont typeface="Arial" panose="020B0604020202020204" pitchFamily="34" charset="0"/>
              <a:buChar char="•"/>
            </a:pPr>
            <a:r>
              <a:rPr lang="en-US" sz="1700" dirty="0"/>
              <a:t>Diversification does not reduce </a:t>
            </a:r>
            <a:r>
              <a:rPr lang="en-US" sz="1700" dirty="0" err="1"/>
              <a:t>VaR</a:t>
            </a:r>
            <a:r>
              <a:rPr lang="en-US" sz="1700" dirty="0"/>
              <a:t> as expected: The regulator thus must account for that. </a:t>
            </a:r>
          </a:p>
          <a:p>
            <a:pPr lvl="1">
              <a:lnSpc>
                <a:spcPct val="150000"/>
              </a:lnSpc>
              <a:buFont typeface="Arial" panose="020B0604020202020204" pitchFamily="34" charset="0"/>
              <a:buChar char="•"/>
            </a:pPr>
            <a:r>
              <a:rPr lang="en-US" sz="1700" dirty="0"/>
              <a:t>For example, since the risk does not decrease with diversification there should be no capital discount for diversification. </a:t>
            </a:r>
          </a:p>
          <a:p>
            <a:pPr defTabSz="882305">
              <a:defRPr/>
            </a:pPr>
            <a:endParaRPr lang="de-CH" dirty="0" smtClean="0"/>
          </a:p>
          <a:p>
            <a:r>
              <a:rPr lang="en-US" dirty="0"/>
              <a:t>insurance). The traditional framework uses concave</a:t>
            </a:r>
          </a:p>
          <a:p>
            <a:r>
              <a:rPr lang="en-US" dirty="0"/>
              <a:t>optimization (e.g., via expected utility), with thin-tailed risks (e.g. normal</a:t>
            </a:r>
          </a:p>
          <a:p>
            <a:r>
              <a:rPr lang="en-US" dirty="0"/>
              <a:t>distributions), and without distortions (unlimited liability, no frictions and no</a:t>
            </a:r>
          </a:p>
          <a:p>
            <a:r>
              <a:rPr lang="en-US" dirty="0"/>
              <a:t>fixed costs). If any of these assumptions fails, diversification may not always be</a:t>
            </a:r>
          </a:p>
          <a:p>
            <a:r>
              <a:rPr lang="de-CH" dirty="0" smtClean="0"/>
              <a:t>preferred.5</a:t>
            </a:r>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29</a:t>
            </a:fld>
            <a:endParaRPr lang="de-CH"/>
          </a:p>
        </p:txBody>
      </p:sp>
    </p:spTree>
    <p:extLst>
      <p:ext uri="{BB962C8B-B14F-4D97-AF65-F5344CB8AC3E}">
        <p14:creationId xmlns:p14="http://schemas.microsoft.com/office/powerpoint/2010/main" val="2081088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aseline="0" dirty="0" smtClean="0"/>
              <a:t>- Major problem: not explicit treatment of cyber risk in any framework </a:t>
            </a:r>
          </a:p>
          <a:p>
            <a:endParaRPr lang="en-GB" baseline="0" dirty="0" smtClean="0"/>
          </a:p>
          <a:p>
            <a:endParaRPr lang="en-GB" baseline="0" dirty="0" smtClean="0"/>
          </a:p>
          <a:p>
            <a:endParaRPr lang="en-GB" baseline="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3</a:t>
            </a:fld>
            <a:endParaRPr lang="de-CH" dirty="0"/>
          </a:p>
        </p:txBody>
      </p:sp>
    </p:spTree>
    <p:extLst>
      <p:ext uri="{BB962C8B-B14F-4D97-AF65-F5344CB8AC3E}">
        <p14:creationId xmlns:p14="http://schemas.microsoft.com/office/powerpoint/2010/main" val="20512076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2BC92B-D9D5-4FB3-9C13-88B433EB28AA}" type="slidenum">
              <a:rPr lang="de-CH" smtClean="0"/>
              <a:t>30</a:t>
            </a:fld>
            <a:endParaRPr lang="de-CH"/>
          </a:p>
        </p:txBody>
      </p:sp>
    </p:spTree>
    <p:extLst>
      <p:ext uri="{BB962C8B-B14F-4D97-AF65-F5344CB8AC3E}">
        <p14:creationId xmlns:p14="http://schemas.microsoft.com/office/powerpoint/2010/main" val="3411468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r>
              <a:rPr lang="en-US" dirty="0" smtClean="0"/>
              <a:t>Cyber Risk</a:t>
            </a:r>
            <a:r>
              <a:rPr lang="en-US" baseline="0" dirty="0" smtClean="0"/>
              <a:t> might be a new type of risk:</a:t>
            </a:r>
          </a:p>
          <a:p>
            <a:endParaRPr lang="en-US" baseline="0" dirty="0" smtClean="0"/>
          </a:p>
          <a:p>
            <a:pPr marL="171189" indent="-171189">
              <a:buFontTx/>
              <a:buChar char="-"/>
            </a:pPr>
            <a:r>
              <a:rPr lang="en-US" baseline="0" dirty="0" smtClean="0"/>
              <a:t>Still trying to grasp cyber risk</a:t>
            </a:r>
          </a:p>
          <a:p>
            <a:pPr marL="171189" indent="-171189">
              <a:buFontTx/>
              <a:buChar char="-"/>
            </a:pPr>
            <a:r>
              <a:rPr lang="en-US" baseline="0" dirty="0" smtClean="0"/>
              <a:t>Not enough data; high uncertainty </a:t>
            </a:r>
          </a:p>
          <a:p>
            <a:pPr marL="171189" indent="-171189">
              <a:buFontTx/>
              <a:buChar char="-"/>
            </a:pPr>
            <a:r>
              <a:rPr lang="en-US" dirty="0" smtClean="0"/>
              <a:t>Fitch Ratings (2016) warned to downgrade insurers that write standalone products to heavily</a:t>
            </a:r>
            <a:r>
              <a:rPr lang="en-US" baseline="0" dirty="0" smtClean="0"/>
              <a:t> </a:t>
            </a:r>
          </a:p>
          <a:p>
            <a:pPr marL="171189" indent="-171189" defTabSz="913009">
              <a:buFontTx/>
              <a:buChar char="-"/>
              <a:defRPr/>
            </a:pPr>
            <a:r>
              <a:rPr lang="en-US" baseline="0" dirty="0" smtClean="0"/>
              <a:t>Risk is very fast changing and still an emerging risk </a:t>
            </a:r>
          </a:p>
          <a:p>
            <a:pPr marL="171189" indent="-171189" defTabSz="913009">
              <a:buFontTx/>
              <a:buChar char="-"/>
              <a:defRPr/>
            </a:pPr>
            <a:r>
              <a:rPr lang="en-US" baseline="0" dirty="0" smtClean="0"/>
              <a:t>Results so far: highly correlated (no geographical boundaries) and probably heavy tail (extreme events so far not realized, skewness).</a:t>
            </a:r>
          </a:p>
          <a:p>
            <a:pPr marL="171189" indent="-171189">
              <a:buFontTx/>
              <a:buChar char="-"/>
            </a:pPr>
            <a:r>
              <a:rPr lang="en-US" baseline="0" dirty="0" smtClean="0"/>
              <a:t>Probably tail correlation (non linear correlation)</a:t>
            </a:r>
          </a:p>
          <a:p>
            <a:pPr marL="171189" indent="-171189">
              <a:buFontTx/>
              <a:buChar char="-"/>
            </a:pPr>
            <a:r>
              <a:rPr lang="en-US" baseline="0" dirty="0" smtClean="0"/>
              <a:t>Only alternative would be scenarios (</a:t>
            </a:r>
            <a:r>
              <a:rPr lang="en-US" b="1" dirty="0" smtClean="0"/>
              <a:t>Cambridge Centre for Risk Studies)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A2BC92B-D9D5-4FB3-9C13-88B433EB28AA}" type="slidenum">
              <a:rPr lang="en-US" smtClean="0"/>
              <a:t>4</a:t>
            </a:fld>
            <a:endParaRPr lang="en-US" dirty="0"/>
          </a:p>
        </p:txBody>
      </p:sp>
    </p:spTree>
    <p:extLst>
      <p:ext uri="{BB962C8B-B14F-4D97-AF65-F5344CB8AC3E}">
        <p14:creationId xmlns:p14="http://schemas.microsoft.com/office/powerpoint/2010/main" val="305514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noProof="0" dirty="0" smtClean="0"/>
              <a:t>Our analysis</a:t>
            </a:r>
            <a:r>
              <a:rPr lang="en-US" baseline="0" noProof="0" dirty="0" smtClean="0"/>
              <a:t> contributes in all these fields:</a:t>
            </a:r>
            <a:endParaRPr lang="en-US" noProof="0" dirty="0" smtClean="0"/>
          </a:p>
          <a:p>
            <a:pPr marL="171450" indent="-171450">
              <a:buFontTx/>
              <a:buChar char="-"/>
            </a:pPr>
            <a:r>
              <a:rPr lang="en-US" noProof="0" dirty="0" smtClean="0"/>
              <a:t>P captures the modelling risk. It describes all possible distribution</a:t>
            </a:r>
            <a:r>
              <a:rPr lang="en-US" baseline="0" noProof="0" dirty="0" smtClean="0"/>
              <a:t> assumption (contains statistical modelling risk)</a:t>
            </a:r>
            <a:endParaRPr lang="en-US" noProof="0" dirty="0" smtClean="0"/>
          </a:p>
          <a:p>
            <a:pPr marL="171450" indent="-171450">
              <a:buFontTx/>
              <a:buChar char="-"/>
            </a:pPr>
            <a:r>
              <a:rPr lang="en-US" noProof="0" dirty="0" smtClean="0"/>
              <a:t>U describes the risk aversion. It can also be the prospect</a:t>
            </a:r>
            <a:r>
              <a:rPr lang="en-US" baseline="0" noProof="0" dirty="0" smtClean="0"/>
              <a:t> theory utility</a:t>
            </a:r>
          </a:p>
          <a:p>
            <a:pPr marL="171450" indent="-171450">
              <a:buFontTx/>
              <a:buChar char="-"/>
            </a:pPr>
            <a:r>
              <a:rPr lang="en-US" baseline="0" noProof="0" dirty="0" smtClean="0"/>
              <a:t>f() stands for the aggregation of individual risk to portfolio</a:t>
            </a:r>
            <a:endParaRPr lang="en-US" noProof="0" dirty="0" smtClean="0"/>
          </a:p>
          <a:p>
            <a:pPr marL="171450" indent="-171450">
              <a:buFontTx/>
              <a:buChar char="-"/>
            </a:pPr>
            <a:r>
              <a:rPr lang="en-US" noProof="0" dirty="0" smtClean="0"/>
              <a:t>Premium: asymmetric</a:t>
            </a:r>
            <a:r>
              <a:rPr lang="en-US" baseline="0" noProof="0" dirty="0" smtClean="0"/>
              <a:t> information costs (different under competition and monopoly)</a:t>
            </a:r>
          </a:p>
          <a:p>
            <a:pPr marL="171450" indent="-171450">
              <a:buFontTx/>
              <a:buChar char="-"/>
            </a:pPr>
            <a:r>
              <a:rPr lang="en-US" baseline="0" noProof="0" dirty="0" smtClean="0"/>
              <a:t>Only distribution and correlation investigated so far</a:t>
            </a:r>
          </a:p>
          <a:p>
            <a:pPr marL="171450" indent="-171450">
              <a:buFontTx/>
              <a:buChar char="-"/>
            </a:pPr>
            <a:endParaRPr lang="en-US" baseline="0" noProof="0" dirty="0" smtClean="0"/>
          </a:p>
          <a:p>
            <a:pPr marL="171450" indent="-171450">
              <a:buFontTx/>
              <a:buChar char="-"/>
            </a:pPr>
            <a:r>
              <a:rPr lang="en-US" baseline="0" noProof="0" dirty="0" smtClean="0"/>
              <a:t>The way the cyber peculiarities are considers determines the portfolio value.</a:t>
            </a:r>
          </a:p>
          <a:p>
            <a:pPr marL="171450" indent="-171450">
              <a:buFontTx/>
              <a:buChar char="-"/>
            </a:pPr>
            <a:endParaRPr lang="de-CH" baseline="0"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Ibragimov, R. (2009). Portfolio diversification and value at risk under thick-</a:t>
            </a:r>
            <a:r>
              <a:rPr lang="en-US" sz="1200" kern="1200" dirty="0" err="1" smtClean="0">
                <a:solidFill>
                  <a:schemeClr val="tx1"/>
                </a:solidFill>
                <a:effectLst/>
                <a:latin typeface="+mn-lt"/>
                <a:ea typeface="+mn-ea"/>
                <a:cs typeface="+mn-cs"/>
              </a:rPr>
              <a:t>tailedness</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Quantitative Finance</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9</a:t>
            </a:r>
            <a:r>
              <a:rPr lang="en-US" sz="1200" kern="1200" dirty="0" smtClean="0">
                <a:solidFill>
                  <a:schemeClr val="tx1"/>
                </a:solidFill>
                <a:effectLst/>
                <a:latin typeface="+mn-lt"/>
                <a:ea typeface="+mn-ea"/>
                <a:cs typeface="+mn-cs"/>
              </a:rPr>
              <a:t>(5), 565-580.</a:t>
            </a:r>
          </a:p>
          <a:p>
            <a:r>
              <a:rPr lang="en-US" dirty="0" smtClean="0">
                <a:effectLst/>
              </a:rPr>
              <a:t>- Ibragimov, R., D. </a:t>
            </a:r>
            <a:r>
              <a:rPr lang="en-US" dirty="0" err="1" smtClean="0">
                <a:effectLst/>
              </a:rPr>
              <a:t>Jaffee</a:t>
            </a:r>
            <a:r>
              <a:rPr lang="en-US" dirty="0" smtClean="0">
                <a:effectLst/>
              </a:rPr>
              <a:t>, and J. Walden. 2009. </a:t>
            </a:r>
            <a:r>
              <a:rPr lang="en-US" dirty="0" err="1" smtClean="0">
                <a:effectLst/>
              </a:rPr>
              <a:t>Nondiversification</a:t>
            </a:r>
            <a:r>
              <a:rPr lang="en-US" dirty="0" smtClean="0">
                <a:effectLst/>
              </a:rPr>
              <a:t> Traps in Catastrophe Insurance Markets. Review of Financial Studies 22 (3)</a:t>
            </a:r>
            <a:endParaRPr lang="en-US" noProof="0" dirty="0" smtClean="0"/>
          </a:p>
          <a:p>
            <a:pPr marL="171450" indent="-171450">
              <a:buFontTx/>
              <a:buChar char="-"/>
            </a:pPr>
            <a:endParaRPr lang="en-US" noProof="0" dirty="0"/>
          </a:p>
        </p:txBody>
      </p:sp>
      <p:sp>
        <p:nvSpPr>
          <p:cNvPr id="4" name="Slide Number Placeholder 3"/>
          <p:cNvSpPr>
            <a:spLocks noGrp="1"/>
          </p:cNvSpPr>
          <p:nvPr>
            <p:ph type="sldNum" sz="quarter" idx="10"/>
          </p:nvPr>
        </p:nvSpPr>
        <p:spPr/>
        <p:txBody>
          <a:bodyPr/>
          <a:lstStyle/>
          <a:p>
            <a:fld id="{9A2BC92B-D9D5-4FB3-9C13-88B433EB28AA}" type="slidenum">
              <a:rPr lang="de-CH" smtClean="0"/>
              <a:t>5</a:t>
            </a:fld>
            <a:endParaRPr lang="de-CH"/>
          </a:p>
        </p:txBody>
      </p:sp>
    </p:spTree>
    <p:extLst>
      <p:ext uri="{BB962C8B-B14F-4D97-AF65-F5344CB8AC3E}">
        <p14:creationId xmlns:p14="http://schemas.microsoft.com/office/powerpoint/2010/main" val="1941146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1336">
              <a:defRPr/>
            </a:pPr>
            <a:endParaRPr lang="en-US" b="1" noProof="0" dirty="0" smtClean="0"/>
          </a:p>
          <a:p>
            <a:pPr marL="0" marR="0" lvl="0" indent="0" algn="l" defTabSz="851336" rtl="0" eaLnBrk="1" fontAlgn="auto" latinLnBrk="0" hangingPunct="1">
              <a:lnSpc>
                <a:spcPct val="100000"/>
              </a:lnSpc>
              <a:spcBef>
                <a:spcPts val="0"/>
              </a:spcBef>
              <a:spcAft>
                <a:spcPts val="0"/>
              </a:spcAft>
              <a:buClrTx/>
              <a:buSzTx/>
              <a:buFontTx/>
              <a:buNone/>
              <a:tabLst/>
              <a:defRPr/>
            </a:pPr>
            <a:r>
              <a:rPr lang="en-US" sz="1200" kern="0" noProof="0" dirty="0" smtClean="0"/>
              <a:t>Cyber risk exposure is modeled based on publicly available data:</a:t>
            </a:r>
            <a:endParaRPr lang="en-US" b="1" noProof="0" dirty="0" smtClean="0"/>
          </a:p>
          <a:p>
            <a:pPr defTabSz="851336">
              <a:defRPr/>
            </a:pPr>
            <a:endParaRPr lang="en-US" b="1" noProof="0" dirty="0" smtClean="0"/>
          </a:p>
          <a:p>
            <a:pPr defTabSz="851336">
              <a:defRPr/>
            </a:pPr>
            <a:r>
              <a:rPr lang="en-US" b="1" noProof="0" dirty="0" smtClean="0"/>
              <a:t>SAS</a:t>
            </a:r>
          </a:p>
          <a:p>
            <a:pPr defTabSz="851336">
              <a:defRPr/>
            </a:pPr>
            <a:r>
              <a:rPr lang="en-US" noProof="0" dirty="0" smtClean="0"/>
              <a:t>1,579 cyber risk losses SAS</a:t>
            </a:r>
          </a:p>
          <a:p>
            <a:pPr defTabSz="851336">
              <a:defRPr/>
            </a:pPr>
            <a:r>
              <a:rPr lang="en-US" noProof="0" dirty="0" smtClean="0"/>
              <a:t>1995-2014</a:t>
            </a:r>
          </a:p>
          <a:p>
            <a:r>
              <a:rPr lang="en-US" noProof="0" dirty="0" smtClean="0"/>
              <a:t>Global publicly</a:t>
            </a:r>
            <a:r>
              <a:rPr lang="en-US" baseline="0" noProof="0" dirty="0" smtClean="0"/>
              <a:t> reported cyber incidents</a:t>
            </a:r>
          </a:p>
          <a:p>
            <a:endParaRPr lang="en-US" noProof="0" dirty="0" smtClean="0"/>
          </a:p>
          <a:p>
            <a:r>
              <a:rPr lang="en-US" b="1" noProof="0" dirty="0" smtClean="0"/>
              <a:t>PRC</a:t>
            </a:r>
          </a:p>
          <a:p>
            <a:r>
              <a:rPr lang="en-US" noProof="0" dirty="0" smtClean="0"/>
              <a:t>Records brechend:10 Billion</a:t>
            </a:r>
          </a:p>
          <a:p>
            <a:r>
              <a:rPr lang="en-US" noProof="0" dirty="0" smtClean="0"/>
              <a:t>Reported in the US</a:t>
            </a:r>
          </a:p>
          <a:p>
            <a:endParaRPr lang="en-US"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smtClean="0"/>
              <a:t>Problem of reporting bias (for</a:t>
            </a:r>
            <a:r>
              <a:rPr lang="en-US" baseline="0" noProof="0" dirty="0" smtClean="0"/>
              <a:t> SAS only above 100’ USD)</a:t>
            </a:r>
            <a:r>
              <a:rPr lang="en-US" noProof="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noProof="0" dirty="0" smtClean="0"/>
              <a:t>-SAS Data from Biener et al. (2015)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noProof="0" dirty="0" smtClean="0"/>
              <a:t>-</a:t>
            </a:r>
            <a:r>
              <a:rPr lang="en-US" sz="1200" noProof="0" dirty="0" smtClean="0">
                <a:solidFill>
                  <a:srgbClr val="000000"/>
                </a:solidFill>
              </a:rPr>
              <a:t>Is the data representative for underwriting cyber risk exposure?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noProof="0" dirty="0" smtClean="0"/>
          </a:p>
          <a:p>
            <a:endParaRPr lang="en-US" b="1" noProof="0" dirty="0"/>
          </a:p>
        </p:txBody>
      </p:sp>
      <p:sp>
        <p:nvSpPr>
          <p:cNvPr id="4" name="Foliennummernplatzhalter 3"/>
          <p:cNvSpPr>
            <a:spLocks noGrp="1"/>
          </p:cNvSpPr>
          <p:nvPr>
            <p:ph type="sldNum" sz="quarter" idx="10"/>
          </p:nvPr>
        </p:nvSpPr>
        <p:spPr/>
        <p:txBody>
          <a:bodyPr/>
          <a:lstStyle/>
          <a:p>
            <a:fld id="{9A2BC92B-D9D5-4FB3-9C13-88B433EB28AA}" type="slidenum">
              <a:rPr lang="de-CH" smtClean="0"/>
              <a:t>6</a:t>
            </a:fld>
            <a:endParaRPr lang="de-CH"/>
          </a:p>
        </p:txBody>
      </p:sp>
    </p:spTree>
    <p:extLst>
      <p:ext uri="{BB962C8B-B14F-4D97-AF65-F5344CB8AC3E}">
        <p14:creationId xmlns:p14="http://schemas.microsoft.com/office/powerpoint/2010/main" val="2544651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pPr marL="159625" marR="0" lvl="0" indent="-159625" algn="l" defTabSz="914400" rtl="0" eaLnBrk="1" fontAlgn="auto" latinLnBrk="0" hangingPunct="1">
                  <a:lnSpc>
                    <a:spcPct val="100000"/>
                  </a:lnSpc>
                  <a:spcBef>
                    <a:spcPts val="0"/>
                  </a:spcBef>
                  <a:spcAft>
                    <a:spcPts val="0"/>
                  </a:spcAft>
                  <a:buClrTx/>
                  <a:buSzTx/>
                  <a:buFontTx/>
                  <a:buChar char="-"/>
                  <a:tabLst/>
                  <a:defRPr/>
                </a:pPr>
                <a14:m>
                  <m:oMath xmlns:m="http://schemas.openxmlformats.org/officeDocument/2006/math">
                    <m:r>
                      <m:rPr>
                        <m:sty m:val="p"/>
                      </m:rPr>
                      <a:rPr lang="en-US" noProof="0" smtClean="0">
                        <a:latin typeface="Cambria Math" panose="02040503050406030204" pitchFamily="18" charset="0"/>
                      </a:rPr>
                      <m:t>α</m:t>
                    </m:r>
                    <m:r>
                      <a:rPr lang="en-US" noProof="0" smtClean="0">
                        <a:latin typeface="Cambria Math" panose="02040503050406030204" pitchFamily="18" charset="0"/>
                      </a:rPr>
                      <m:t>:</m:t>
                    </m:r>
                  </m:oMath>
                </a14:m>
                <a:r>
                  <a:rPr lang="en-US" noProof="0" dirty="0"/>
                  <a:t> Pareto (or Tail) </a:t>
                </a:r>
                <a:r>
                  <a:rPr lang="en-US" noProof="0" dirty="0" smtClean="0"/>
                  <a:t>index</a:t>
                </a:r>
              </a:p>
              <a:p>
                <a:pPr marL="159625" indent="-159625" defTabSz="851336">
                  <a:buFontTx/>
                  <a:buChar char="-"/>
                </a:pPr>
                <a:r>
                  <a:rPr lang="en-US" noProof="0" dirty="0" smtClean="0"/>
                  <a:t>(</a:t>
                </a:r>
                <a:r>
                  <a:rPr lang="en-US" noProof="0" dirty="0"/>
                  <a:t>extremely) heavy tailed if</a:t>
                </a:r>
                <a14:m>
                  <m:oMath xmlns:m="http://schemas.openxmlformats.org/officeDocument/2006/math">
                    <m:r>
                      <a:rPr lang="en-US" noProof="0">
                        <a:latin typeface="Cambria Math" panose="02040503050406030204" pitchFamily="18" charset="0"/>
                      </a:rPr>
                      <m:t> (</m:t>
                    </m:r>
                    <m:r>
                      <m:rPr>
                        <m:sty m:val="p"/>
                      </m:rPr>
                      <a:rPr lang="en-US" noProof="0">
                        <a:latin typeface="Cambria Math" panose="02040503050406030204" pitchFamily="18" charset="0"/>
                      </a:rPr>
                      <m:t>α</m:t>
                    </m:r>
                    <m:r>
                      <a:rPr lang="en-US" noProof="0">
                        <a:latin typeface="Cambria Math" panose="02040503050406030204" pitchFamily="18" charset="0"/>
                      </a:rPr>
                      <m:t>&lt;1) </m:t>
                    </m:r>
                    <m:r>
                      <m:rPr>
                        <m:sty m:val="p"/>
                      </m:rPr>
                      <a:rPr lang="en-US" noProof="0">
                        <a:latin typeface="Cambria Math" panose="02040503050406030204" pitchFamily="18" charset="0"/>
                      </a:rPr>
                      <m:t>α</m:t>
                    </m:r>
                    <m:r>
                      <a:rPr lang="en-US" noProof="0">
                        <a:latin typeface="Cambria Math" panose="02040503050406030204" pitchFamily="18" charset="0"/>
                      </a:rPr>
                      <m:t>&lt;2</m:t>
                    </m:r>
                  </m:oMath>
                </a14:m>
                <a:r>
                  <a:rPr lang="en-US" noProof="0" dirty="0"/>
                  <a:t> </a:t>
                </a:r>
                <a:endParaRPr lang="en-US" noProof="0" dirty="0" smtClean="0"/>
              </a:p>
              <a:p>
                <a:r>
                  <a:rPr lang="en-US" noProof="0" dirty="0" smtClean="0"/>
                  <a:t>-</a:t>
                </a:r>
                <a14:m>
                  <m:oMath xmlns:m="http://schemas.openxmlformats.org/officeDocument/2006/math">
                    <m:r>
                      <a:rPr lang="en-US" b="0" i="0" noProof="0" smtClean="0">
                        <a:latin typeface="Cambria Math" panose="02040503050406030204" pitchFamily="18" charset="0"/>
                      </a:rPr>
                      <m:t>   </m:t>
                    </m:r>
                    <m:r>
                      <m:rPr>
                        <m:sty m:val="p"/>
                      </m:rPr>
                      <a:rPr lang="en-US" noProof="0">
                        <a:latin typeface="Cambria Math" panose="02040503050406030204" pitchFamily="18" charset="0"/>
                      </a:rPr>
                      <m:t>I</m:t>
                    </m:r>
                  </m:oMath>
                </a14:m>
                <a:r>
                  <a:rPr lang="en-US" noProof="0" dirty="0" err="1"/>
                  <a:t>nfinite</a:t>
                </a:r>
                <a:r>
                  <a:rPr lang="en-US" noProof="0" dirty="0"/>
                  <a:t> </a:t>
                </a:r>
                <a:r>
                  <a:rPr lang="en-US" noProof="0" dirty="0" smtClean="0"/>
                  <a:t>second (first) </a:t>
                </a:r>
                <a:r>
                  <a:rPr lang="en-US" noProof="0" dirty="0"/>
                  <a:t>and higher </a:t>
                </a:r>
                <a:r>
                  <a:rPr lang="en-US" noProof="0" dirty="0" smtClean="0"/>
                  <a:t>moments do not exist if </a:t>
                </a:r>
                <a14:m>
                  <m:oMath xmlns:m="http://schemas.openxmlformats.org/officeDocument/2006/math">
                    <m:r>
                      <m:rPr>
                        <m:sty m:val="p"/>
                      </m:rPr>
                      <a:rPr lang="en-US" noProof="0" smtClean="0">
                        <a:latin typeface="Cambria Math" panose="02040503050406030204" pitchFamily="18" charset="0"/>
                      </a:rPr>
                      <m:t>α</m:t>
                    </m:r>
                    <m:r>
                      <a:rPr lang="en-US" noProof="0" smtClean="0">
                        <a:latin typeface="Cambria Math" panose="02040503050406030204" pitchFamily="18" charset="0"/>
                      </a:rPr>
                      <m:t>&lt;2 (</m:t>
                    </m:r>
                    <m:r>
                      <m:rPr>
                        <m:sty m:val="p"/>
                      </m:rPr>
                      <a:rPr lang="en-US" b="0" i="0" noProof="0" smtClean="0">
                        <a:latin typeface="Cambria Math" panose="02040503050406030204" pitchFamily="18" charset="0"/>
                      </a:rPr>
                      <m:t>a</m:t>
                    </m:r>
                    <m:r>
                      <a:rPr lang="en-US" b="0" i="0" noProof="0" smtClean="0">
                        <a:latin typeface="Cambria Math" panose="02040503050406030204" pitchFamily="18" charset="0"/>
                      </a:rPr>
                      <m:t>&lt;1)</m:t>
                    </m:r>
                  </m:oMath>
                </a14:m>
                <a:endParaRPr lang="en-US" noProof="0" dirty="0"/>
              </a:p>
              <a:p>
                <a:pPr marL="165180" indent="-165180">
                  <a:buFontTx/>
                  <a:buChar char="-"/>
                </a:pPr>
                <a:r>
                  <a:rPr lang="en-US" baseline="0" noProof="0" dirty="0" smtClean="0"/>
                  <a:t>If </a:t>
                </a:r>
                <a:r>
                  <a:rPr lang="en-US" i="1" noProof="0" dirty="0"/>
                  <a:t>α &gt; </a:t>
                </a:r>
                <a:r>
                  <a:rPr lang="en-US" i="1" noProof="0" dirty="0" smtClean="0"/>
                  <a:t>=</a:t>
                </a:r>
                <a:r>
                  <a:rPr lang="en-US" i="0" noProof="0" dirty="0" smtClean="0"/>
                  <a:t>2</a:t>
                </a:r>
                <a:r>
                  <a:rPr lang="en-US" noProof="0" dirty="0" smtClean="0"/>
                  <a:t> </a:t>
                </a:r>
                <a:r>
                  <a:rPr lang="en-US" noProof="0" dirty="0"/>
                  <a:t>diversification is optimal over non </a:t>
                </a:r>
                <a:r>
                  <a:rPr lang="en-US" noProof="0" dirty="0" smtClean="0"/>
                  <a:t>diversification </a:t>
                </a:r>
                <a:r>
                  <a:rPr lang="en-US" noProof="0" dirty="0"/>
                  <a:t>(Ibragimov)</a:t>
                </a:r>
              </a:p>
              <a:p>
                <a:pPr marL="165432" indent="-165432">
                  <a:buFontTx/>
                  <a:buChar char="-"/>
                </a:pPr>
                <a:r>
                  <a:rPr lang="en-US" noProof="0" dirty="0" smtClean="0"/>
                  <a:t>Find </a:t>
                </a:r>
                <a:r>
                  <a:rPr lang="en-US" noProof="0" dirty="0"/>
                  <a:t>that the estimated </a:t>
                </a:r>
                <a:r>
                  <a:rPr lang="en-US" i="1" noProof="0" dirty="0"/>
                  <a:t>α</a:t>
                </a:r>
                <a:r>
                  <a:rPr lang="en-US" noProof="0" dirty="0" smtClean="0"/>
                  <a:t>&lt;1</a:t>
                </a:r>
              </a:p>
              <a:p>
                <a:pPr marL="159625" marR="0" lvl="0" indent="-159625" algn="l" defTabSz="914400" rtl="0" eaLnBrk="1" fontAlgn="auto" latinLnBrk="0" hangingPunct="1">
                  <a:lnSpc>
                    <a:spcPct val="100000"/>
                  </a:lnSpc>
                  <a:spcBef>
                    <a:spcPts val="0"/>
                  </a:spcBef>
                  <a:spcAft>
                    <a:spcPts val="0"/>
                  </a:spcAft>
                  <a:buClrTx/>
                  <a:buSzTx/>
                  <a:buFontTx/>
                  <a:buChar char="-"/>
                  <a:tabLst/>
                  <a:defRPr/>
                </a:pPr>
                <a:endParaRPr lang="en-US" noProof="0" dirty="0" smtClean="0"/>
              </a:p>
              <a:p>
                <a:pPr marL="159625" indent="-159625">
                  <a:buFontTx/>
                  <a:buChar char="-"/>
                </a:pPr>
                <a:r>
                  <a:rPr lang="en-US" noProof="0" dirty="0" smtClean="0"/>
                  <a:t>Similar </a:t>
                </a:r>
                <a:r>
                  <a:rPr lang="en-US" noProof="0" dirty="0" smtClean="0"/>
                  <a:t>tail</a:t>
                </a:r>
                <a:r>
                  <a:rPr lang="en-US" baseline="0" noProof="0" dirty="0" smtClean="0"/>
                  <a:t> index </a:t>
                </a:r>
                <a:r>
                  <a:rPr lang="en-US" baseline="0" noProof="0" dirty="0" smtClean="0"/>
                  <a:t>for </a:t>
                </a:r>
                <a:r>
                  <a:rPr lang="en-US" baseline="0" noProof="0" dirty="0" smtClean="0"/>
                  <a:t>cat / terror / operational </a:t>
                </a:r>
                <a:r>
                  <a:rPr lang="en-US" baseline="0" noProof="0" dirty="0" smtClean="0"/>
                  <a:t>risk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noProof="0" dirty="0" smtClean="0"/>
                  <a:t>-   Operational risks</a:t>
                </a:r>
                <a:r>
                  <a:rPr lang="en-US" noProof="0" dirty="0" smtClean="0"/>
                  <a:t>: </a:t>
                </a:r>
                <a:r>
                  <a:rPr lang="en-US" i="1" noProof="0" dirty="0" smtClean="0"/>
                  <a:t>α &lt; </a:t>
                </a:r>
                <a:r>
                  <a:rPr lang="en-US" noProof="0" dirty="0" smtClean="0"/>
                  <a:t>1; </a:t>
                </a:r>
                <a:r>
                  <a:rPr lang="en-US" b="1" noProof="0" dirty="0" smtClean="0"/>
                  <a:t>Firm sizes</a:t>
                </a:r>
                <a:r>
                  <a:rPr lang="en-US" noProof="0" dirty="0" smtClean="0"/>
                  <a:t>, </a:t>
                </a:r>
                <a:r>
                  <a:rPr lang="en-US" b="1" noProof="0" dirty="0" smtClean="0"/>
                  <a:t>sizes </a:t>
                </a:r>
                <a:r>
                  <a:rPr lang="en-US" noProof="0" dirty="0" smtClean="0"/>
                  <a:t>of largest </a:t>
                </a:r>
                <a:r>
                  <a:rPr lang="en-US" b="1" noProof="0" dirty="0" smtClean="0"/>
                  <a:t>mutual funds</a:t>
                </a:r>
                <a:r>
                  <a:rPr lang="en-US" noProof="0" dirty="0" smtClean="0"/>
                  <a:t>, </a:t>
                </a:r>
                <a:r>
                  <a:rPr lang="en-US" b="1" noProof="0" dirty="0" smtClean="0"/>
                  <a:t>city sizes</a:t>
                </a:r>
                <a:r>
                  <a:rPr lang="en-US" noProof="0" dirty="0" smtClean="0"/>
                  <a:t>: </a:t>
                </a:r>
                <a:r>
                  <a:rPr lang="en-US" i="1" noProof="0" dirty="0" smtClean="0"/>
                  <a:t>α ≈ </a:t>
                </a:r>
                <a:r>
                  <a:rPr lang="en-US" noProof="0" dirty="0" smtClean="0"/>
                  <a:t>1; </a:t>
                </a:r>
                <a:r>
                  <a:rPr lang="en-US" b="1" noProof="0" dirty="0" smtClean="0"/>
                  <a:t>Economic losses </a:t>
                </a:r>
                <a:r>
                  <a:rPr lang="en-US" noProof="0" dirty="0" smtClean="0"/>
                  <a:t>from </a:t>
                </a:r>
                <a:r>
                  <a:rPr lang="en-US" b="1" noProof="0" dirty="0" smtClean="0"/>
                  <a:t>earthquakes</a:t>
                </a:r>
                <a:r>
                  <a:rPr lang="en-US" noProof="0" dirty="0" smtClean="0"/>
                  <a:t>: </a:t>
                </a:r>
                <a:r>
                  <a:rPr lang="en-US" i="1" noProof="0" dirty="0" smtClean="0"/>
                  <a:t>α ∈ </a:t>
                </a:r>
                <a:r>
                  <a:rPr lang="en-US" noProof="0" dirty="0" smtClean="0"/>
                  <a:t>[0</a:t>
                </a:r>
                <a:r>
                  <a:rPr lang="en-US" i="1" noProof="0" dirty="0" smtClean="0"/>
                  <a:t>.</a:t>
                </a:r>
                <a:r>
                  <a:rPr lang="en-US" noProof="0" dirty="0" smtClean="0"/>
                  <a:t>6</a:t>
                </a:r>
                <a:r>
                  <a:rPr lang="en-US" i="1" noProof="0" dirty="0" smtClean="0"/>
                  <a:t>, </a:t>
                </a:r>
                <a:r>
                  <a:rPr lang="en-US" noProof="0" dirty="0" smtClean="0"/>
                  <a:t>1</a:t>
                </a:r>
                <a:r>
                  <a:rPr lang="en-US" i="1" noProof="0" dirty="0" smtClean="0"/>
                  <a:t>.</a:t>
                </a:r>
                <a:r>
                  <a:rPr lang="en-US" noProof="0" dirty="0" smtClean="0"/>
                  <a:t>5]</a:t>
                </a:r>
              </a:p>
              <a:p>
                <a:pPr marL="0" indent="0">
                  <a:buFontTx/>
                  <a:buNone/>
                </a:pPr>
                <a:endParaRPr lang="en-US" baseline="0" noProof="0" dirty="0" smtClean="0"/>
              </a:p>
              <a:p>
                <a:pPr marL="165432" marR="0" lvl="0" indent="-165432" algn="l" defTabSz="914400" rtl="0" eaLnBrk="1" fontAlgn="auto" latinLnBrk="0" hangingPunct="1">
                  <a:lnSpc>
                    <a:spcPct val="100000"/>
                  </a:lnSpc>
                  <a:spcBef>
                    <a:spcPts val="0"/>
                  </a:spcBef>
                  <a:spcAft>
                    <a:spcPts val="0"/>
                  </a:spcAft>
                  <a:buClrTx/>
                  <a:buSzTx/>
                  <a:buFontTx/>
                  <a:buChar char="-"/>
                  <a:tabLst/>
                  <a:defRPr/>
                </a:pPr>
                <a:r>
                  <a:rPr lang="en-US" noProof="0" dirty="0" err="1" smtClean="0"/>
                  <a:t>Böhme</a:t>
                </a:r>
                <a:r>
                  <a:rPr lang="en-US" noProof="0" dirty="0" smtClean="0"/>
                  <a:t> et al:</a:t>
                </a:r>
                <a:r>
                  <a:rPr lang="en-US" baseline="0" noProof="0" dirty="0" smtClean="0"/>
                  <a:t> </a:t>
                </a:r>
                <a:r>
                  <a:rPr lang="en-US" noProof="0" dirty="0" smtClean="0"/>
                  <a:t>better data would be required in order to estimate suitable copulas and parameters empirically. </a:t>
                </a:r>
              </a:p>
              <a:p>
                <a:pPr marL="165432" indent="-165432">
                  <a:buFontTx/>
                  <a:buChar char="-"/>
                </a:pPr>
                <a:endParaRPr lang="en-US" baseline="0" noProof="0" dirty="0" smtClean="0"/>
              </a:p>
              <a:p>
                <a:pPr marL="159625" indent="-159625" defTabSz="851336">
                  <a:buFontTx/>
                  <a:buChar char="-"/>
                </a:pPr>
                <a:endParaRPr lang="en-US" noProof="0" dirty="0" smtClean="0"/>
              </a:p>
              <a:p>
                <a:pPr marL="159625" indent="-159625" defTabSz="851336">
                  <a:buFontTx/>
                  <a:buChar char="-"/>
                </a:pPr>
                <a:endParaRPr lang="en-US" noProof="0" dirty="0" smtClean="0"/>
              </a:p>
              <a:p>
                <a:pPr defTabSz="851336"/>
                <a:endParaRPr lang="en-US" noProof="0" dirty="0" smtClean="0"/>
              </a:p>
              <a:p>
                <a:pPr marL="159625" indent="-159625">
                  <a:buFontTx/>
                  <a:buChar char="-"/>
                </a:pPr>
                <a:endParaRPr lang="en-US" noProof="0" dirty="0"/>
              </a:p>
            </p:txBody>
          </p:sp>
        </mc:Choice>
        <mc:Fallback xmlns="">
          <p:sp>
            <p:nvSpPr>
              <p:cNvPr id="3" name="Notizenplatzhalter 2"/>
              <p:cNvSpPr>
                <a:spLocks noGrp="1"/>
              </p:cNvSpPr>
              <p:nvPr>
                <p:ph type="body" idx="1"/>
              </p:nvPr>
            </p:nvSpPr>
            <p:spPr/>
            <p:txBody>
              <a:bodyPr/>
              <a:lstStyle/>
              <a:p>
                <a:pPr marL="165432" indent="-165432">
                  <a:buFontTx/>
                  <a:buChar char="-"/>
                </a:pPr>
                <a:r>
                  <a:rPr lang="de-CH" dirty="0" smtClean="0"/>
                  <a:t>Similar</a:t>
                </a:r>
                <a:r>
                  <a:rPr lang="de-CH" dirty="0" smtClean="0"/>
                  <a:t> </a:t>
                </a:r>
                <a:r>
                  <a:rPr lang="de-CH" dirty="0" err="1" smtClean="0"/>
                  <a:t>tail</a:t>
                </a:r>
                <a:r>
                  <a:rPr lang="de-CH" baseline="0" dirty="0" smtClean="0"/>
                  <a:t> </a:t>
                </a:r>
                <a:r>
                  <a:rPr lang="de-CH" baseline="0" dirty="0" err="1" smtClean="0"/>
                  <a:t>index</a:t>
                </a:r>
                <a:r>
                  <a:rPr lang="de-CH" baseline="0" dirty="0" smtClean="0"/>
                  <a:t> </a:t>
                </a:r>
                <a:r>
                  <a:rPr lang="de-CH" baseline="0" dirty="0" err="1" smtClean="0"/>
                  <a:t>can</a:t>
                </a:r>
                <a:r>
                  <a:rPr lang="de-CH" baseline="0" dirty="0" smtClean="0"/>
                  <a:t> </a:t>
                </a:r>
                <a:r>
                  <a:rPr lang="de-CH" baseline="0" dirty="0" err="1" smtClean="0"/>
                  <a:t>be</a:t>
                </a:r>
                <a:r>
                  <a:rPr lang="de-CH" baseline="0" dirty="0" smtClean="0"/>
                  <a:t> </a:t>
                </a:r>
                <a:r>
                  <a:rPr lang="de-CH" baseline="0" dirty="0" err="1" smtClean="0"/>
                  <a:t>found</a:t>
                </a:r>
                <a:r>
                  <a:rPr lang="de-CH" baseline="0" dirty="0" smtClean="0"/>
                  <a:t> </a:t>
                </a:r>
                <a:r>
                  <a:rPr lang="de-CH" baseline="0" dirty="0" err="1" smtClean="0"/>
                  <a:t>for</a:t>
                </a:r>
                <a:r>
                  <a:rPr lang="de-CH" baseline="0" dirty="0" smtClean="0"/>
                  <a:t> </a:t>
                </a:r>
                <a:r>
                  <a:rPr lang="de-CH" baseline="0" dirty="0" err="1" smtClean="0"/>
                  <a:t>cat</a:t>
                </a:r>
                <a:r>
                  <a:rPr lang="de-CH" baseline="0" dirty="0" smtClean="0"/>
                  <a:t> / </a:t>
                </a:r>
                <a:r>
                  <a:rPr lang="de-CH" baseline="0" dirty="0" err="1" smtClean="0"/>
                  <a:t>terror</a:t>
                </a:r>
                <a:r>
                  <a:rPr lang="de-CH" baseline="0" dirty="0" smtClean="0"/>
                  <a:t> / operational </a:t>
                </a:r>
                <a:r>
                  <a:rPr lang="de-CH" baseline="0" dirty="0" err="1" smtClean="0"/>
                  <a:t>risk</a:t>
                </a:r>
                <a:r>
                  <a:rPr lang="de-CH" baseline="0" dirty="0" smtClean="0"/>
                  <a:t>. </a:t>
                </a:r>
              </a:p>
              <a:p>
                <a:pPr marL="165432" indent="-165432" defTabSz="882305">
                  <a:buFontTx/>
                  <a:buChar char="-"/>
                </a:pPr>
                <a:r>
                  <a:rPr lang="en-US" i="0">
                    <a:latin typeface="Cambria Math" panose="02040503050406030204" pitchFamily="18" charset="0"/>
                  </a:rPr>
                  <a:t>α:</a:t>
                </a:r>
                <a:r>
                  <a:rPr lang="en-US" dirty="0"/>
                  <a:t> Pareto (or Tail) </a:t>
                </a:r>
                <a:r>
                  <a:rPr lang="en-US" dirty="0"/>
                  <a:t>index</a:t>
                </a:r>
                <a:endParaRPr lang="de-CH" baseline="0" dirty="0" smtClean="0"/>
              </a:p>
              <a:p>
                <a:pPr marL="165432" indent="-165432" defTabSz="882305">
                  <a:buFontTx/>
                  <a:buChar char="-"/>
                </a:pPr>
                <a:r>
                  <a:rPr lang="en-US" dirty="0"/>
                  <a:t>(extremely) heavy </a:t>
                </a:r>
                <a:r>
                  <a:rPr lang="en-US" dirty="0"/>
                  <a:t>tailed if</a:t>
                </a:r>
                <a:r>
                  <a:rPr lang="en-US" i="0">
                    <a:latin typeface="Cambria Math" panose="02040503050406030204" pitchFamily="18" charset="0"/>
                  </a:rPr>
                  <a:t> (</a:t>
                </a:r>
                <a:r>
                  <a:rPr lang="en-US" i="0">
                    <a:latin typeface="Cambria Math" panose="02040503050406030204" pitchFamily="18" charset="0"/>
                  </a:rPr>
                  <a:t>α&lt;1) α&lt;2</a:t>
                </a:r>
                <a:r>
                  <a:rPr lang="en-US" dirty="0"/>
                  <a:t> </a:t>
                </a:r>
                <a:endParaRPr lang="en-US" dirty="0" smtClean="0"/>
              </a:p>
              <a:p>
                <a:r>
                  <a:rPr lang="en-GB" dirty="0" smtClean="0"/>
                  <a:t>-</a:t>
                </a:r>
                <a:r>
                  <a:rPr lang="de-CH" b="0" i="0" smtClean="0">
                    <a:latin typeface="Cambria Math" panose="02040503050406030204" pitchFamily="18" charset="0"/>
                  </a:rPr>
                  <a:t>   </a:t>
                </a:r>
                <a:r>
                  <a:rPr lang="en-GB" i="0">
                    <a:latin typeface="Cambria Math" panose="02040503050406030204" pitchFamily="18" charset="0"/>
                  </a:rPr>
                  <a:t>α&lt;2:</a:t>
                </a:r>
                <a:r>
                  <a:rPr lang="de-CH" i="0">
                    <a:latin typeface="Cambria Math" panose="02040503050406030204" pitchFamily="18" charset="0"/>
                  </a:rPr>
                  <a:t>I</a:t>
                </a:r>
                <a:r>
                  <a:rPr lang="en-GB" dirty="0"/>
                  <a:t>nfinite second and higher moments</a:t>
                </a:r>
              </a:p>
              <a:p>
                <a:pPr defTabSz="913009">
                  <a:defRPr/>
                </a:pPr>
                <a:r>
                  <a:rPr lang="en-GB" b="1" dirty="0"/>
                  <a:t>- Operational risks</a:t>
                </a:r>
                <a:r>
                  <a:rPr lang="en-GB" dirty="0"/>
                  <a:t>: </a:t>
                </a:r>
                <a:r>
                  <a:rPr lang="el-GR" i="1" dirty="0"/>
                  <a:t>α &lt; </a:t>
                </a:r>
                <a:r>
                  <a:rPr lang="el-GR" dirty="0"/>
                  <a:t>1 </a:t>
                </a:r>
                <a:r>
                  <a:rPr lang="el-GR" i="1" dirty="0"/>
                  <a:t>⇒</a:t>
                </a:r>
                <a:r>
                  <a:rPr lang="en-GB" b="1" dirty="0"/>
                  <a:t>infinite means </a:t>
                </a:r>
                <a:r>
                  <a:rPr lang="en-GB" i="1" dirty="0"/>
                  <a:t>E|X| </a:t>
                </a:r>
                <a:r>
                  <a:rPr lang="en-GB" dirty="0"/>
                  <a:t>= </a:t>
                </a:r>
                <a:r>
                  <a:rPr lang="en-GB" i="1" dirty="0"/>
                  <a:t>∞</a:t>
                </a:r>
                <a:r>
                  <a:rPr lang="en-GB" dirty="0"/>
                  <a:t>!, </a:t>
                </a:r>
                <a:r>
                  <a:rPr lang="en-GB" b="1" dirty="0"/>
                  <a:t>Firm sizes</a:t>
                </a:r>
                <a:r>
                  <a:rPr lang="en-GB" dirty="0"/>
                  <a:t>, </a:t>
                </a:r>
                <a:r>
                  <a:rPr lang="en-GB" b="1" dirty="0"/>
                  <a:t>sizes </a:t>
                </a:r>
                <a:r>
                  <a:rPr lang="en-GB" dirty="0"/>
                  <a:t>of largest </a:t>
                </a:r>
                <a:r>
                  <a:rPr lang="en-GB" b="1" dirty="0"/>
                  <a:t>mutual funds</a:t>
                </a:r>
                <a:r>
                  <a:rPr lang="en-GB" dirty="0"/>
                  <a:t>, </a:t>
                </a:r>
                <a:r>
                  <a:rPr lang="en-GB" b="1" dirty="0"/>
                  <a:t>city sizes</a:t>
                </a:r>
                <a:r>
                  <a:rPr lang="en-GB" dirty="0"/>
                  <a:t>: </a:t>
                </a:r>
                <a:r>
                  <a:rPr lang="en-GB" i="1" dirty="0"/>
                  <a:t>α ≈ </a:t>
                </a:r>
                <a:r>
                  <a:rPr lang="en-GB" dirty="0"/>
                  <a:t>1, </a:t>
                </a:r>
                <a:r>
                  <a:rPr lang="en-GB" b="1" dirty="0"/>
                  <a:t>Economic losses </a:t>
                </a:r>
                <a:r>
                  <a:rPr lang="en-GB" dirty="0"/>
                  <a:t>from </a:t>
                </a:r>
                <a:r>
                  <a:rPr lang="en-GB" b="1" dirty="0"/>
                  <a:t>earthquakes</a:t>
                </a:r>
                <a:r>
                  <a:rPr lang="en-GB" dirty="0"/>
                  <a:t>: </a:t>
                </a:r>
                <a:r>
                  <a:rPr lang="en-GB" i="1" dirty="0"/>
                  <a:t>α ∈ </a:t>
                </a:r>
                <a:r>
                  <a:rPr lang="en-GB" dirty="0"/>
                  <a:t>[0</a:t>
                </a:r>
                <a:r>
                  <a:rPr lang="en-GB" i="1" dirty="0"/>
                  <a:t>.</a:t>
                </a:r>
                <a:r>
                  <a:rPr lang="en-GB" dirty="0"/>
                  <a:t>6</a:t>
                </a:r>
                <a:r>
                  <a:rPr lang="en-GB" i="1" dirty="0"/>
                  <a:t>, </a:t>
                </a:r>
                <a:r>
                  <a:rPr lang="en-GB" dirty="0"/>
                  <a:t>1</a:t>
                </a:r>
                <a:r>
                  <a:rPr lang="en-GB" i="1" dirty="0"/>
                  <a:t>.</a:t>
                </a:r>
                <a:r>
                  <a:rPr lang="en-GB" dirty="0"/>
                  <a:t>5]</a:t>
                </a:r>
              </a:p>
              <a:p>
                <a:r>
                  <a:rPr lang="en-GB" dirty="0"/>
                  <a:t>- Border a=1 is quite important (switch from finite to infinite mean)</a:t>
                </a:r>
              </a:p>
              <a:p>
                <a:pPr marL="171189" indent="-171189">
                  <a:buFontTx/>
                  <a:buChar char="-"/>
                </a:pPr>
                <a:r>
                  <a:rPr lang="en-GB" baseline="0" dirty="0" smtClean="0"/>
                  <a:t>If </a:t>
                </a:r>
                <a:r>
                  <a:rPr lang="el-GR" i="1" dirty="0"/>
                  <a:t>α &gt; </a:t>
                </a:r>
                <a:r>
                  <a:rPr lang="el-GR" dirty="0"/>
                  <a:t>1</a:t>
                </a:r>
                <a:r>
                  <a:rPr lang="de-CH" dirty="0"/>
                  <a:t> diversification is optimal over non diversifikation (Ibragimov)</a:t>
                </a:r>
              </a:p>
              <a:p>
                <a:pPr marL="171189" indent="-171189" defTabSz="913009">
                  <a:buFontTx/>
                  <a:buChar char="-"/>
                  <a:defRPr/>
                </a:pPr>
                <a:r>
                  <a:rPr lang="en-GB" dirty="0"/>
                  <a:t>Sub- vs. superaditivity</a:t>
                </a:r>
                <a:endParaRPr lang="de-CH" dirty="0"/>
              </a:p>
              <a:p>
                <a:pPr marL="171450" indent="-171450">
                  <a:buFontTx/>
                  <a:buChar char="-"/>
                </a:pPr>
                <a:r>
                  <a:rPr lang="de-CH" dirty="0" smtClean="0"/>
                  <a:t>Find </a:t>
                </a:r>
                <a:r>
                  <a:rPr lang="de-CH" dirty="0"/>
                  <a:t>that the estimated </a:t>
                </a:r>
                <a:r>
                  <a:rPr lang="el-GR" i="1" dirty="0"/>
                  <a:t>α</a:t>
                </a:r>
                <a:r>
                  <a:rPr lang="de-CH" dirty="0" smtClean="0"/>
                  <a:t>&lt;1</a:t>
                </a:r>
              </a:p>
              <a:p>
                <a:pPr marL="171450" indent="-171450">
                  <a:buFontTx/>
                  <a:buChar char="-"/>
                </a:pPr>
                <a:r>
                  <a:rPr lang="en-US" sz="1200" kern="1200" dirty="0" smtClean="0">
                    <a:solidFill>
                      <a:schemeClr val="tx1"/>
                    </a:solidFill>
                    <a:effectLst/>
                    <a:latin typeface="+mn-lt"/>
                    <a:ea typeface="+mn-ea"/>
                    <a:cs typeface="+mn-cs"/>
                  </a:rPr>
                  <a:t>Eling &amp; </a:t>
                </a:r>
                <a:r>
                  <a:rPr lang="en-US" sz="1200" kern="1200" dirty="0" err="1" smtClean="0">
                    <a:solidFill>
                      <a:schemeClr val="tx1"/>
                    </a:solidFill>
                    <a:effectLst/>
                    <a:latin typeface="+mn-lt"/>
                    <a:ea typeface="+mn-ea"/>
                    <a:cs typeface="+mn-cs"/>
                  </a:rPr>
                  <a:t>Wirfs</a:t>
                </a:r>
                <a:r>
                  <a:rPr lang="en-US" sz="1200" kern="1200" dirty="0" smtClean="0">
                    <a:solidFill>
                      <a:schemeClr val="tx1"/>
                    </a:solidFill>
                    <a:effectLst/>
                    <a:latin typeface="+mn-lt"/>
                    <a:ea typeface="+mn-ea"/>
                    <a:cs typeface="+mn-cs"/>
                  </a:rPr>
                  <a:t> (2016) suggest a </a:t>
                </a:r>
                <a:r>
                  <a:rPr lang="en-US" sz="1200" kern="1200" dirty="0" err="1" smtClean="0">
                    <a:solidFill>
                      <a:schemeClr val="tx1"/>
                    </a:solidFill>
                    <a:effectLst/>
                    <a:latin typeface="+mn-lt"/>
                    <a:ea typeface="+mn-ea"/>
                    <a:cs typeface="+mn-cs"/>
                  </a:rPr>
                  <a:t>lognormally</a:t>
                </a:r>
                <a:r>
                  <a:rPr lang="en-US" sz="1200" kern="1200" dirty="0" smtClean="0">
                    <a:solidFill>
                      <a:schemeClr val="tx1"/>
                    </a:solidFill>
                    <a:effectLst/>
                    <a:latin typeface="+mn-lt"/>
                    <a:ea typeface="+mn-ea"/>
                    <a:cs typeface="+mn-cs"/>
                  </a:rPr>
                  <a:t> distributed body and a Pareto distributed tail </a:t>
                </a:r>
                <a:endParaRPr lang="en-GB" baseline="0" dirty="0" smtClean="0"/>
              </a:p>
              <a:p>
                <a:pPr marL="165432" indent="-165432" defTabSz="882305">
                  <a:buFontTx/>
                  <a:buChar char="-"/>
                </a:pPr>
                <a:endParaRPr lang="en-US" dirty="0" smtClean="0"/>
              </a:p>
              <a:p>
                <a:pPr marL="165432" marR="0" lvl="0" indent="-165432" algn="l" defTabSz="882305" rtl="0" eaLnBrk="1" fontAlgn="auto" latinLnBrk="0" hangingPunct="1">
                  <a:lnSpc>
                    <a:spcPct val="100000"/>
                  </a:lnSpc>
                  <a:spcBef>
                    <a:spcPts val="0"/>
                  </a:spcBef>
                  <a:spcAft>
                    <a:spcPts val="0"/>
                  </a:spcAft>
                  <a:buClrTx/>
                  <a:buSzTx/>
                  <a:buFontTx/>
                  <a:buChar char="-"/>
                  <a:tabLst/>
                  <a:defRPr/>
                </a:pPr>
                <a:r>
                  <a:rPr lang="en-US" sz="1200" kern="1200" dirty="0" smtClean="0">
                    <a:ea typeface="+mn-ea"/>
                  </a:rPr>
                  <a:t>Asymmetric information (Biener et al., 2015)</a:t>
                </a:r>
                <a:endParaRPr lang="en-US" dirty="0" smtClean="0"/>
              </a:p>
              <a:p>
                <a:pPr marL="0" indent="0" defTabSz="882305">
                  <a:buFontTx/>
                  <a:buNone/>
                </a:pPr>
                <a:endParaRPr lang="en-US" dirty="0" smtClean="0"/>
              </a:p>
              <a:p>
                <a:pPr marL="346075" indent="-285750">
                  <a:lnSpc>
                    <a:spcPct val="150000"/>
                  </a:lnSpc>
                  <a:buFont typeface="Arial" panose="020B0604020202020204" pitchFamily="34" charset="0"/>
                  <a:buChar char="•"/>
                </a:pPr>
                <a:r>
                  <a:rPr lang="en-US" dirty="0" smtClean="0"/>
                  <a:t>-</a:t>
                </a:r>
                <a:r>
                  <a:rPr lang="en-US" baseline="0" dirty="0" smtClean="0"/>
                  <a:t> </a:t>
                </a:r>
                <a:r>
                  <a:rPr lang="en-US" sz="1800" dirty="0" smtClean="0">
                    <a:ea typeface="+mn-ea"/>
                  </a:rPr>
                  <a:t>We assum</a:t>
                </a:r>
                <a:r>
                  <a:rPr lang="en-US" sz="1800" dirty="0" smtClean="0"/>
                  <a:t>e </a:t>
                </a:r>
                <a:r>
                  <a:rPr lang="en-US" sz="1800" dirty="0" smtClean="0">
                    <a:ea typeface="+mn-ea"/>
                  </a:rPr>
                  <a:t>strong negative tail dependency</a:t>
                </a:r>
              </a:p>
              <a:p>
                <a:pPr marL="346075" indent="-285750">
                  <a:lnSpc>
                    <a:spcPct val="150000"/>
                  </a:lnSpc>
                  <a:buFont typeface="Arial" panose="020B0604020202020204" pitchFamily="34" charset="0"/>
                  <a:buChar char="•"/>
                </a:pPr>
                <a:r>
                  <a:rPr lang="en-US" sz="1800" dirty="0" smtClean="0"/>
                  <a:t>Maybe due to significant spill-overs in times of extreme events</a:t>
                </a:r>
              </a:p>
              <a:p>
                <a:pPr marL="479425" lvl="1" indent="0">
                  <a:lnSpc>
                    <a:spcPct val="150000"/>
                  </a:lnSpc>
                  <a:buNone/>
                </a:pPr>
                <a:r>
                  <a:rPr lang="en-US" sz="1800" dirty="0" smtClean="0"/>
                  <a:t> -&gt; Clayton copula</a:t>
                </a:r>
                <a:endParaRPr lang="en-US" sz="1800" dirty="0" smtClean="0">
                  <a:ea typeface="+mn-ea"/>
                </a:endParaRPr>
              </a:p>
              <a:p>
                <a:pPr marL="0" indent="0" defTabSz="882305">
                  <a:buFontTx/>
                  <a:buNone/>
                </a:pPr>
                <a:endParaRPr lang="en-US" dirty="0"/>
              </a:p>
              <a:p>
                <a:pPr marL="165432" indent="-165432">
                  <a:buFontTx/>
                  <a:buChar char="-"/>
                </a:pPr>
                <a:endParaRPr lang="de-CH"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7</a:t>
            </a:fld>
            <a:endParaRPr lang="de-CH"/>
          </a:p>
        </p:txBody>
      </p:sp>
    </p:spTree>
    <p:extLst>
      <p:ext uri="{BB962C8B-B14F-4D97-AF65-F5344CB8AC3E}">
        <p14:creationId xmlns:p14="http://schemas.microsoft.com/office/powerpoint/2010/main" val="1445046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noProof="0" dirty="0" smtClean="0"/>
              <a:t>Premium due to modelling</a:t>
            </a:r>
            <a:r>
              <a:rPr lang="en-US" baseline="0" noProof="0" dirty="0" smtClean="0"/>
              <a:t> uncertainty?</a:t>
            </a:r>
          </a:p>
          <a:p>
            <a:pPr marL="171450" indent="-171450">
              <a:buFontTx/>
              <a:buChar char="-"/>
            </a:pPr>
            <a:r>
              <a:rPr lang="en-US" baseline="0" noProof="0" dirty="0" smtClean="0"/>
              <a:t>Prohibitive: Non participation of clients</a:t>
            </a:r>
            <a:endParaRPr lang="en-US" noProof="0" dirty="0"/>
          </a:p>
        </p:txBody>
      </p:sp>
      <p:sp>
        <p:nvSpPr>
          <p:cNvPr id="4" name="Slide Number Placeholder 3"/>
          <p:cNvSpPr>
            <a:spLocks noGrp="1"/>
          </p:cNvSpPr>
          <p:nvPr>
            <p:ph type="sldNum" sz="quarter" idx="10"/>
          </p:nvPr>
        </p:nvSpPr>
        <p:spPr/>
        <p:txBody>
          <a:bodyPr/>
          <a:lstStyle/>
          <a:p>
            <a:fld id="{9A2BC92B-D9D5-4FB3-9C13-88B433EB28AA}" type="slidenum">
              <a:rPr lang="de-CH" smtClean="0"/>
              <a:t>8</a:t>
            </a:fld>
            <a:endParaRPr lang="de-CH"/>
          </a:p>
        </p:txBody>
      </p:sp>
    </p:spTree>
    <p:extLst>
      <p:ext uri="{BB962C8B-B14F-4D97-AF65-F5344CB8AC3E}">
        <p14:creationId xmlns:p14="http://schemas.microsoft.com/office/powerpoint/2010/main" val="70656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smtClean="0"/>
              <a:t>-   Frequently used lognormal not appropriate (regulators,</a:t>
            </a:r>
            <a:r>
              <a:rPr lang="en-US" baseline="0" noProof="0" dirty="0" smtClean="0"/>
              <a:t> risk management)</a:t>
            </a:r>
            <a:endParaRPr lang="en-US" noProof="0" dirty="0" smtClean="0"/>
          </a:p>
          <a:p>
            <a:pPr marL="171450" indent="-171450" defTabSz="882305">
              <a:buFontTx/>
              <a:buChar char="-"/>
              <a:defRPr/>
            </a:pPr>
            <a:r>
              <a:rPr lang="en-US" kern="0" noProof="0" dirty="0" err="1" smtClean="0">
                <a:solidFill>
                  <a:srgbClr val="000000"/>
                </a:solidFill>
                <a:latin typeface="Arial" panose="020B0604020202020204" pitchFamily="34" charset="0"/>
                <a:ea typeface="Times New Roman" panose="02020603050405020304" pitchFamily="18" charset="0"/>
                <a:cs typeface="Arial" panose="020B0604020202020204" pitchFamily="34" charset="0"/>
              </a:rPr>
              <a:t>LogLik</a:t>
            </a:r>
            <a:r>
              <a:rPr lang="en-US" kern="0" noProof="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 stands for the logarithmic likelihood of the maximum likelihood (ML) estimation, AIC for the </a:t>
            </a:r>
            <a:r>
              <a:rPr lang="en-US" kern="0" noProof="0" dirty="0" err="1" smtClean="0">
                <a:solidFill>
                  <a:srgbClr val="000000"/>
                </a:solidFill>
                <a:latin typeface="Arial" panose="020B0604020202020204" pitchFamily="34" charset="0"/>
                <a:ea typeface="Times New Roman" panose="02020603050405020304" pitchFamily="18" charset="0"/>
                <a:cs typeface="Arial" panose="020B0604020202020204" pitchFamily="34" charset="0"/>
              </a:rPr>
              <a:t>Akaike</a:t>
            </a:r>
            <a:r>
              <a:rPr lang="en-US" kern="0" noProof="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 information criterion, BIC for Bayesian information criterion, KS for the </a:t>
            </a:r>
            <a:r>
              <a:rPr lang="en-US" kern="0" noProof="0" dirty="0" err="1" smtClean="0">
                <a:solidFill>
                  <a:srgbClr val="000000"/>
                </a:solidFill>
                <a:latin typeface="Arial" panose="020B0604020202020204" pitchFamily="34" charset="0"/>
                <a:ea typeface="Times New Roman" panose="02020603050405020304" pitchFamily="18" charset="0"/>
                <a:cs typeface="Arial" panose="020B0604020202020204" pitchFamily="34" charset="0"/>
              </a:rPr>
              <a:t>Kolmogorow-Smirnow</a:t>
            </a:r>
            <a:r>
              <a:rPr lang="en-US" kern="0" noProof="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 test, and AD for the Anderson-Darling test. </a:t>
            </a:r>
          </a:p>
          <a:p>
            <a:pPr marL="171450" marR="0" lvl="0" indent="-171450" algn="l" defTabSz="882305" rtl="0" eaLnBrk="1" fontAlgn="auto" latinLnBrk="0" hangingPunct="1">
              <a:lnSpc>
                <a:spcPct val="100000"/>
              </a:lnSpc>
              <a:spcBef>
                <a:spcPts val="0"/>
              </a:spcBef>
              <a:spcAft>
                <a:spcPts val="0"/>
              </a:spcAft>
              <a:buClrTx/>
              <a:buSzTx/>
              <a:buFontTx/>
              <a:buChar char="-"/>
              <a:tabLst/>
              <a:defRPr/>
            </a:pPr>
            <a:r>
              <a:rPr lang="en-US" noProof="0" dirty="0" smtClean="0"/>
              <a:t>Eling &amp; </a:t>
            </a:r>
            <a:r>
              <a:rPr lang="en-US" noProof="0" dirty="0" err="1" smtClean="0"/>
              <a:t>Wirfs</a:t>
            </a:r>
            <a:r>
              <a:rPr lang="en-US" noProof="0" dirty="0" smtClean="0"/>
              <a:t> (2016) suggest a </a:t>
            </a:r>
            <a:r>
              <a:rPr lang="en-US" noProof="0" dirty="0" err="1" smtClean="0"/>
              <a:t>lognormally</a:t>
            </a:r>
            <a:r>
              <a:rPr lang="en-US" noProof="0" dirty="0" smtClean="0"/>
              <a:t> distributed body and a Pareto distributed tail </a:t>
            </a:r>
          </a:p>
          <a:p>
            <a:pPr marL="171450" indent="-171450" defTabSz="882305">
              <a:buFontTx/>
              <a:buChar char="-"/>
              <a:defRPr/>
            </a:pPr>
            <a:r>
              <a:rPr lang="en-US" kern="0" noProof="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POT approach slices a lognormal body and a Pareto distribution from the 80% quantile upwards.</a:t>
            </a:r>
            <a:endParaRPr lang="en-US" noProof="0" dirty="0" smtClean="0"/>
          </a:p>
        </p:txBody>
      </p:sp>
      <p:sp>
        <p:nvSpPr>
          <p:cNvPr id="4" name="Slide Number Placeholder 3"/>
          <p:cNvSpPr>
            <a:spLocks noGrp="1"/>
          </p:cNvSpPr>
          <p:nvPr>
            <p:ph type="sldNum" sz="quarter" idx="10"/>
          </p:nvPr>
        </p:nvSpPr>
        <p:spPr/>
        <p:txBody>
          <a:bodyPr/>
          <a:lstStyle/>
          <a:p>
            <a:fld id="{9A2BC92B-D9D5-4FB3-9C13-88B433EB28AA}" type="slidenum">
              <a:rPr lang="de-CH" smtClean="0"/>
              <a:t>9</a:t>
            </a:fld>
            <a:endParaRPr lang="de-CH"/>
          </a:p>
        </p:txBody>
      </p:sp>
    </p:spTree>
    <p:extLst>
      <p:ext uri="{BB962C8B-B14F-4D97-AF65-F5344CB8AC3E}">
        <p14:creationId xmlns:p14="http://schemas.microsoft.com/office/powerpoint/2010/main" val="3728463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mit Titel 26er">
    <p:spTree>
      <p:nvGrpSpPr>
        <p:cNvPr id="1" name=""/>
        <p:cNvGrpSpPr/>
        <p:nvPr/>
      </p:nvGrpSpPr>
      <p:grpSpPr>
        <a:xfrm>
          <a:off x="0" y="0"/>
          <a:ext cx="0" cy="0"/>
          <a:chOff x="0" y="0"/>
          <a:chExt cx="0" cy="0"/>
        </a:xfrm>
      </p:grpSpPr>
      <p:sp>
        <p:nvSpPr>
          <p:cNvPr id="4" name="Titel 1"/>
          <p:cNvSpPr txBox="1">
            <a:spLocks/>
          </p:cNvSpPr>
          <p:nvPr userDrawn="1"/>
        </p:nvSpPr>
        <p:spPr>
          <a:xfrm>
            <a:off x="1939515" y="303085"/>
            <a:ext cx="7814085" cy="635699"/>
          </a:xfrm>
          <a:prstGeom prst="rect">
            <a:avLst/>
          </a:prstGeom>
        </p:spPr>
        <p:txBody>
          <a:bodyPr/>
          <a:lstStyle>
            <a:lvl1pPr algn="l" defTabSz="957263" rtl="0" eaLnBrk="0" fontAlgn="base" hangingPunct="0">
              <a:spcBef>
                <a:spcPct val="0"/>
              </a:spcBef>
              <a:spcAft>
                <a:spcPct val="0"/>
              </a:spcAft>
              <a:defRPr sz="2600">
                <a:solidFill>
                  <a:srgbClr val="115C2E"/>
                </a:solidFill>
                <a:latin typeface="Arial"/>
                <a:ea typeface="+mj-ea"/>
                <a:cs typeface="Arial"/>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a:lstStyle>
          <a:p>
            <a:endParaRPr lang="de-CH" kern="0" dirty="0"/>
          </a:p>
        </p:txBody>
      </p:sp>
      <p:sp>
        <p:nvSpPr>
          <p:cNvPr id="3" name="Titel 2"/>
          <p:cNvSpPr>
            <a:spLocks noGrp="1"/>
          </p:cNvSpPr>
          <p:nvPr>
            <p:ph type="title"/>
          </p:nvPr>
        </p:nvSpPr>
        <p:spPr>
          <a:xfrm>
            <a:off x="355600" y="365125"/>
            <a:ext cx="10998200" cy="476123"/>
          </a:xfrm>
          <a:prstGeom prst="rect">
            <a:avLst/>
          </a:prstGeom>
        </p:spPr>
        <p:txBody>
          <a:bodyPr/>
          <a:lstStyle>
            <a:lvl1pPr>
              <a:defRPr b="1">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9" name="Textplatzhalter 8"/>
          <p:cNvSpPr>
            <a:spLocks noGrp="1"/>
          </p:cNvSpPr>
          <p:nvPr>
            <p:ph type="body" sz="quarter" idx="10"/>
          </p:nvPr>
        </p:nvSpPr>
        <p:spPr>
          <a:xfrm>
            <a:off x="355600" y="1341438"/>
            <a:ext cx="111664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20433053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657225" y="365125"/>
            <a:ext cx="8270875" cy="473075"/>
          </a:xfrm>
          <a:prstGeom prst="rect">
            <a:avLst/>
          </a:prstGeom>
        </p:spPr>
        <p:txBody>
          <a:bodyPr/>
          <a:lstStyle>
            <a:lvl1pPr>
              <a:defRPr>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3" name="Textplatzhalter 8"/>
          <p:cNvSpPr>
            <a:spLocks noGrp="1"/>
          </p:cNvSpPr>
          <p:nvPr>
            <p:ph type="body" sz="quarter" idx="10"/>
          </p:nvPr>
        </p:nvSpPr>
        <p:spPr>
          <a:xfrm>
            <a:off x="838200" y="1341438"/>
            <a:ext cx="106838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776731063"/>
      </p:ext>
    </p:extLst>
  </p:cSld>
  <p:clrMapOvr>
    <a:masterClrMapping/>
  </p:clrMapOvr>
  <p:transition>
    <p:cover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32"/>
          <p:cNvSpPr>
            <a:spLocks noChangeArrowheads="1"/>
          </p:cNvSpPr>
          <p:nvPr userDrawn="1"/>
        </p:nvSpPr>
        <p:spPr bwMode="auto">
          <a:xfrm>
            <a:off x="6718300" y="6465725"/>
            <a:ext cx="48240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0" tIns="0" rIns="0" bIns="0" anchor="ctr" anchorCtr="0">
            <a:spAutoFit/>
          </a:bodyPr>
          <a:lstStyle/>
          <a:p>
            <a:pPr algn="r" defTabSz="814388" eaLnBrk="0" fontAlgn="base" hangingPunct="0">
              <a:spcBef>
                <a:spcPct val="0"/>
              </a:spcBef>
              <a:spcAft>
                <a:spcPct val="0"/>
              </a:spcAft>
            </a:pPr>
            <a:r>
              <a:rPr lang="en-US" altLang="de-DE" sz="1200" noProof="0" dirty="0" smtClean="0">
                <a:solidFill>
                  <a:srgbClr val="000000"/>
                </a:solidFill>
                <a:latin typeface="Arial" pitchFamily="34" charset="0"/>
                <a:cs typeface="Arial" pitchFamily="34" charset="0"/>
              </a:rPr>
              <a:t>EXTREME CYBER RISKS AND THE NON-DIVERSIFICATION TRAP</a:t>
            </a:r>
          </a:p>
        </p:txBody>
      </p:sp>
      <p:sp>
        <p:nvSpPr>
          <p:cNvPr id="3" name="Textfeld 2"/>
          <p:cNvSpPr txBox="1">
            <a:spLocks noChangeArrowheads="1"/>
          </p:cNvSpPr>
          <p:nvPr userDrawn="1"/>
        </p:nvSpPr>
        <p:spPr bwMode="auto">
          <a:xfrm>
            <a:off x="4617907" y="6414925"/>
            <a:ext cx="3005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ctr" defTabSz="814388" rtl="0" eaLnBrk="0" fontAlgn="base" latinLnBrk="0" hangingPunct="0">
              <a:lnSpc>
                <a:spcPct val="100000"/>
              </a:lnSpc>
              <a:spcBef>
                <a:spcPct val="0"/>
              </a:spcBef>
              <a:spcAft>
                <a:spcPct val="0"/>
              </a:spcAft>
              <a:buClrTx/>
              <a:buSzTx/>
              <a:buFontTx/>
              <a:buNone/>
              <a:tabLst/>
              <a:defRPr/>
            </a:pPr>
            <a:r>
              <a:rPr lang="de-DE" sz="1200" dirty="0" smtClean="0">
                <a:solidFill>
                  <a:srgbClr val="000000"/>
                </a:solidFill>
                <a:latin typeface="Arial" pitchFamily="34" charset="0"/>
                <a:cs typeface="Arial" pitchFamily="34" charset="0"/>
              </a:rPr>
              <a:t>Page </a:t>
            </a:r>
            <a:fld id="{EE4993F3-715B-43F1-808D-3CC4BCD0BEBE}" type="slidenum">
              <a:rPr lang="de-DE" sz="1200" smtClean="0">
                <a:solidFill>
                  <a:srgbClr val="000000"/>
                </a:solidFill>
                <a:latin typeface="Arial" pitchFamily="34" charset="0"/>
                <a:cs typeface="Arial" pitchFamily="34" charset="0"/>
              </a:rPr>
              <a:pPr marL="0" marR="0" indent="0" algn="ctr" defTabSz="814388" rtl="0" eaLnBrk="0" fontAlgn="base" latinLnBrk="0" hangingPunct="0">
                <a:lnSpc>
                  <a:spcPct val="100000"/>
                </a:lnSpc>
                <a:spcBef>
                  <a:spcPct val="0"/>
                </a:spcBef>
                <a:spcAft>
                  <a:spcPct val="0"/>
                </a:spcAft>
                <a:buClrTx/>
                <a:buSzTx/>
                <a:buFontTx/>
                <a:buNone/>
                <a:tabLst/>
                <a:defRPr/>
              </a:pPr>
              <a:t>‹#›</a:t>
            </a:fld>
            <a:endParaRPr lang="de-DE" sz="1200" dirty="0" smtClean="0">
              <a:solidFill>
                <a:srgbClr val="000000"/>
              </a:solidFill>
              <a:latin typeface="Arial" pitchFamily="34" charset="0"/>
              <a:cs typeface="Arial" pitchFamily="34" charset="0"/>
            </a:endParaRPr>
          </a:p>
        </p:txBody>
      </p:sp>
      <p:sp>
        <p:nvSpPr>
          <p:cNvPr id="6" name="Textfeld 5"/>
          <p:cNvSpPr txBox="1">
            <a:spLocks noChangeArrowheads="1"/>
          </p:cNvSpPr>
          <p:nvPr userDrawn="1"/>
        </p:nvSpPr>
        <p:spPr bwMode="auto">
          <a:xfrm>
            <a:off x="617855" y="6422992"/>
            <a:ext cx="25954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l" defTabSz="814388" rtl="0" eaLnBrk="0" fontAlgn="base" latinLnBrk="0" hangingPunct="0">
              <a:lnSpc>
                <a:spcPct val="100000"/>
              </a:lnSpc>
              <a:spcBef>
                <a:spcPct val="0"/>
              </a:spcBef>
              <a:spcAft>
                <a:spcPct val="0"/>
              </a:spcAft>
              <a:buClrTx/>
              <a:buSzTx/>
              <a:buFontTx/>
              <a:buNone/>
              <a:tabLst/>
              <a:defRPr/>
            </a:pPr>
            <a:r>
              <a:rPr lang="en-US" altLang="de-DE" sz="1200" dirty="0" smtClean="0">
                <a:solidFill>
                  <a:srgbClr val="000000"/>
                </a:solidFill>
                <a:latin typeface="Arial" pitchFamily="34" charset="0"/>
                <a:cs typeface="Arial" pitchFamily="34" charset="0"/>
              </a:rPr>
              <a:t>September 25</a:t>
            </a:r>
            <a:r>
              <a:rPr lang="en-US" altLang="de-DE" sz="1200" baseline="30000" dirty="0" smtClean="0">
                <a:solidFill>
                  <a:srgbClr val="000000"/>
                </a:solidFill>
                <a:latin typeface="Arial" pitchFamily="34" charset="0"/>
                <a:cs typeface="Arial" pitchFamily="34" charset="0"/>
              </a:rPr>
              <a:t>th</a:t>
            </a:r>
            <a:r>
              <a:rPr lang="en-US" altLang="de-DE" sz="1200" dirty="0" smtClean="0">
                <a:solidFill>
                  <a:srgbClr val="000000"/>
                </a:solidFill>
                <a:latin typeface="Arial" pitchFamily="34" charset="0"/>
                <a:cs typeface="Arial" pitchFamily="34" charset="0"/>
              </a:rPr>
              <a:t>, 2018</a:t>
            </a:r>
            <a:endParaRPr lang="de-DE" sz="1200" dirty="0" smtClean="0">
              <a:solidFill>
                <a:srgbClr val="000000"/>
              </a:solidFill>
              <a:latin typeface="Arial" pitchFamily="34" charset="0"/>
              <a:cs typeface="Arial" pitchFamily="34" charset="0"/>
            </a:endParaRPr>
          </a:p>
        </p:txBody>
      </p:sp>
      <p:cxnSp>
        <p:nvCxnSpPr>
          <p:cNvPr id="10" name="Gerader Verbinder 9"/>
          <p:cNvCxnSpPr/>
          <p:nvPr userDrawn="1"/>
        </p:nvCxnSpPr>
        <p:spPr bwMode="auto">
          <a:xfrm>
            <a:off x="698500" y="9022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Gerader Verbinder 13"/>
          <p:cNvCxnSpPr/>
          <p:nvPr userDrawn="1"/>
        </p:nvCxnSpPr>
        <p:spPr bwMode="auto">
          <a:xfrm>
            <a:off x="698500" y="63251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829800" y="282147"/>
            <a:ext cx="1712531" cy="522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990735"/>
      </p:ext>
    </p:extLst>
  </p:cSld>
  <p:clrMap bg1="lt1" tx1="dk1" bg2="lt2" tx2="dk2" accent1="accent1" accent2="accent2" accent3="accent3" accent4="accent4" accent5="accent5" accent6="accent6" hlink="hlink" folHlink="folHlink"/>
  <p:sldLayoutIdLst>
    <p:sldLayoutId id="2147483662" r:id="rId1"/>
    <p:sldLayoutId id="2147483663" r:id="rId2"/>
  </p:sldLayoutIdLst>
  <p:transition>
    <p:cover dir="d"/>
  </p:transition>
  <p:timing>
    <p:tnLst>
      <p:par>
        <p:cTn id="1" dur="indefinite" restart="never" nodeType="tmRoot"/>
      </p:par>
    </p:tnLst>
  </p:timing>
  <p:txStyles>
    <p:titleStyle>
      <a:lvl1pPr algn="l" defTabSz="957263" rtl="0" eaLnBrk="0" fontAlgn="base" hangingPunct="0">
        <a:spcBef>
          <a:spcPct val="0"/>
        </a:spcBef>
        <a:spcAft>
          <a:spcPct val="0"/>
        </a:spcAft>
        <a:defRPr sz="2600">
          <a:solidFill>
            <a:schemeClr val="accent6">
              <a:lumMod val="50000"/>
            </a:schemeClr>
          </a:solidFill>
          <a:latin typeface="+mj-lt"/>
          <a:ea typeface="+mj-ea"/>
          <a:cs typeface="+mj-cs"/>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p:titleStyle>
    <p:body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mn-lt"/>
          <a:ea typeface="+mn-ea"/>
          <a:cs typeface="+mn-cs"/>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mn-lt"/>
        </a:defRPr>
      </a:lvl2pPr>
      <a:lvl3pPr marL="1187450" indent="-239713" algn="l" defTabSz="957263" rtl="0" eaLnBrk="0" fontAlgn="base" hangingPunct="0">
        <a:spcBef>
          <a:spcPct val="20000"/>
        </a:spcBef>
        <a:spcAft>
          <a:spcPct val="0"/>
        </a:spcAft>
        <a:buChar char="•"/>
        <a:defRPr sz="2400">
          <a:solidFill>
            <a:schemeClr val="tx1"/>
          </a:solidFill>
          <a:latin typeface="+mn-lt"/>
        </a:defRPr>
      </a:lvl3pPr>
      <a:lvl4pPr marL="1597025" indent="-239713" algn="l" defTabSz="957263" rtl="0" eaLnBrk="0" fontAlgn="base" hangingPunct="0">
        <a:spcBef>
          <a:spcPct val="20000"/>
        </a:spcBef>
        <a:spcAft>
          <a:spcPct val="0"/>
        </a:spcAft>
        <a:buChar char="–"/>
        <a:defRPr sz="2400">
          <a:solidFill>
            <a:schemeClr val="tx1"/>
          </a:solidFill>
          <a:latin typeface="+mn-lt"/>
        </a:defRPr>
      </a:lvl4pPr>
      <a:lvl5pPr marL="2005013" indent="-238125" algn="l" defTabSz="957263" rtl="0" eaLnBrk="0" fontAlgn="base" hangingPunct="0">
        <a:spcBef>
          <a:spcPct val="20000"/>
        </a:spcBef>
        <a:spcAft>
          <a:spcPct val="0"/>
        </a:spcAft>
        <a:buChar char="»"/>
        <a:defRPr sz="2400">
          <a:solidFill>
            <a:schemeClr val="tx1"/>
          </a:solidFill>
          <a:latin typeface="+mn-lt"/>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25.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hemeOverride" Target="../theme/themeOverride5.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923924" y="1341438"/>
            <a:ext cx="10667062" cy="4669218"/>
          </a:xfrm>
        </p:spPr>
        <p:txBody>
          <a:bodyPr/>
          <a:lstStyle/>
          <a:p>
            <a:pPr marL="0" indent="0" algn="ctr">
              <a:buNone/>
            </a:pPr>
            <a:r>
              <a:rPr lang="en-US" sz="3200" noProof="0" dirty="0" err="1" smtClean="0">
                <a:solidFill>
                  <a:schemeClr val="accent6">
                    <a:lumMod val="50000"/>
                  </a:schemeClr>
                </a:solidFill>
              </a:rPr>
              <a:t>PiF</a:t>
            </a:r>
            <a:r>
              <a:rPr lang="en-US" sz="3200" noProof="0" dirty="0" smtClean="0">
                <a:solidFill>
                  <a:schemeClr val="accent6">
                    <a:lumMod val="50000"/>
                  </a:schemeClr>
                </a:solidFill>
              </a:rPr>
              <a:t> Seminar </a:t>
            </a:r>
            <a:r>
              <a:rPr lang="en-US" sz="3200" noProof="0" dirty="0" smtClean="0">
                <a:solidFill>
                  <a:schemeClr val="accent6">
                    <a:lumMod val="50000"/>
                  </a:schemeClr>
                </a:solidFill>
              </a:rPr>
              <a:t>HS 2018</a:t>
            </a:r>
            <a:endParaRPr lang="en-US" sz="3200" b="1" noProof="0" dirty="0" smtClean="0">
              <a:solidFill>
                <a:schemeClr val="accent6">
                  <a:lumMod val="50000"/>
                </a:schemeClr>
              </a:solidFill>
            </a:endParaRPr>
          </a:p>
          <a:p>
            <a:pPr marL="0" indent="0" algn="ctr">
              <a:buNone/>
            </a:pPr>
            <a:endParaRPr lang="en-US" sz="3200" b="1" noProof="0" dirty="0" smtClean="0">
              <a:solidFill>
                <a:schemeClr val="accent6">
                  <a:lumMod val="50000"/>
                </a:schemeClr>
              </a:solidFill>
            </a:endParaRPr>
          </a:p>
          <a:p>
            <a:pPr marL="0" indent="0" algn="ctr">
              <a:buNone/>
            </a:pPr>
            <a:endParaRPr lang="en-US" sz="3200" b="1" noProof="0" dirty="0" smtClean="0">
              <a:solidFill>
                <a:schemeClr val="accent6">
                  <a:lumMod val="50000"/>
                </a:schemeClr>
              </a:solidFill>
            </a:endParaRPr>
          </a:p>
          <a:p>
            <a:pPr marL="0" indent="0" algn="ctr">
              <a:buNone/>
            </a:pPr>
            <a:r>
              <a:rPr lang="en-US" b="1" noProof="0" dirty="0">
                <a:solidFill>
                  <a:schemeClr val="accent6">
                    <a:lumMod val="50000"/>
                  </a:schemeClr>
                </a:solidFill>
              </a:rPr>
              <a:t>EXTREME CYBER RISKS AND THE NON-DIVERSIFICATION </a:t>
            </a:r>
            <a:r>
              <a:rPr lang="en-US" b="1" noProof="0" dirty="0" smtClean="0">
                <a:solidFill>
                  <a:schemeClr val="accent6">
                    <a:lumMod val="50000"/>
                  </a:schemeClr>
                </a:solidFill>
              </a:rPr>
              <a:t>TRAP</a:t>
            </a:r>
            <a:endParaRPr lang="en-US" b="1" noProof="0" dirty="0">
              <a:solidFill>
                <a:schemeClr val="accent6">
                  <a:lumMod val="50000"/>
                </a:schemeClr>
              </a:solidFill>
            </a:endParaRPr>
          </a:p>
          <a:p>
            <a:pPr marL="0" indent="0">
              <a:buNone/>
            </a:pPr>
            <a:endParaRPr lang="en-US" sz="1400" noProof="0" dirty="0" smtClean="0">
              <a:solidFill>
                <a:schemeClr val="accent6">
                  <a:lumMod val="50000"/>
                </a:schemeClr>
              </a:solidFill>
              <a:ea typeface="+mj-ea"/>
            </a:endParaRPr>
          </a:p>
          <a:p>
            <a:pPr marL="0" indent="0">
              <a:buNone/>
            </a:pPr>
            <a:endParaRPr lang="en-US" sz="1400" noProof="0" dirty="0" smtClean="0">
              <a:solidFill>
                <a:schemeClr val="accent6">
                  <a:lumMod val="50000"/>
                </a:schemeClr>
              </a:solidFill>
              <a:ea typeface="+mj-ea"/>
            </a:endParaRPr>
          </a:p>
          <a:p>
            <a:pPr marL="0" indent="0">
              <a:buNone/>
            </a:pPr>
            <a:endParaRPr lang="en-US" sz="1400" noProof="0" dirty="0">
              <a:solidFill>
                <a:schemeClr val="accent6">
                  <a:lumMod val="50000"/>
                </a:schemeClr>
              </a:solidFill>
              <a:ea typeface="+mj-ea"/>
            </a:endParaRPr>
          </a:p>
          <a:p>
            <a:pPr marL="0" indent="0">
              <a:buNone/>
            </a:pPr>
            <a:endParaRPr lang="en-US" sz="1400" noProof="0" dirty="0" smtClean="0">
              <a:solidFill>
                <a:schemeClr val="accent6">
                  <a:lumMod val="50000"/>
                </a:schemeClr>
              </a:solidFill>
              <a:ea typeface="+mj-ea"/>
            </a:endParaRPr>
          </a:p>
          <a:p>
            <a:pPr marL="0" indent="0">
              <a:buNone/>
            </a:pPr>
            <a:endParaRPr lang="en-US" sz="1400" noProof="0" dirty="0" smtClean="0">
              <a:solidFill>
                <a:schemeClr val="accent6">
                  <a:lumMod val="50000"/>
                </a:schemeClr>
              </a:solidFill>
              <a:ea typeface="+mj-ea"/>
            </a:endParaRPr>
          </a:p>
          <a:p>
            <a:pPr marL="0" indent="0">
              <a:buNone/>
            </a:pPr>
            <a:r>
              <a:rPr lang="en-US" sz="1600" noProof="0" dirty="0" smtClean="0"/>
              <a:t>Werner </a:t>
            </a:r>
            <a:r>
              <a:rPr lang="en-US" sz="1600" noProof="0" dirty="0"/>
              <a:t>Schnell*, </a:t>
            </a:r>
            <a:r>
              <a:rPr lang="en-US" sz="1600" noProof="0" dirty="0" err="1" smtClean="0"/>
              <a:t>Ph.D</a:t>
            </a:r>
            <a:r>
              <a:rPr lang="en-US" sz="1600" noProof="0" dirty="0" smtClean="0"/>
              <a:t> Candidate</a:t>
            </a:r>
          </a:p>
          <a:p>
            <a:pPr marL="0" indent="0">
              <a:buNone/>
            </a:pPr>
            <a:r>
              <a:rPr lang="en-US" sz="1600" noProof="0" dirty="0" smtClean="0"/>
              <a:t>(with Prof. Martin Eling*)</a:t>
            </a:r>
            <a:endParaRPr lang="en-US" sz="1400" noProof="0" dirty="0" smtClean="0"/>
          </a:p>
          <a:p>
            <a:pPr marL="0" indent="0">
              <a:buNone/>
            </a:pPr>
            <a:endParaRPr lang="en-US" sz="1400" noProof="0" dirty="0" smtClean="0"/>
          </a:p>
          <a:p>
            <a:pPr marL="0" indent="0">
              <a:buNone/>
            </a:pPr>
            <a:r>
              <a:rPr lang="en-US" sz="1400" noProof="0" dirty="0" smtClean="0"/>
              <a:t>*Institute of Insurance Economics, University of </a:t>
            </a:r>
            <a:r>
              <a:rPr lang="en-US" sz="1400" noProof="0" dirty="0" err="1" smtClean="0"/>
              <a:t>St.Gallen</a:t>
            </a:r>
            <a:endParaRPr lang="en-US" sz="1400" noProof="0" dirty="0" smtClean="0"/>
          </a:p>
          <a:p>
            <a:pPr marL="0" indent="0">
              <a:buNone/>
            </a:pPr>
            <a:endParaRPr lang="en-US" sz="2600" noProof="0" dirty="0" smtClean="0">
              <a:solidFill>
                <a:schemeClr val="accent6">
                  <a:lumMod val="50000"/>
                </a:schemeClr>
              </a:solidFill>
              <a:ea typeface="+mj-ea"/>
            </a:endParaRPr>
          </a:p>
        </p:txBody>
      </p:sp>
    </p:spTree>
    <p:extLst>
      <p:ext uri="{BB962C8B-B14F-4D97-AF65-F5344CB8AC3E}">
        <p14:creationId xmlns:p14="http://schemas.microsoft.com/office/powerpoint/2010/main" val="967182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Characteristics of Cyber Risk</a:t>
            </a:r>
            <a:endParaRPr lang="en-US" noProof="0" dirty="0"/>
          </a:p>
        </p:txBody>
      </p:sp>
      <p:sp>
        <p:nvSpPr>
          <p:cNvPr id="3" name="Text Placeholder 2"/>
          <p:cNvSpPr>
            <a:spLocks noGrp="1"/>
          </p:cNvSpPr>
          <p:nvPr>
            <p:ph type="body" sz="quarter" idx="10"/>
          </p:nvPr>
        </p:nvSpPr>
        <p:spPr/>
        <p:txBody>
          <a:bodyPr/>
          <a:lstStyle/>
          <a:p>
            <a:pPr marL="0" indent="0">
              <a:buNone/>
            </a:pPr>
            <a:r>
              <a:rPr lang="en-US" sz="1800" b="1" noProof="0" dirty="0" smtClean="0">
                <a:ea typeface="Times New Roman" panose="02020603050405020304" pitchFamily="18" charset="0"/>
              </a:rPr>
              <a:t>Modeling </a:t>
            </a:r>
            <a:r>
              <a:rPr lang="en-US" sz="1800" b="1" noProof="0" dirty="0">
                <a:ea typeface="Times New Roman" panose="02020603050405020304" pitchFamily="18" charset="0"/>
              </a:rPr>
              <a:t>uncertainty </a:t>
            </a:r>
            <a:r>
              <a:rPr lang="en-US" sz="1800" b="1" noProof="0" dirty="0" smtClean="0">
                <a:ea typeface="Times New Roman" panose="02020603050405020304" pitchFamily="18" charset="0"/>
              </a:rPr>
              <a:t>(2)</a:t>
            </a:r>
            <a:endParaRPr lang="en-US" sz="1800" b="1" noProof="0" dirty="0">
              <a:ea typeface="Times New Roman" panose="02020603050405020304" pitchFamily="18" charset="0"/>
            </a:endParaRPr>
          </a:p>
        </p:txBody>
      </p:sp>
      <p:sp>
        <p:nvSpPr>
          <p:cNvPr id="5" name="Rectangle 4"/>
          <p:cNvSpPr/>
          <p:nvPr/>
        </p:nvSpPr>
        <p:spPr>
          <a:xfrm>
            <a:off x="1157287" y="2020865"/>
            <a:ext cx="8829675" cy="4247317"/>
          </a:xfrm>
          <a:prstGeom prst="rect">
            <a:avLst/>
          </a:prstGeom>
        </p:spPr>
        <p:txBody>
          <a:bodyPr wrap="square">
            <a:spAutoFit/>
          </a:bodyPr>
          <a:lstStyle/>
          <a:p>
            <a:pPr>
              <a:lnSpc>
                <a:spcPct val="150000"/>
              </a:lnSpc>
            </a:pPr>
            <a:r>
              <a:rPr lang="en-US" dirty="0">
                <a:latin typeface="Arial" panose="020B0604020202020204" pitchFamily="34" charset="0"/>
                <a:cs typeface="Arial" panose="020B0604020202020204" pitchFamily="34" charset="0"/>
              </a:rPr>
              <a:t>Model choice (see, e.g., </a:t>
            </a:r>
            <a:r>
              <a:rPr lang="en-US" dirty="0" err="1" smtClean="0">
                <a:latin typeface="Arial" panose="020B0604020202020204" pitchFamily="34" charset="0"/>
                <a:cs typeface="Arial" panose="020B0604020202020204" pitchFamily="34" charset="0"/>
              </a:rPr>
              <a:t>Cont</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2006</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742950" lvl="1"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Selecting </a:t>
            </a:r>
            <a:r>
              <a:rPr lang="en-US" dirty="0" smtClean="0">
                <a:latin typeface="Arial" panose="020B0604020202020204" pitchFamily="34" charset="0"/>
                <a:cs typeface="Arial" panose="020B0604020202020204" pitchFamily="34" charset="0"/>
              </a:rPr>
              <a:t>models </a:t>
            </a:r>
            <a:r>
              <a:rPr lang="en-US" dirty="0">
                <a:latin typeface="Arial" panose="020B0604020202020204" pitchFamily="34" charset="0"/>
                <a:cs typeface="Arial" panose="020B0604020202020204" pitchFamily="34" charset="0"/>
              </a:rPr>
              <a:t>based on the likelihood / information </a:t>
            </a:r>
            <a:r>
              <a:rPr lang="en-US" dirty="0" smtClean="0">
                <a:latin typeface="Arial" panose="020B0604020202020204" pitchFamily="34" charset="0"/>
                <a:cs typeface="Arial" panose="020B0604020202020204" pitchFamily="34" charset="0"/>
              </a:rPr>
              <a:t>criterion</a:t>
            </a:r>
            <a:endParaRPr lang="en-US" dirty="0">
              <a:latin typeface="Arial" panose="020B0604020202020204" pitchFamily="34" charset="0"/>
              <a:cs typeface="Arial" panose="020B0604020202020204" pitchFamily="34" charset="0"/>
            </a:endParaRPr>
          </a:p>
          <a:p>
            <a:pPr marL="742950" lvl="1"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(Bayesian) model averaging:  </a:t>
            </a:r>
            <a:endParaRPr lang="en-US" dirty="0" smtClean="0">
              <a:latin typeface="Arial" panose="020B0604020202020204" pitchFamily="34" charset="0"/>
              <a:cs typeface="Arial" panose="020B0604020202020204" pitchFamily="34" charset="0"/>
            </a:endParaRPr>
          </a:p>
          <a:p>
            <a:pPr lvl="1">
              <a:lnSpc>
                <a:spcPct val="150000"/>
              </a:lnSpc>
            </a:pPr>
            <a:r>
              <a:rPr lang="en-US" dirty="0" smtClean="0">
                <a:latin typeface="Arial" panose="020B0604020202020204" pitchFamily="34" charset="0"/>
                <a:cs typeface="Arial" panose="020B0604020202020204" pitchFamily="34" charset="0"/>
              </a:rPr>
              <a:t>                               </a:t>
            </a:r>
          </a:p>
          <a:p>
            <a:pPr marL="742950" lvl="1"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S</a:t>
            </a:r>
            <a:r>
              <a:rPr lang="en-US" dirty="0" smtClean="0">
                <a:latin typeface="Arial" panose="020B0604020202020204" pitchFamily="34" charset="0"/>
                <a:cs typeface="Arial" panose="020B0604020202020204" pitchFamily="34" charset="0"/>
              </a:rPr>
              <a:t>elect </a:t>
            </a:r>
            <a:r>
              <a:rPr lang="en-US" dirty="0">
                <a:latin typeface="Arial" panose="020B0604020202020204" pitchFamily="34" charset="0"/>
                <a:cs typeface="Arial" panose="020B0604020202020204" pitchFamily="34" charset="0"/>
              </a:rPr>
              <a:t>worst case</a:t>
            </a:r>
            <a:r>
              <a:rPr lang="en-US" dirty="0" smtClean="0">
                <a:latin typeface="Arial" panose="020B0604020202020204" pitchFamily="34" charset="0"/>
                <a:cs typeface="Arial" panose="020B0604020202020204" pitchFamily="34" charset="0"/>
              </a:rPr>
              <a:t>:</a:t>
            </a:r>
          </a:p>
          <a:p>
            <a:pPr lvl="1">
              <a:lnSpc>
                <a:spcPct val="150000"/>
              </a:lnSpc>
            </a:pPr>
            <a:endParaRPr lang="en-US" dirty="0">
              <a:latin typeface="Arial" panose="020B0604020202020204" pitchFamily="34" charset="0"/>
              <a:cs typeface="Arial" panose="020B0604020202020204" pitchFamily="34" charset="0"/>
            </a:endParaRPr>
          </a:p>
          <a:p>
            <a:pPr marL="742950" lvl="1"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So far we merely </a:t>
            </a:r>
            <a:r>
              <a:rPr lang="en-US" dirty="0" smtClean="0">
                <a:latin typeface="Arial" panose="020B0604020202020204" pitchFamily="34" charset="0"/>
                <a:cs typeface="Arial" panose="020B0604020202020204" pitchFamily="34" charset="0"/>
              </a:rPr>
              <a:t>rely on </a:t>
            </a:r>
            <a:r>
              <a:rPr lang="en-US" dirty="0">
                <a:latin typeface="Arial" panose="020B0604020202020204" pitchFamily="34" charset="0"/>
                <a:cs typeface="Arial" panose="020B0604020202020204" pitchFamily="34" charset="0"/>
              </a:rPr>
              <a:t>nested models. </a:t>
            </a:r>
            <a:endParaRPr lang="en-US" dirty="0" smtClean="0">
              <a:latin typeface="Arial" panose="020B0604020202020204" pitchFamily="34" charset="0"/>
              <a:cs typeface="Arial" panose="020B0604020202020204" pitchFamily="34" charset="0"/>
            </a:endParaRPr>
          </a:p>
          <a:p>
            <a:pPr>
              <a:lnSpc>
                <a:spcPct val="150000"/>
              </a:lnSpc>
            </a:pPr>
            <a:endParaRPr lang="en-US" dirty="0" smtClean="0">
              <a:latin typeface="Arial" panose="020B0604020202020204" pitchFamily="34" charset="0"/>
              <a:cs typeface="Arial" panose="020B0604020202020204" pitchFamily="34" charset="0"/>
            </a:endParaRPr>
          </a:p>
          <a:p>
            <a:pPr>
              <a:lnSpc>
                <a:spcPct val="150000"/>
              </a:lnSpc>
            </a:pPr>
            <a:r>
              <a:rPr lang="en-US" dirty="0" smtClean="0">
                <a:latin typeface="Arial" panose="020B0604020202020204" pitchFamily="34" charset="0"/>
                <a:cs typeface="Arial" panose="020B0604020202020204" pitchFamily="34" charset="0"/>
              </a:rPr>
              <a:t>What </a:t>
            </a:r>
            <a:r>
              <a:rPr lang="en-US" dirty="0">
                <a:latin typeface="Arial" panose="020B0604020202020204" pitchFamily="34" charset="0"/>
                <a:cs typeface="Arial" panose="020B0604020202020204" pitchFamily="34" charset="0"/>
              </a:rPr>
              <a:t>about </a:t>
            </a:r>
            <a:r>
              <a:rPr lang="en-US" dirty="0" smtClean="0">
                <a:latin typeface="Arial" panose="020B0604020202020204" pitchFamily="34" charset="0"/>
                <a:cs typeface="Arial" panose="020B0604020202020204" pitchFamily="34" charset="0"/>
              </a:rPr>
              <a:t>estimating premium for </a:t>
            </a:r>
            <a:r>
              <a:rPr lang="en-US" dirty="0">
                <a:latin typeface="Arial" panose="020B0604020202020204" pitchFamily="34" charset="0"/>
                <a:cs typeface="Arial" panose="020B0604020202020204" pitchFamily="34" charset="0"/>
              </a:rPr>
              <a:t>model </a:t>
            </a:r>
            <a:r>
              <a:rPr lang="en-US" dirty="0" smtClean="0">
                <a:latin typeface="Arial" panose="020B0604020202020204" pitchFamily="34" charset="0"/>
                <a:cs typeface="Arial" panose="020B0604020202020204" pitchFamily="34" charset="0"/>
              </a:rPr>
              <a:t>uncertainty?</a:t>
            </a:r>
          </a:p>
          <a:p>
            <a:pPr marL="285750" indent="-285750">
              <a:lnSpc>
                <a:spcPct val="150000"/>
              </a:lnSpc>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6" name="TextBox 5"/>
              <p:cNvSpPr txBox="1"/>
              <p:nvPr/>
            </p:nvSpPr>
            <p:spPr>
              <a:xfrm>
                <a:off x="3262312" y="3245239"/>
                <a:ext cx="1774650" cy="67076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de-CH" b="0" i="1" smtClean="0">
                              <a:latin typeface="Cambria Math" panose="02040503050406030204" pitchFamily="18" charset="0"/>
                              <a:ea typeface="Cambria Math" panose="02040503050406030204" pitchFamily="18" charset="0"/>
                            </a:rPr>
                          </m:ctrlPr>
                        </m:funcPr>
                        <m:fName>
                          <m:nary>
                            <m:naryPr>
                              <m:chr m:val="∑"/>
                              <m:subHide m:val="on"/>
                              <m:supHide m:val="on"/>
                              <m:ctrlPr>
                                <a:rPr lang="de-CH" b="0" i="1" smtClean="0">
                                  <a:latin typeface="Cambria Math" panose="02040503050406030204" pitchFamily="18" charset="0"/>
                                  <a:ea typeface="Cambria Math" panose="02040503050406030204" pitchFamily="18" charset="0"/>
                                </a:rPr>
                              </m:ctrlPr>
                            </m:naryPr>
                            <m:sub/>
                            <m:sup/>
                            <m:e>
                              <m:sSup>
                                <m:sSupPr>
                                  <m:ctrlPr>
                                    <a:rPr lang="de-CH" i="1">
                                      <a:latin typeface="Cambria Math" panose="02040503050406030204" pitchFamily="18" charset="0"/>
                                      <a:ea typeface="Cambria Math" panose="02040503050406030204" pitchFamily="18" charset="0"/>
                                    </a:rPr>
                                  </m:ctrlPr>
                                </m:sSupPr>
                                <m:e>
                                  <m:r>
                                    <a:rPr lang="de-CH" i="1">
                                      <a:latin typeface="Cambria Math" panose="02040503050406030204" pitchFamily="18" charset="0"/>
                                      <a:ea typeface="Cambria Math" panose="02040503050406030204" pitchFamily="18" charset="0"/>
                                    </a:rPr>
                                    <m:t>𝐸</m:t>
                                  </m:r>
                                </m:e>
                                <m:sup>
                                  <m:sSub>
                                    <m:sSubPr>
                                      <m:ctrlPr>
                                        <a:rPr lang="de-CH"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ℙ</m:t>
                                      </m:r>
                                    </m:e>
                                    <m:sub>
                                      <m:r>
                                        <a:rPr lang="de-CH" b="0" i="1" smtClean="0">
                                          <a:latin typeface="Cambria Math" panose="02040503050406030204" pitchFamily="18" charset="0"/>
                                          <a:ea typeface="Cambria Math" panose="02040503050406030204" pitchFamily="18" charset="0"/>
                                        </a:rPr>
                                        <m:t>𝑖</m:t>
                                      </m:r>
                                    </m:sub>
                                  </m:sSub>
                                </m:sup>
                              </m:sSup>
                              <m:d>
                                <m:dPr>
                                  <m:ctrlPr>
                                    <a:rPr lang="de-CH"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𝑈</m:t>
                                  </m:r>
                                  <m:d>
                                    <m:dPr>
                                      <m:ctrlPr>
                                        <a:rPr lang="de-CH"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𝑋</m:t>
                                      </m:r>
                                    </m:e>
                                  </m:d>
                                </m:e>
                              </m:d>
                              <m:r>
                                <a:rPr lang="de-CH" i="1">
                                  <a:latin typeface="Cambria Math" panose="02040503050406030204" pitchFamily="18" charset="0"/>
                                  <a:ea typeface="Cambria Math" panose="02040503050406030204" pitchFamily="18" charset="0"/>
                                </a:rPr>
                                <m:t>𝑃</m:t>
                              </m:r>
                              <m:r>
                                <a:rPr lang="de-CH" i="1">
                                  <a:latin typeface="Cambria Math" panose="02040503050406030204" pitchFamily="18" charset="0"/>
                                  <a:ea typeface="Cambria Math" panose="02040503050406030204" pitchFamily="18" charset="0"/>
                                </a:rPr>
                                <m:t>(</m:t>
                              </m:r>
                              <m:sSub>
                                <m:sSubPr>
                                  <m:ctrlPr>
                                    <a:rPr lang="de-CH"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ℙ</m:t>
                                  </m:r>
                                </m:e>
                                <m:sub>
                                  <m:r>
                                    <a:rPr lang="de-CH" b="0" i="1" smtClean="0">
                                      <a:latin typeface="Cambria Math" panose="02040503050406030204" pitchFamily="18" charset="0"/>
                                      <a:ea typeface="Cambria Math" panose="02040503050406030204" pitchFamily="18" charset="0"/>
                                    </a:rPr>
                                    <m:t>𝑖</m:t>
                                  </m:r>
                                </m:sub>
                              </m:sSub>
                              <m:r>
                                <a:rPr lang="de-CH" b="0" i="1" smtClean="0">
                                  <a:latin typeface="Cambria Math" panose="02040503050406030204" pitchFamily="18" charset="0"/>
                                  <a:ea typeface="Cambria Math" panose="02040503050406030204" pitchFamily="18" charset="0"/>
                                </a:rPr>
                                <m:t>|</m:t>
                              </m:r>
                              <m:r>
                                <a:rPr lang="de-CH" b="1" i="1">
                                  <a:latin typeface="Cambria Math" panose="02040503050406030204" pitchFamily="18" charset="0"/>
                                  <a:ea typeface="Cambria Math" panose="02040503050406030204" pitchFamily="18" charset="0"/>
                                </a:rPr>
                                <m:t>𝒛</m:t>
                              </m:r>
                              <m:r>
                                <a:rPr lang="de-CH" i="1">
                                  <a:latin typeface="Cambria Math" panose="02040503050406030204" pitchFamily="18" charset="0"/>
                                  <a:ea typeface="Cambria Math" panose="02040503050406030204" pitchFamily="18" charset="0"/>
                                </a:rPr>
                                <m:t>)</m:t>
                              </m:r>
                            </m:e>
                          </m:nary>
                        </m:fName>
                        <m:e/>
                      </m:func>
                    </m:oMath>
                  </m:oMathPara>
                </a14:m>
                <a:endParaRPr lang="en-US" dirty="0" smtClean="0"/>
              </a:p>
            </p:txBody>
          </p:sp>
        </mc:Choice>
        <mc:Fallback>
          <p:sp>
            <p:nvSpPr>
              <p:cNvPr id="6" name="TextBox 5"/>
              <p:cNvSpPr txBox="1">
                <a:spLocks noRot="1" noChangeAspect="1" noMove="1" noResize="1" noEditPoints="1" noAdjustHandles="1" noChangeArrowheads="1" noChangeShapeType="1" noTextEdit="1"/>
              </p:cNvSpPr>
              <p:nvPr/>
            </p:nvSpPr>
            <p:spPr>
              <a:xfrm>
                <a:off x="3262312" y="3245239"/>
                <a:ext cx="1774650" cy="670761"/>
              </a:xfrm>
              <a:prstGeom prst="rect">
                <a:avLst/>
              </a:prstGeom>
              <a:blipFill>
                <a:blip r:embed="rId3"/>
                <a:stretch>
                  <a:fillRect r="-2027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p:cNvSpPr txBox="1"/>
              <p:nvPr/>
            </p:nvSpPr>
            <p:spPr>
              <a:xfrm>
                <a:off x="3302834" y="4144523"/>
                <a:ext cx="1734128" cy="3802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de-CH" b="0" i="1" smtClean="0">
                              <a:latin typeface="Cambria Math" panose="02040503050406030204" pitchFamily="18" charset="0"/>
                              <a:ea typeface="Cambria Math" panose="02040503050406030204" pitchFamily="18" charset="0"/>
                            </a:rPr>
                          </m:ctrlPr>
                        </m:funcPr>
                        <m:fName>
                          <m:func>
                            <m:funcPr>
                              <m:ctrlPr>
                                <a:rPr lang="de-CH" b="0" i="1" smtClean="0">
                                  <a:latin typeface="Cambria Math" panose="02040503050406030204" pitchFamily="18" charset="0"/>
                                  <a:ea typeface="Cambria Math" panose="02040503050406030204" pitchFamily="18" charset="0"/>
                                </a:rPr>
                              </m:ctrlPr>
                            </m:funcPr>
                            <m:fName>
                              <m:limLow>
                                <m:limLowPr>
                                  <m:ctrlPr>
                                    <a:rPr lang="de-CH" b="0" i="1" smtClean="0">
                                      <a:latin typeface="Cambria Math" panose="02040503050406030204" pitchFamily="18" charset="0"/>
                                      <a:ea typeface="Cambria Math" panose="02040503050406030204" pitchFamily="18" charset="0"/>
                                    </a:rPr>
                                  </m:ctrlPr>
                                </m:limLowPr>
                                <m:e>
                                  <m:r>
                                    <m:rPr>
                                      <m:sty m:val="p"/>
                                    </m:rPr>
                                    <a:rPr lang="de-CH" b="0" i="0" smtClean="0">
                                      <a:latin typeface="Cambria Math" panose="02040503050406030204" pitchFamily="18" charset="0"/>
                                      <a:ea typeface="Cambria Math" panose="02040503050406030204" pitchFamily="18" charset="0"/>
                                    </a:rPr>
                                    <m:t>min</m:t>
                                  </m:r>
                                </m:e>
                                <m:lim>
                                  <m:r>
                                    <a:rPr lang="de-CH" i="1">
                                      <a:latin typeface="Cambria Math" panose="02040503050406030204" pitchFamily="18" charset="0"/>
                                      <a:ea typeface="Cambria Math" panose="02040503050406030204" pitchFamily="18" charset="0"/>
                                    </a:rPr>
                                    <m:t>ℙ</m:t>
                                  </m:r>
                                  <m:r>
                                    <m:rPr>
                                      <m:sty m:val="p"/>
                                    </m:rPr>
                                    <a:rPr lang="el-GR" i="1">
                                      <a:latin typeface="Cambria Math" panose="02040503050406030204" pitchFamily="18" charset="0"/>
                                      <a:ea typeface="Cambria Math" panose="02040503050406030204" pitchFamily="18" charset="0"/>
                                    </a:rPr>
                                    <m:t>ϵ</m:t>
                                  </m:r>
                                  <m:r>
                                    <a:rPr lang="en-US" dirty="0">
                                      <a:latin typeface="Cambria Math" panose="02040503050406030204" pitchFamily="18" charset="0"/>
                                    </a:rPr>
                                    <m:t>𝒫</m:t>
                                  </m:r>
                                  <m:r>
                                    <m:rPr>
                                      <m:nor/>
                                    </m:rPr>
                                    <a:rPr lang="en-US" dirty="0"/>
                                    <m:t> </m:t>
                                  </m:r>
                                </m:lim>
                              </m:limLow>
                            </m:fName>
                            <m:e>
                              <m:sSup>
                                <m:sSupPr>
                                  <m:ctrlPr>
                                    <a:rPr lang="de-CH" i="1">
                                      <a:latin typeface="Cambria Math" panose="02040503050406030204" pitchFamily="18" charset="0"/>
                                      <a:ea typeface="Cambria Math" panose="02040503050406030204" pitchFamily="18" charset="0"/>
                                    </a:rPr>
                                  </m:ctrlPr>
                                </m:sSupPr>
                                <m:e>
                                  <m:r>
                                    <a:rPr lang="de-CH" i="1">
                                      <a:latin typeface="Cambria Math" panose="02040503050406030204" pitchFamily="18" charset="0"/>
                                      <a:ea typeface="Cambria Math" panose="02040503050406030204" pitchFamily="18" charset="0"/>
                                    </a:rPr>
                                    <m:t>𝐸</m:t>
                                  </m:r>
                                </m:e>
                                <m:sup>
                                  <m:r>
                                    <a:rPr lang="en-US" i="1">
                                      <a:latin typeface="Cambria Math" panose="02040503050406030204" pitchFamily="18" charset="0"/>
                                      <a:ea typeface="Cambria Math" panose="02040503050406030204" pitchFamily="18" charset="0"/>
                                    </a:rPr>
                                    <m:t>ℙ</m:t>
                                  </m:r>
                                </m:sup>
                              </m:sSup>
                              <m:d>
                                <m:dPr>
                                  <m:ctrlPr>
                                    <a:rPr lang="de-CH"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𝑈</m:t>
                                  </m:r>
                                  <m:d>
                                    <m:dPr>
                                      <m:ctrlPr>
                                        <a:rPr lang="de-CH"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𝑋</m:t>
                                      </m:r>
                                    </m:e>
                                  </m:d>
                                </m:e>
                              </m:d>
                            </m:e>
                          </m:func>
                        </m:fName>
                        <m:e/>
                      </m:func>
                    </m:oMath>
                  </m:oMathPara>
                </a14:m>
                <a:endParaRPr lang="en-US" dirty="0"/>
              </a:p>
            </p:txBody>
          </p:sp>
        </mc:Choice>
        <mc:Fallback>
          <p:sp>
            <p:nvSpPr>
              <p:cNvPr id="7" name="TextBox 6"/>
              <p:cNvSpPr txBox="1">
                <a:spLocks noRot="1" noChangeAspect="1" noMove="1" noResize="1" noEditPoints="1" noAdjustHandles="1" noChangeArrowheads="1" noChangeShapeType="1" noTextEdit="1"/>
              </p:cNvSpPr>
              <p:nvPr/>
            </p:nvSpPr>
            <p:spPr>
              <a:xfrm>
                <a:off x="3302834" y="4144523"/>
                <a:ext cx="1734128" cy="380232"/>
              </a:xfrm>
              <a:prstGeom prst="rect">
                <a:avLst/>
              </a:prstGeom>
              <a:blipFill>
                <a:blip r:embed="rId4"/>
                <a:stretch>
                  <a:fillRect l="-2465" b="-1612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p:cNvSpPr txBox="1"/>
              <p:nvPr/>
            </p:nvSpPr>
            <p:spPr>
              <a:xfrm>
                <a:off x="3553680" y="5811135"/>
                <a:ext cx="3217740" cy="338554"/>
              </a:xfrm>
              <a:prstGeom prst="rect">
                <a:avLst/>
              </a:prstGeom>
              <a:noFill/>
            </p:spPr>
            <p:txBody>
              <a:bodyPr wrap="none" lIns="0" tIns="0" rIns="0" bIns="0" rtlCol="0">
                <a:spAutoFit/>
              </a:bodyPr>
              <a:lstStyle/>
              <a:p>
                <a:pPr/>
                <a14:m>
                  <m:oMath xmlns:m="http://schemas.openxmlformats.org/officeDocument/2006/math">
                    <m:r>
                      <a:rPr lang="en-US" i="1" smtClean="0">
                        <a:latin typeface="Cambria Math" panose="02040503050406030204" pitchFamily="18" charset="0"/>
                        <a:ea typeface="Cambria Math" panose="02040503050406030204" pitchFamily="18" charset="0"/>
                      </a:rPr>
                      <m:t>𝜀</m:t>
                    </m:r>
                    <m:r>
                      <a:rPr lang="de-CH" b="0" i="1" smtClean="0">
                        <a:latin typeface="Cambria Math" panose="02040503050406030204" pitchFamily="18" charset="0"/>
                        <a:ea typeface="Cambria Math" panose="02040503050406030204" pitchFamily="18" charset="0"/>
                      </a:rPr>
                      <m:t>=</m:t>
                    </m:r>
                    <m:sSup>
                      <m:sSupPr>
                        <m:ctrlPr>
                          <a:rPr lang="de-CH" b="0" i="1" smtClean="0">
                            <a:latin typeface="Cambria Math" panose="02040503050406030204" pitchFamily="18" charset="0"/>
                            <a:ea typeface="Cambria Math" panose="02040503050406030204" pitchFamily="18" charset="0"/>
                          </a:rPr>
                        </m:ctrlPr>
                      </m:sSupPr>
                      <m:e>
                        <m:r>
                          <a:rPr lang="de-CH" b="0" i="1" smtClean="0">
                            <a:latin typeface="Cambria Math" panose="02040503050406030204" pitchFamily="18" charset="0"/>
                            <a:ea typeface="Cambria Math" panose="02040503050406030204" pitchFamily="18" charset="0"/>
                          </a:rPr>
                          <m:t>𝐸</m:t>
                        </m:r>
                      </m:e>
                      <m:sup>
                        <m:r>
                          <a:rPr lang="de-CH" b="0" i="1" smtClean="0">
                            <a:latin typeface="Cambria Math" panose="02040503050406030204" pitchFamily="18" charset="0"/>
                            <a:ea typeface="Cambria Math" panose="02040503050406030204" pitchFamily="18" charset="0"/>
                          </a:rPr>
                          <m:t>ℙ</m:t>
                        </m:r>
                      </m:sup>
                    </m:sSup>
                    <m:d>
                      <m:dPr>
                        <m:ctrlPr>
                          <a:rPr lang="de-CH" b="0" i="1" smtClean="0">
                            <a:latin typeface="Cambria Math" panose="02040503050406030204" pitchFamily="18" charset="0"/>
                            <a:ea typeface="Cambria Math" panose="02040503050406030204" pitchFamily="18" charset="0"/>
                          </a:rPr>
                        </m:ctrlPr>
                      </m:dPr>
                      <m:e>
                        <m:r>
                          <a:rPr lang="de-CH" b="0" i="1" smtClean="0">
                            <a:latin typeface="Cambria Math" panose="02040503050406030204" pitchFamily="18" charset="0"/>
                            <a:ea typeface="Cambria Math" panose="02040503050406030204" pitchFamily="18" charset="0"/>
                          </a:rPr>
                          <m:t>𝑈</m:t>
                        </m:r>
                        <m:d>
                          <m:dPr>
                            <m:ctrlPr>
                              <a:rPr lang="de-CH" b="0" i="1" smtClean="0">
                                <a:latin typeface="Cambria Math" panose="02040503050406030204" pitchFamily="18" charset="0"/>
                                <a:ea typeface="Cambria Math" panose="02040503050406030204" pitchFamily="18" charset="0"/>
                              </a:rPr>
                            </m:ctrlPr>
                          </m:dPr>
                          <m:e>
                            <m:r>
                              <a:rPr lang="de-CH" b="0" i="1" smtClean="0">
                                <a:latin typeface="Cambria Math" panose="02040503050406030204" pitchFamily="18" charset="0"/>
                                <a:ea typeface="Cambria Math" panose="02040503050406030204" pitchFamily="18" charset="0"/>
                              </a:rPr>
                              <m:t>𝑋</m:t>
                            </m:r>
                          </m:e>
                        </m:d>
                      </m:e>
                    </m:d>
                    <m:r>
                      <a:rPr lang="de-CH" b="0" i="1" smtClean="0">
                        <a:latin typeface="Cambria Math" panose="02040503050406030204" pitchFamily="18" charset="0"/>
                        <a:ea typeface="Cambria Math" panose="02040503050406030204" pitchFamily="18" charset="0"/>
                      </a:rPr>
                      <m:t>−</m:t>
                    </m:r>
                    <m:sSup>
                      <m:sSupPr>
                        <m:ctrlPr>
                          <a:rPr lang="de-CH" i="1">
                            <a:latin typeface="Cambria Math" panose="02040503050406030204" pitchFamily="18" charset="0"/>
                            <a:ea typeface="Cambria Math" panose="02040503050406030204" pitchFamily="18" charset="0"/>
                          </a:rPr>
                        </m:ctrlPr>
                      </m:sSupPr>
                      <m:e>
                        <m:r>
                          <a:rPr lang="de-CH" i="1">
                            <a:latin typeface="Cambria Math" panose="02040503050406030204" pitchFamily="18" charset="0"/>
                            <a:ea typeface="Cambria Math" panose="02040503050406030204" pitchFamily="18" charset="0"/>
                          </a:rPr>
                          <m:t>𝐸</m:t>
                        </m:r>
                      </m:e>
                      <m:sup>
                        <m:acc>
                          <m:accPr>
                            <m:chr m:val="̇"/>
                            <m:ctrlPr>
                              <a:rPr lang="de-CH" i="1" smtClean="0">
                                <a:latin typeface="Cambria Math" panose="02040503050406030204" pitchFamily="18" charset="0"/>
                                <a:ea typeface="Cambria Math" panose="02040503050406030204" pitchFamily="18" charset="0"/>
                              </a:rPr>
                            </m:ctrlPr>
                          </m:accPr>
                          <m:e>
                            <m:r>
                              <a:rPr lang="de-CH" i="1" smtClean="0">
                                <a:latin typeface="Cambria Math" panose="02040503050406030204" pitchFamily="18" charset="0"/>
                                <a:ea typeface="Cambria Math" panose="02040503050406030204" pitchFamily="18" charset="0"/>
                              </a:rPr>
                              <m:t>ℙ</m:t>
                            </m:r>
                          </m:e>
                        </m:acc>
                      </m:sup>
                    </m:sSup>
                    <m:d>
                      <m:dPr>
                        <m:ctrlPr>
                          <a:rPr lang="de-CH"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𝑈</m:t>
                        </m:r>
                        <m:d>
                          <m:dPr>
                            <m:ctrlPr>
                              <a:rPr lang="de-CH" i="1">
                                <a:latin typeface="Cambria Math" panose="02040503050406030204" pitchFamily="18" charset="0"/>
                                <a:ea typeface="Cambria Math" panose="02040503050406030204" pitchFamily="18" charset="0"/>
                              </a:rPr>
                            </m:ctrlPr>
                          </m:dPr>
                          <m:e>
                            <m:r>
                              <a:rPr lang="de-CH" b="0" i="1" smtClean="0">
                                <a:latin typeface="Cambria Math" panose="02040503050406030204" pitchFamily="18" charset="0"/>
                                <a:ea typeface="Cambria Math" panose="02040503050406030204" pitchFamily="18" charset="0"/>
                              </a:rPr>
                              <m:t>𝑋</m:t>
                            </m:r>
                          </m:e>
                        </m:d>
                      </m:e>
                    </m:d>
                  </m:oMath>
                </a14:m>
                <a:r>
                  <a:rPr lang="en-US" dirty="0" smtClean="0"/>
                  <a:t>, </a:t>
                </a:r>
                <a14:m>
                  <m:oMath xmlns:m="http://schemas.openxmlformats.org/officeDocument/2006/math">
                    <m:r>
                      <a:rPr lang="de-CH" i="1">
                        <a:latin typeface="Cambria Math" panose="02040503050406030204" pitchFamily="18" charset="0"/>
                        <a:ea typeface="Cambria Math" panose="02040503050406030204" pitchFamily="18" charset="0"/>
                      </a:rPr>
                      <m:t>ℙ</m:t>
                    </m:r>
                    <m:r>
                      <m:rPr>
                        <m:sty m:val="p"/>
                      </m:rPr>
                      <a:rPr lang="el-GR" i="1" smtClean="0">
                        <a:latin typeface="Cambria Math" panose="02040503050406030204" pitchFamily="18" charset="0"/>
                        <a:ea typeface="Cambria Math" panose="02040503050406030204" pitchFamily="18" charset="0"/>
                      </a:rPr>
                      <m:t>ϵ</m:t>
                    </m:r>
                    <m:r>
                      <a:rPr lang="en-US" dirty="0">
                        <a:latin typeface="Cambria Math" panose="02040503050406030204" pitchFamily="18" charset="0"/>
                      </a:rPr>
                      <m:t>𝒫</m:t>
                    </m:r>
                  </m:oMath>
                </a14:m>
                <a:endParaRPr lang="en-US" dirty="0"/>
              </a:p>
            </p:txBody>
          </p:sp>
        </mc:Choice>
        <mc:Fallback>
          <p:sp>
            <p:nvSpPr>
              <p:cNvPr id="9" name="TextBox 8"/>
              <p:cNvSpPr txBox="1">
                <a:spLocks noRot="1" noChangeAspect="1" noMove="1" noResize="1" noEditPoints="1" noAdjustHandles="1" noChangeArrowheads="1" noChangeShapeType="1" noTextEdit="1"/>
              </p:cNvSpPr>
              <p:nvPr/>
            </p:nvSpPr>
            <p:spPr>
              <a:xfrm>
                <a:off x="3553680" y="5811135"/>
                <a:ext cx="3217740" cy="338554"/>
              </a:xfrm>
              <a:prstGeom prst="rect">
                <a:avLst/>
              </a:prstGeom>
              <a:blipFill>
                <a:blip r:embed="rId5"/>
                <a:stretch>
                  <a:fillRect l="-1894" t="-10714" r="-1326" b="-35714"/>
                </a:stretch>
              </a:blipFill>
            </p:spPr>
            <p:txBody>
              <a:bodyPr/>
              <a:lstStyle/>
              <a:p>
                <a:r>
                  <a:rPr lang="en-US">
                    <a:noFill/>
                  </a:rPr>
                  <a:t> </a:t>
                </a:r>
              </a:p>
            </p:txBody>
          </p:sp>
        </mc:Fallback>
      </mc:AlternateContent>
    </p:spTree>
    <p:extLst>
      <p:ext uri="{BB962C8B-B14F-4D97-AF65-F5344CB8AC3E}">
        <p14:creationId xmlns:p14="http://schemas.microsoft.com/office/powerpoint/2010/main" val="2217685401"/>
      </p:ext>
    </p:extLst>
  </p:cSld>
  <p:clrMapOvr>
    <a:masterClrMapping/>
  </p:clrMapOvr>
  <p:transition>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Characteristics of Cyber Risk</a:t>
            </a:r>
            <a:endParaRPr lang="en-US" noProof="0" dirty="0"/>
          </a:p>
        </p:txBody>
      </p:sp>
      <mc:AlternateContent xmlns:mc="http://schemas.openxmlformats.org/markup-compatibility/2006">
        <mc:Choice xmlns:a14="http://schemas.microsoft.com/office/drawing/2010/main" Requires="a14">
          <p:sp>
            <p:nvSpPr>
              <p:cNvPr id="3" name="Text Placeholder 2"/>
              <p:cNvSpPr>
                <a:spLocks noGrp="1"/>
              </p:cNvSpPr>
              <p:nvPr>
                <p:ph type="body" sz="quarter" idx="10"/>
              </p:nvPr>
            </p:nvSpPr>
            <p:spPr>
              <a:xfrm>
                <a:off x="838201" y="1341438"/>
                <a:ext cx="8791574" cy="4669218"/>
              </a:xfrm>
            </p:spPr>
            <p:txBody>
              <a:bodyPr/>
              <a:lstStyle/>
              <a:p>
                <a:pPr marL="0" indent="0">
                  <a:lnSpc>
                    <a:spcPct val="150000"/>
                  </a:lnSpc>
                  <a:buNone/>
                </a:pPr>
                <a:r>
                  <a:rPr lang="en-US" sz="1800" b="1" dirty="0" smtClean="0"/>
                  <a:t>Parameter </a:t>
                </a:r>
                <a:r>
                  <a:rPr lang="en-US" sz="1800" b="1" dirty="0"/>
                  <a:t>u</a:t>
                </a:r>
                <a:r>
                  <a:rPr lang="en-US" sz="1800" b="1" dirty="0" smtClean="0"/>
                  <a:t>ncertainty</a:t>
                </a:r>
              </a:p>
              <a:p>
                <a:pPr>
                  <a:lnSpc>
                    <a:spcPct val="150000"/>
                  </a:lnSpc>
                  <a:buFont typeface="Arial" panose="020B0604020202020204" pitchFamily="34" charset="0"/>
                  <a:buChar char="•"/>
                </a:pPr>
                <a:r>
                  <a:rPr lang="en-US" sz="1800" dirty="0"/>
                  <a:t>T</a:t>
                </a:r>
                <a:r>
                  <a:rPr lang="en-US" sz="1800" dirty="0" smtClean="0"/>
                  <a:t>ail index </a:t>
                </a:r>
                <a14:m>
                  <m:oMath xmlns:m="http://schemas.openxmlformats.org/officeDocument/2006/math">
                    <m:r>
                      <a:rPr lang="en-US" sz="1800" i="1">
                        <a:latin typeface="Cambria Math" panose="02040503050406030204" pitchFamily="18" charset="0"/>
                      </a:rPr>
                      <m:t>𝛼</m:t>
                    </m:r>
                  </m:oMath>
                </a14:m>
                <a:r>
                  <a:rPr lang="en-US" sz="1800" dirty="0" smtClean="0"/>
                  <a:t> is the critical parameter here.</a:t>
                </a:r>
              </a:p>
              <a:p>
                <a:pPr>
                  <a:lnSpc>
                    <a:spcPct val="150000"/>
                  </a:lnSpc>
                  <a:buFont typeface="Arial" panose="020B0604020202020204" pitchFamily="34" charset="0"/>
                  <a:buChar char="•"/>
                </a:pPr>
                <a:r>
                  <a:rPr lang="en-US" sz="1800" dirty="0" smtClean="0"/>
                  <a:t>Bayesian approach for modeling uncertainty in </a:t>
                </a:r>
                <a14:m>
                  <m:oMath xmlns:m="http://schemas.openxmlformats.org/officeDocument/2006/math">
                    <m:r>
                      <a:rPr lang="en-US" sz="1800" i="1">
                        <a:latin typeface="Cambria Math" panose="02040503050406030204" pitchFamily="18" charset="0"/>
                      </a:rPr>
                      <m:t>𝛼</m:t>
                    </m:r>
                  </m:oMath>
                </a14:m>
                <a:r>
                  <a:rPr lang="en-US" sz="1800" dirty="0" smtClean="0"/>
                  <a:t>. </a:t>
                </a:r>
              </a:p>
              <a:p>
                <a:pPr lvl="1">
                  <a:lnSpc>
                    <a:spcPct val="150000"/>
                  </a:lnSpc>
                  <a:buFont typeface="Arial" panose="020B0604020202020204" pitchFamily="34" charset="0"/>
                  <a:buChar char="•"/>
                </a:pPr>
                <a:r>
                  <a:rPr lang="en-US" sz="1800" dirty="0" smtClean="0"/>
                  <a:t>The prior updated by </a:t>
                </a:r>
                <a:r>
                  <a:rPr lang="en-US" sz="1800" b="1" dirty="0" smtClean="0"/>
                  <a:t>z</a:t>
                </a:r>
                <a:r>
                  <a:rPr lang="en-US" sz="1800" dirty="0" smtClean="0"/>
                  <a:t> yields the </a:t>
                </a:r>
                <a:r>
                  <a:rPr lang="en-US" sz="1800" dirty="0"/>
                  <a:t>p</a:t>
                </a:r>
                <a:r>
                  <a:rPr lang="en-US" sz="1800" dirty="0" smtClean="0"/>
                  <a:t>osterior distribution:</a:t>
                </a:r>
              </a:p>
              <a:p>
                <a:pPr marL="947737" lvl="2" indent="0" algn="ctr">
                  <a:lnSpc>
                    <a:spcPct val="150000"/>
                  </a:lnSpc>
                  <a:buNone/>
                </a:pPr>
                <a14:m>
                  <m:oMath xmlns:m="http://schemas.openxmlformats.org/officeDocument/2006/math">
                    <m:r>
                      <a:rPr lang="en-US" sz="1800" b="0" i="1"/>
                      <m:t>𝑓</m:t>
                    </m:r>
                    <m:d>
                      <m:dPr>
                        <m:ctrlPr>
                          <a:rPr lang="en-US" sz="1800" i="1"/>
                        </m:ctrlPr>
                      </m:dPr>
                      <m:e>
                        <m:r>
                          <a:rPr lang="en-US" sz="1800" b="0" i="1"/>
                          <m:t>𝛼</m:t>
                        </m:r>
                      </m:e>
                      <m:e>
                        <m:r>
                          <a:rPr lang="en-US" sz="1800" b="1" i="1"/>
                          <m:t>𝒛</m:t>
                        </m:r>
                      </m:e>
                    </m:d>
                    <m:r>
                      <a:rPr lang="en-US" sz="1800" b="0" i="1"/>
                      <m:t>∝</m:t>
                    </m:r>
                    <m:r>
                      <a:rPr lang="en-US" sz="1800" b="0" i="1"/>
                      <m:t>𝐿</m:t>
                    </m:r>
                    <m:d>
                      <m:dPr>
                        <m:ctrlPr>
                          <a:rPr lang="en-US" sz="1800" i="1"/>
                        </m:ctrlPr>
                      </m:dPr>
                      <m:e>
                        <m:r>
                          <a:rPr lang="en-US" sz="1800" b="1" i="1" smtClean="0">
                            <a:latin typeface="Cambria Math" panose="02040503050406030204" pitchFamily="18" charset="0"/>
                          </a:rPr>
                          <m:t>𝒛</m:t>
                        </m:r>
                      </m:e>
                      <m:e>
                        <m:r>
                          <a:rPr lang="en-US" sz="1800" i="1">
                            <a:latin typeface="Cambria Math" panose="02040503050406030204" pitchFamily="18" charset="0"/>
                          </a:rPr>
                          <m:t>𝛼</m:t>
                        </m:r>
                      </m:e>
                    </m:d>
                    <m:r>
                      <a:rPr lang="en-US" sz="1800" b="0" i="1"/>
                      <m:t>⋅</m:t>
                    </m:r>
                    <m:r>
                      <a:rPr lang="en-US" sz="1800" b="0" i="1"/>
                      <m:t>𝑓</m:t>
                    </m:r>
                    <m:d>
                      <m:dPr>
                        <m:ctrlPr>
                          <a:rPr lang="en-US" sz="1800" i="1"/>
                        </m:ctrlPr>
                      </m:dPr>
                      <m:e>
                        <m:r>
                          <a:rPr lang="en-US" sz="1800" b="0" i="1"/>
                          <m:t>𝛼</m:t>
                        </m:r>
                      </m:e>
                    </m:d>
                  </m:oMath>
                </a14:m>
                <a:r>
                  <a:rPr lang="en-US" dirty="0" smtClean="0"/>
                  <a:t>,</a:t>
                </a:r>
              </a:p>
              <a:p>
                <a:pPr marL="479425" lvl="1" indent="0">
                  <a:lnSpc>
                    <a:spcPct val="150000"/>
                  </a:lnSpc>
                  <a:buNone/>
                </a:pPr>
                <a:r>
                  <a:rPr lang="en-US" sz="1800" dirty="0" smtClean="0"/>
                  <a:t>      where </a:t>
                </a:r>
                <a14:m>
                  <m:oMath xmlns:m="http://schemas.openxmlformats.org/officeDocument/2006/math">
                    <m:r>
                      <a:rPr lang="en-US" sz="1800"/>
                      <m:t>𝑓</m:t>
                    </m:r>
                    <m:d>
                      <m:dPr>
                        <m:ctrlPr>
                          <a:rPr lang="en-US" sz="1800"/>
                        </m:ctrlPr>
                      </m:dPr>
                      <m:e>
                        <m:r>
                          <a:rPr lang="en-US" sz="1800"/>
                          <m:t>𝛼</m:t>
                        </m:r>
                      </m:e>
                    </m:d>
                  </m:oMath>
                </a14:m>
                <a:r>
                  <a:rPr lang="en-US" sz="1800" dirty="0"/>
                  <a:t> is the assumed prior </a:t>
                </a:r>
                <a:r>
                  <a:rPr lang="en-US" sz="1800" dirty="0" smtClean="0"/>
                  <a:t>distribution (expert judgement).</a:t>
                </a:r>
                <a:endParaRPr lang="en-US" sz="1800" dirty="0">
                  <a:ea typeface="+mn-ea"/>
                </a:endParaRPr>
              </a:p>
              <a:p>
                <a:pPr marL="765175" lvl="1" indent="-285750">
                  <a:lnSpc>
                    <a:spcPct val="150000"/>
                  </a:lnSpc>
                  <a:buFont typeface="Arial" panose="020B0604020202020204" pitchFamily="34" charset="0"/>
                  <a:buChar char="•"/>
                </a:pPr>
                <a:r>
                  <a:rPr lang="en-US" sz="1800" dirty="0" smtClean="0">
                    <a:ea typeface="+mn-ea"/>
                  </a:rPr>
                  <a:t>Under some assumptions, the </a:t>
                </a:r>
                <a:r>
                  <a:rPr lang="en-US" sz="1800" dirty="0">
                    <a:ea typeface="+mn-ea"/>
                  </a:rPr>
                  <a:t>posterior follows a gamma </a:t>
                </a:r>
                <a:r>
                  <a:rPr lang="en-US" sz="1800" dirty="0" smtClean="0">
                    <a:ea typeface="+mn-ea"/>
                  </a:rPr>
                  <a:t>distribution (can be simulated).</a:t>
                </a:r>
              </a:p>
            </p:txBody>
          </p:sp>
        </mc:Choice>
        <mc:Fallback>
          <p:sp>
            <p:nvSpPr>
              <p:cNvPr id="3" name="Text Placeholder 2"/>
              <p:cNvSpPr>
                <a:spLocks noGrp="1" noRot="1" noChangeAspect="1" noMove="1" noResize="1" noEditPoints="1" noAdjustHandles="1" noChangeArrowheads="1" noChangeShapeType="1" noTextEdit="1"/>
              </p:cNvSpPr>
              <p:nvPr>
                <p:ph type="body" sz="quarter" idx="10"/>
              </p:nvPr>
            </p:nvSpPr>
            <p:spPr>
              <a:xfrm>
                <a:off x="838201" y="1341438"/>
                <a:ext cx="8791574" cy="4669218"/>
              </a:xfrm>
              <a:blipFill>
                <a:blip r:embed="rId3"/>
                <a:stretch>
                  <a:fillRect l="-624" r="-347"/>
                </a:stretch>
              </a:blipFill>
            </p:spPr>
            <p:txBody>
              <a:bodyPr/>
              <a:lstStyle/>
              <a:p>
                <a:r>
                  <a:rPr lang="en-US">
                    <a:noFill/>
                  </a:rPr>
                  <a:t> </a:t>
                </a:r>
              </a:p>
            </p:txBody>
          </p:sp>
        </mc:Fallback>
      </mc:AlternateContent>
    </p:spTree>
    <p:extLst>
      <p:ext uri="{BB962C8B-B14F-4D97-AF65-F5344CB8AC3E}">
        <p14:creationId xmlns:p14="http://schemas.microsoft.com/office/powerpoint/2010/main" val="1467738485"/>
      </p:ext>
    </p:extLst>
  </p:cSld>
  <p:clrMapOvr>
    <a:masterClrMapping/>
  </p:clrMapOvr>
  <p:transition>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bwMode="auto">
          <a:xfrm>
            <a:off x="3537011" y="4105836"/>
            <a:ext cx="1667656" cy="562808"/>
          </a:xfrm>
          <a:prstGeom prst="ellipse">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Gill Alt One MT" pitchFamily="50" charset="0"/>
            </a:endParaRPr>
          </a:p>
        </p:txBody>
      </p:sp>
      <p:sp>
        <p:nvSpPr>
          <p:cNvPr id="2" name="Title 1"/>
          <p:cNvSpPr>
            <a:spLocks noGrp="1"/>
          </p:cNvSpPr>
          <p:nvPr>
            <p:ph type="title"/>
          </p:nvPr>
        </p:nvSpPr>
        <p:spPr/>
        <p:txBody>
          <a:bodyPr/>
          <a:lstStyle/>
          <a:p>
            <a:r>
              <a:rPr lang="en-US" noProof="0" dirty="0"/>
              <a:t>Model Framework</a:t>
            </a:r>
          </a:p>
        </p:txBody>
      </p:sp>
      <mc:AlternateContent xmlns:mc="http://schemas.openxmlformats.org/markup-compatibility/2006">
        <mc:Choice xmlns:a14="http://schemas.microsoft.com/office/drawing/2010/main" Requires="a14">
          <p:sp>
            <p:nvSpPr>
              <p:cNvPr id="6" name="Rectangle 5"/>
              <p:cNvSpPr/>
              <p:nvPr/>
            </p:nvSpPr>
            <p:spPr>
              <a:xfrm>
                <a:off x="5491349" y="3329608"/>
                <a:ext cx="2753814" cy="404983"/>
              </a:xfrm>
              <a:prstGeom prst="rect">
                <a:avLst/>
              </a:prstGeom>
            </p:spPr>
            <p:txBody>
              <a:bodyPr wrap="square">
                <a:spAutoFit/>
              </a:bodyPr>
              <a:lstStyle/>
              <a:p>
                <a14:m>
                  <m:oMath xmlns:m="http://schemas.openxmlformats.org/officeDocument/2006/math">
                    <m:sSup>
                      <m:sSupPr>
                        <m:ctrlPr>
                          <a:rPr lang="en-US" i="1" smtClean="0">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𝐸</m:t>
                        </m:r>
                      </m:e>
                      <m:sup>
                        <m:r>
                          <a:rPr lang="en-US" i="1">
                            <a:latin typeface="Cambria Math" panose="02040503050406030204" pitchFamily="18" charset="0"/>
                            <a:ea typeface="Cambria Math" panose="02040503050406030204" pitchFamily="18" charset="0"/>
                          </a:rPr>
                          <m:t>ℙ</m:t>
                        </m:r>
                      </m:sup>
                    </m:sSup>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𝑈</m:t>
                        </m:r>
                        <m:d>
                          <m:dPr>
                            <m:ctrlPr>
                              <a:rPr lang="en-US"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𝑓</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𝑍</m:t>
                            </m:r>
                            <m:r>
                              <a:rPr lang="de-CH"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𝜋</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𝑛</m:t>
                            </m:r>
                            <m:r>
                              <a:rPr lang="de-CH" i="1">
                                <a:latin typeface="Cambria Math" panose="02040503050406030204" pitchFamily="18" charset="0"/>
                                <a:ea typeface="Cambria Math" panose="02040503050406030204" pitchFamily="18" charset="0"/>
                              </a:rPr>
                              <m:t>) </m:t>
                            </m:r>
                          </m:e>
                        </m:d>
                      </m:e>
                    </m:d>
                  </m:oMath>
                </a14:m>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ℙ</m:t>
                    </m:r>
                    <m:r>
                      <m:rPr>
                        <m:sty m:val="p"/>
                      </m:rPr>
                      <a:rPr lang="en-US" i="1">
                        <a:latin typeface="Cambria Math" panose="02040503050406030204" pitchFamily="18" charset="0"/>
                        <a:ea typeface="Cambria Math" panose="02040503050406030204" pitchFamily="18" charset="0"/>
                      </a:rPr>
                      <m:t>ϵ</m:t>
                    </m:r>
                    <m:r>
                      <a:rPr lang="en-US">
                        <a:latin typeface="Cambria Math" panose="02040503050406030204" pitchFamily="18" charset="0"/>
                      </a:rPr>
                      <m:t>𝒫</m:t>
                    </m:r>
                  </m:oMath>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5491349" y="3329608"/>
                <a:ext cx="2753814" cy="404983"/>
              </a:xfrm>
              <a:prstGeom prst="rect">
                <a:avLst/>
              </a:prstGeom>
              <a:blipFill>
                <a:blip r:embed="rId3"/>
                <a:stretch>
                  <a:fillRect t="-2985" b="-17910"/>
                </a:stretch>
              </a:blipFill>
            </p:spPr>
            <p:txBody>
              <a:bodyPr/>
              <a:lstStyle/>
              <a:p>
                <a:r>
                  <a:rPr lang="en-US">
                    <a:noFill/>
                  </a:rPr>
                  <a:t> </a:t>
                </a:r>
              </a:p>
            </p:txBody>
          </p:sp>
        </mc:Fallback>
      </mc:AlternateContent>
      <p:sp>
        <p:nvSpPr>
          <p:cNvPr id="7" name="TextBox 6"/>
          <p:cNvSpPr txBox="1"/>
          <p:nvPr/>
        </p:nvSpPr>
        <p:spPr>
          <a:xfrm>
            <a:off x="5759269" y="2173099"/>
            <a:ext cx="1410314" cy="369332"/>
          </a:xfrm>
          <a:prstGeom prst="rect">
            <a:avLst/>
          </a:prstGeom>
          <a:noFill/>
        </p:spPr>
        <p:txBody>
          <a:bodyPr wrap="square" rtlCol="0">
            <a:spAutoFit/>
          </a:bodyPr>
          <a:lstStyle/>
          <a:p>
            <a:r>
              <a:rPr lang="en-US" dirty="0" smtClean="0"/>
              <a:t>Risk aversion</a:t>
            </a:r>
            <a:endParaRPr lang="en-US" dirty="0"/>
          </a:p>
        </p:txBody>
      </p:sp>
      <p:cxnSp>
        <p:nvCxnSpPr>
          <p:cNvPr id="8" name="Straight Arrow Connector 7"/>
          <p:cNvCxnSpPr/>
          <p:nvPr/>
        </p:nvCxnSpPr>
        <p:spPr bwMode="auto">
          <a:xfrm flipH="1">
            <a:off x="6076950" y="2542431"/>
            <a:ext cx="228600" cy="877597"/>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9" name="TextBox 8"/>
          <p:cNvSpPr txBox="1"/>
          <p:nvPr/>
        </p:nvSpPr>
        <p:spPr>
          <a:xfrm>
            <a:off x="5375744" y="4793841"/>
            <a:ext cx="1732005" cy="369332"/>
          </a:xfrm>
          <a:prstGeom prst="rect">
            <a:avLst/>
          </a:prstGeom>
          <a:noFill/>
        </p:spPr>
        <p:txBody>
          <a:bodyPr wrap="square" rtlCol="0">
            <a:spAutoFit/>
          </a:bodyPr>
          <a:lstStyle/>
          <a:p>
            <a:r>
              <a:rPr lang="en-US" dirty="0" smtClean="0"/>
              <a:t>Risk distribution</a:t>
            </a:r>
            <a:endParaRPr lang="en-US" dirty="0"/>
          </a:p>
        </p:txBody>
      </p:sp>
      <p:cxnSp>
        <p:nvCxnSpPr>
          <p:cNvPr id="10" name="Straight Arrow Connector 9"/>
          <p:cNvCxnSpPr>
            <a:stCxn id="9" idx="0"/>
          </p:cNvCxnSpPr>
          <p:nvPr/>
        </p:nvCxnSpPr>
        <p:spPr bwMode="auto">
          <a:xfrm flipV="1">
            <a:off x="6241747" y="3734669"/>
            <a:ext cx="266314" cy="1059172"/>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2" name="Straight Arrow Connector 11"/>
          <p:cNvCxnSpPr/>
          <p:nvPr/>
        </p:nvCxnSpPr>
        <p:spPr bwMode="auto">
          <a:xfrm>
            <a:off x="4876490" y="2600162"/>
            <a:ext cx="877629" cy="723427"/>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3" name="TextBox 12"/>
          <p:cNvSpPr txBox="1"/>
          <p:nvPr/>
        </p:nvSpPr>
        <p:spPr>
          <a:xfrm>
            <a:off x="6971787" y="4457516"/>
            <a:ext cx="1038738" cy="369332"/>
          </a:xfrm>
          <a:prstGeom prst="rect">
            <a:avLst/>
          </a:prstGeom>
          <a:noFill/>
        </p:spPr>
        <p:txBody>
          <a:bodyPr wrap="square" rtlCol="0">
            <a:spAutoFit/>
          </a:bodyPr>
          <a:lstStyle/>
          <a:p>
            <a:r>
              <a:rPr lang="en-US" dirty="0" smtClean="0"/>
              <a:t>Premium</a:t>
            </a:r>
            <a:endParaRPr lang="en-US" dirty="0"/>
          </a:p>
        </p:txBody>
      </p:sp>
      <p:cxnSp>
        <p:nvCxnSpPr>
          <p:cNvPr id="14" name="Straight Arrow Connector 13"/>
          <p:cNvCxnSpPr>
            <a:stCxn id="13" idx="0"/>
            <a:endCxn id="6" idx="2"/>
          </p:cNvCxnSpPr>
          <p:nvPr/>
        </p:nvCxnSpPr>
        <p:spPr bwMode="auto">
          <a:xfrm flipH="1" flipV="1">
            <a:off x="6868256" y="3759598"/>
            <a:ext cx="622900" cy="697918"/>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5" name="TextBox 14"/>
          <p:cNvSpPr txBox="1"/>
          <p:nvPr/>
        </p:nvSpPr>
        <p:spPr>
          <a:xfrm>
            <a:off x="3756136" y="4173999"/>
            <a:ext cx="1400906" cy="369332"/>
          </a:xfrm>
          <a:prstGeom prst="rect">
            <a:avLst/>
          </a:prstGeom>
          <a:noFill/>
        </p:spPr>
        <p:txBody>
          <a:bodyPr wrap="square" rtlCol="0">
            <a:spAutoFit/>
          </a:bodyPr>
          <a:lstStyle/>
          <a:p>
            <a:r>
              <a:rPr lang="de-CH" dirty="0" smtClean="0"/>
              <a:t>Aggregation</a:t>
            </a:r>
            <a:endParaRPr lang="en-US" dirty="0"/>
          </a:p>
        </p:txBody>
      </p:sp>
      <p:cxnSp>
        <p:nvCxnSpPr>
          <p:cNvPr id="16" name="Straight Arrow Connector 15"/>
          <p:cNvCxnSpPr/>
          <p:nvPr/>
        </p:nvCxnSpPr>
        <p:spPr bwMode="auto">
          <a:xfrm flipV="1">
            <a:off x="5024648" y="3734669"/>
            <a:ext cx="1166602" cy="626395"/>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8" name="TextBox 17"/>
          <p:cNvSpPr txBox="1"/>
          <p:nvPr/>
        </p:nvSpPr>
        <p:spPr>
          <a:xfrm>
            <a:off x="2894669" y="2196749"/>
            <a:ext cx="2309998" cy="369332"/>
          </a:xfrm>
          <a:prstGeom prst="rect">
            <a:avLst/>
          </a:prstGeom>
          <a:noFill/>
        </p:spPr>
        <p:txBody>
          <a:bodyPr wrap="square" rtlCol="0">
            <a:spAutoFit/>
          </a:bodyPr>
          <a:lstStyle/>
          <a:p>
            <a:r>
              <a:rPr lang="en-US" dirty="0" smtClean="0"/>
              <a:t>Modeling uncertainty</a:t>
            </a:r>
            <a:endParaRPr lang="en-US" dirty="0"/>
          </a:p>
        </p:txBody>
      </p:sp>
    </p:spTree>
    <p:extLst>
      <p:ext uri="{BB962C8B-B14F-4D97-AF65-F5344CB8AC3E}">
        <p14:creationId xmlns:p14="http://schemas.microsoft.com/office/powerpoint/2010/main" val="1034582186"/>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latin typeface="Arial" panose="020B0604020202020204" pitchFamily="34" charset="0"/>
                <a:cs typeface="Arial" panose="020B0604020202020204" pitchFamily="34" charset="0"/>
              </a:rPr>
              <a:t>Methodology</a:t>
            </a:r>
            <a:endParaRPr lang="en-US" noProof="0"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1" y="1393371"/>
                <a:ext cx="8454389" cy="4650242"/>
              </a:xfrm>
            </p:spPr>
            <p:txBody>
              <a:bodyPr/>
              <a:lstStyle/>
              <a:p>
                <a:pPr marL="0" indent="0" defTabSz="914400" eaLnBrk="1" hangingPunct="1">
                  <a:lnSpc>
                    <a:spcPct val="150000"/>
                  </a:lnSpc>
                  <a:buNone/>
                  <a:tabLst>
                    <a:tab pos="1524000" algn="l"/>
                  </a:tabLst>
                </a:pPr>
                <a:r>
                  <a:rPr lang="en-US" sz="1800" b="1" noProof="0" dirty="0" smtClean="0"/>
                  <a:t>Portfolio formation in 6 steps</a:t>
                </a:r>
                <a:r>
                  <a:rPr lang="en-US" sz="1800" b="1" kern="1200" noProof="0" dirty="0" smtClean="0"/>
                  <a:t> </a:t>
                </a:r>
                <a:endParaRPr lang="en-US" sz="1800" b="1" kern="1200" noProof="0" dirty="0" smtClean="0"/>
              </a:p>
              <a:p>
                <a:pPr marL="0" indent="0" defTabSz="914400" eaLnBrk="1" hangingPunct="1">
                  <a:lnSpc>
                    <a:spcPct val="150000"/>
                  </a:lnSpc>
                  <a:buNone/>
                  <a:tabLst>
                    <a:tab pos="1524000" algn="l"/>
                  </a:tabLst>
                </a:pPr>
                <a:endParaRPr lang="en-US" sz="1800" kern="1200" noProof="0" dirty="0" smtClean="0"/>
              </a:p>
              <a:p>
                <a:pPr marL="419100" lvl="1" indent="0" defTabSz="914400" eaLnBrk="1" hangingPunct="1">
                  <a:lnSpc>
                    <a:spcPct val="150000"/>
                  </a:lnSpc>
                  <a:buNone/>
                  <a:tabLst>
                    <a:tab pos="1524000" algn="l"/>
                  </a:tabLst>
                </a:pPr>
                <a:r>
                  <a:rPr lang="en-US" sz="1800" noProof="0" dirty="0" smtClean="0"/>
                  <a:t>1) Cover </a:t>
                </a:r>
                <a:r>
                  <a:rPr lang="en-US" sz="1800" noProof="0" dirty="0" smtClean="0"/>
                  <a:t>limits</a:t>
                </a:r>
                <a:endParaRPr lang="en-US" sz="1800" kern="1200" noProof="0" dirty="0" smtClean="0"/>
              </a:p>
              <a:p>
                <a:pPr marL="0" indent="0" defTabSz="914400" eaLnBrk="1" hangingPunct="1">
                  <a:lnSpc>
                    <a:spcPct val="150000"/>
                  </a:lnSpc>
                  <a:buNone/>
                  <a:tabLst>
                    <a:tab pos="1524000" algn="l"/>
                  </a:tabLst>
                </a:pPr>
                <a14:m>
                  <m:oMathPara xmlns:m="http://schemas.openxmlformats.org/officeDocument/2006/math">
                    <m:oMathParaPr>
                      <m:jc m:val="centerGroup"/>
                    </m:oMathParaPr>
                    <m:oMath xmlns:m="http://schemas.openxmlformats.org/officeDocument/2006/math">
                      <m:acc>
                        <m:accPr>
                          <m:chr m:val="̂"/>
                          <m:ctrlPr>
                            <a:rPr lang="en-US" sz="1800" i="1" noProof="0">
                              <a:latin typeface="Cambria Math" panose="02040503050406030204" pitchFamily="18" charset="0"/>
                            </a:rPr>
                          </m:ctrlPr>
                        </m:accPr>
                        <m:e>
                          <m:r>
                            <a:rPr lang="en-US" sz="1800" i="1" noProof="0">
                              <a:latin typeface="Cambria Math" panose="02040503050406030204" pitchFamily="18" charset="0"/>
                            </a:rPr>
                            <m:t>𝑍</m:t>
                          </m:r>
                        </m:e>
                      </m:acc>
                      <m:r>
                        <a:rPr lang="en-US" sz="1800" i="1" noProof="0">
                          <a:latin typeface="Cambria Math" panose="02040503050406030204" pitchFamily="18" charset="0"/>
                        </a:rPr>
                        <m:t>=</m:t>
                      </m:r>
                      <m:d>
                        <m:dPr>
                          <m:begChr m:val="{"/>
                          <m:endChr m:val=""/>
                          <m:ctrlPr>
                            <a:rPr lang="en-US" sz="1800" i="1" noProof="0">
                              <a:latin typeface="Cambria Math" panose="02040503050406030204" pitchFamily="18" charset="0"/>
                            </a:rPr>
                          </m:ctrlPr>
                        </m:dPr>
                        <m:e>
                          <m:eqArr>
                            <m:eqArrPr>
                              <m:ctrlPr>
                                <a:rPr lang="en-US" sz="1800" i="1" noProof="0">
                                  <a:latin typeface="Cambria Math" panose="02040503050406030204" pitchFamily="18" charset="0"/>
                                </a:rPr>
                              </m:ctrlPr>
                            </m:eqArrPr>
                            <m:e>
                              <m:r>
                                <a:rPr lang="en-US" sz="1800" i="1" noProof="0">
                                  <a:latin typeface="Cambria Math" panose="02040503050406030204" pitchFamily="18" charset="0"/>
                                </a:rPr>
                                <m:t>𝑐𝑙</m:t>
                              </m:r>
                              <m:r>
                                <a:rPr lang="en-US" sz="1800" i="1" noProof="0">
                                  <a:latin typeface="Cambria Math" panose="02040503050406030204" pitchFamily="18" charset="0"/>
                                </a:rPr>
                                <m:t>,     </m:t>
                              </m:r>
                              <m:r>
                                <m:rPr>
                                  <m:sty m:val="p"/>
                                </m:rPr>
                                <a:rPr lang="en-US" sz="1800" noProof="0">
                                  <a:latin typeface="Cambria Math" panose="02040503050406030204" pitchFamily="18" charset="0"/>
                                </a:rPr>
                                <m:t>if</m:t>
                              </m:r>
                              <m:r>
                                <a:rPr lang="en-US" sz="1800" i="1" noProof="0">
                                  <a:latin typeface="Cambria Math" panose="02040503050406030204" pitchFamily="18" charset="0"/>
                                </a:rPr>
                                <m:t> </m:t>
                              </m:r>
                              <m:r>
                                <a:rPr lang="en-US" sz="1800" i="1" noProof="0">
                                  <a:latin typeface="Cambria Math" panose="02040503050406030204" pitchFamily="18" charset="0"/>
                                </a:rPr>
                                <m:t>𝑍</m:t>
                              </m:r>
                              <m:r>
                                <a:rPr lang="en-US" sz="1800" i="1" noProof="0">
                                  <a:latin typeface="Cambria Math" panose="02040503050406030204" pitchFamily="18" charset="0"/>
                                </a:rPr>
                                <m:t>&lt;</m:t>
                              </m:r>
                              <m:r>
                                <a:rPr lang="en-US" sz="1800" i="1" noProof="0">
                                  <a:latin typeface="Cambria Math" panose="02040503050406030204" pitchFamily="18" charset="0"/>
                                </a:rPr>
                                <m:t>𝑐𝑙</m:t>
                              </m:r>
                            </m:e>
                            <m:e>
                              <m:r>
                                <a:rPr lang="en-US" sz="1800" i="1" noProof="0">
                                  <a:latin typeface="Cambria Math" panose="02040503050406030204" pitchFamily="18" charset="0"/>
                                </a:rPr>
                                <m:t>𝑍</m:t>
                              </m:r>
                              <m:r>
                                <a:rPr lang="en-US" sz="1800" i="1" noProof="0">
                                  <a:latin typeface="Cambria Math" panose="02040503050406030204" pitchFamily="18" charset="0"/>
                                </a:rPr>
                                <m:t>,      </m:t>
                              </m:r>
                              <m:r>
                                <m:rPr>
                                  <m:sty m:val="p"/>
                                </m:rPr>
                                <a:rPr lang="en-US" sz="1800" noProof="0">
                                  <a:latin typeface="Cambria Math" panose="02040503050406030204" pitchFamily="18" charset="0"/>
                                </a:rPr>
                                <m:t>if</m:t>
                              </m:r>
                              <m:r>
                                <a:rPr lang="en-US" sz="1800" i="1" noProof="0">
                                  <a:latin typeface="Cambria Math" panose="02040503050406030204" pitchFamily="18" charset="0"/>
                                </a:rPr>
                                <m:t> </m:t>
                              </m:r>
                              <m:r>
                                <a:rPr lang="en-US" sz="1800" i="1" noProof="0">
                                  <a:latin typeface="Cambria Math" panose="02040503050406030204" pitchFamily="18" charset="0"/>
                                </a:rPr>
                                <m:t>𝑍</m:t>
                              </m:r>
                              <m:r>
                                <a:rPr lang="en-US" sz="1800" i="1" noProof="0">
                                  <a:latin typeface="Cambria Math" panose="02040503050406030204" pitchFamily="18" charset="0"/>
                                </a:rPr>
                                <m:t>≥</m:t>
                              </m:r>
                              <m:r>
                                <a:rPr lang="en-US" sz="1800" i="1" noProof="0">
                                  <a:latin typeface="Cambria Math" panose="02040503050406030204" pitchFamily="18" charset="0"/>
                                </a:rPr>
                                <m:t>𝑐𝑙</m:t>
                              </m:r>
                            </m:e>
                          </m:eqArr>
                        </m:e>
                      </m:d>
                    </m:oMath>
                  </m:oMathPara>
                </a14:m>
                <a:endParaRPr lang="en-US" sz="1800" kern="1200" dirty="0" smtClean="0"/>
              </a:p>
              <a:p>
                <a:pPr marL="715962" lvl="2" indent="0">
                  <a:lnSpc>
                    <a:spcPct val="120000"/>
                  </a:lnSpc>
                  <a:buNone/>
                </a:pPr>
                <a:endParaRPr lang="en-US" sz="1800" noProof="0" dirty="0" smtClean="0"/>
              </a:p>
              <a:p>
                <a:pPr marL="419100" lvl="1" indent="0" defTabSz="914400" eaLnBrk="1" hangingPunct="1">
                  <a:lnSpc>
                    <a:spcPct val="150000"/>
                  </a:lnSpc>
                  <a:buNone/>
                  <a:tabLst>
                    <a:tab pos="1524000" algn="l"/>
                  </a:tabLst>
                </a:pPr>
                <a:r>
                  <a:rPr lang="en-US" sz="1800" noProof="0" dirty="0" smtClean="0"/>
                  <a:t>2) Loss </a:t>
                </a:r>
                <a:r>
                  <a:rPr lang="en-US" sz="1800" noProof="0" dirty="0" smtClean="0"/>
                  <a:t>distribution approach (</a:t>
                </a:r>
                <a:r>
                  <a:rPr lang="en-US" sz="1800" noProof="0" dirty="0"/>
                  <a:t>f</a:t>
                </a:r>
                <a:r>
                  <a:rPr lang="en-US" sz="1800" noProof="0" dirty="0" smtClean="0"/>
                  <a:t>requency &amp; severity</a:t>
                </a:r>
                <a:r>
                  <a:rPr lang="en-US" sz="1800" noProof="0" dirty="0" smtClean="0"/>
                  <a:t>)</a:t>
                </a:r>
              </a:p>
              <a:p>
                <a:pPr marL="419100" lvl="1" indent="0" defTabSz="914400" eaLnBrk="1" hangingPunct="1">
                  <a:lnSpc>
                    <a:spcPct val="150000"/>
                  </a:lnSpc>
                  <a:buNone/>
                  <a:tabLst>
                    <a:tab pos="1524000" algn="l"/>
                  </a:tabLst>
                </a:pPr>
                <a:endParaRPr lang="en-US" sz="1800" noProof="0" dirty="0" smtClean="0"/>
              </a:p>
              <a:p>
                <a:pPr marL="0" indent="0" algn="ctr">
                  <a:lnSpc>
                    <a:spcPct val="150000"/>
                  </a:lnSpc>
                  <a:buNone/>
                </a:pPr>
                <a14:m>
                  <m:oMathPara xmlns:m="http://schemas.openxmlformats.org/officeDocument/2006/math">
                    <m:oMathParaPr>
                      <m:jc m:val="center"/>
                    </m:oMathParaPr>
                    <m:oMath xmlns:m="http://schemas.openxmlformats.org/officeDocument/2006/math">
                      <m:sSub>
                        <m:sSubPr>
                          <m:ctrlPr>
                            <a:rPr lang="en-US" sz="1800" i="1">
                              <a:latin typeface="Cambria Math" panose="02040503050406030204" pitchFamily="18" charset="0"/>
                            </a:rPr>
                          </m:ctrlPr>
                        </m:sSubPr>
                        <m:e>
                          <m:acc>
                            <m:accPr>
                              <m:chr m:val="̃"/>
                              <m:ctrlPr>
                                <a:rPr lang="en-US" sz="1800" i="1">
                                  <a:latin typeface="Cambria Math" panose="02040503050406030204" pitchFamily="18" charset="0"/>
                                </a:rPr>
                              </m:ctrlPr>
                            </m:accPr>
                            <m:e>
                              <m:r>
                                <a:rPr lang="en-US" sz="1800" i="1">
                                  <a:latin typeface="Cambria Math" panose="02040503050406030204" pitchFamily="18" charset="0"/>
                                </a:rPr>
                                <m:t>𝑍</m:t>
                              </m:r>
                            </m:e>
                          </m:acc>
                        </m:e>
                        <m:sub>
                          <m:r>
                            <a:rPr lang="en-US" sz="1800" i="1">
                              <a:latin typeface="Cambria Math" panose="02040503050406030204" pitchFamily="18" charset="0"/>
                            </a:rPr>
                            <m:t>𝑖</m:t>
                          </m:r>
                        </m:sub>
                      </m:sSub>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𝜋</m:t>
                          </m:r>
                        </m:e>
                        <m:sup>
                          <m:r>
                            <a:rPr lang="en-US" sz="1800" i="1">
                              <a:latin typeface="Cambria Math" panose="02040503050406030204" pitchFamily="18" charset="0"/>
                            </a:rPr>
                            <m:t>∗</m:t>
                          </m:r>
                        </m:sup>
                      </m:sSup>
                      <m:r>
                        <a:rPr lang="en-US" sz="1800" i="1">
                          <a:latin typeface="Cambria Math" panose="02040503050406030204" pitchFamily="18" charset="0"/>
                        </a:rPr>
                        <m:t>+</m:t>
                      </m:r>
                      <m:r>
                        <a:rPr lang="en-US" sz="1800" i="1">
                          <a:latin typeface="Cambria Math" panose="02040503050406030204" pitchFamily="18" charset="0"/>
                        </a:rPr>
                        <m:t>𝐼</m:t>
                      </m:r>
                      <m:r>
                        <a:rPr lang="en-US" sz="1800" i="1">
                          <a:latin typeface="Cambria Math" panose="02040503050406030204" pitchFamily="18" charset="0"/>
                        </a:rPr>
                        <m:t>∙</m:t>
                      </m:r>
                      <m:sSub>
                        <m:sSubPr>
                          <m:ctrlPr>
                            <a:rPr lang="en-US" sz="1800" i="1">
                              <a:latin typeface="Cambria Math" panose="02040503050406030204" pitchFamily="18" charset="0"/>
                            </a:rPr>
                          </m:ctrlPr>
                        </m:sSubPr>
                        <m:e>
                          <m:acc>
                            <m:accPr>
                              <m:chr m:val="̂"/>
                              <m:ctrlPr>
                                <a:rPr lang="en-US" sz="1800" i="1">
                                  <a:latin typeface="Cambria Math" panose="02040503050406030204" pitchFamily="18" charset="0"/>
                                </a:rPr>
                              </m:ctrlPr>
                            </m:accPr>
                            <m:e>
                              <m:r>
                                <a:rPr lang="en-US" sz="1800" i="1">
                                  <a:latin typeface="Cambria Math" panose="02040503050406030204" pitchFamily="18" charset="0"/>
                                </a:rPr>
                                <m:t>𝑍</m:t>
                              </m:r>
                            </m:e>
                          </m:acc>
                        </m:e>
                        <m:sub>
                          <m:r>
                            <a:rPr lang="en-US" sz="1800" i="1">
                              <a:latin typeface="Cambria Math" panose="02040503050406030204" pitchFamily="18" charset="0"/>
                            </a:rPr>
                            <m:t>𝑖</m:t>
                          </m:r>
                        </m:sub>
                      </m:sSub>
                    </m:oMath>
                  </m:oMathPara>
                </a14:m>
                <a:endParaRPr lang="en-US" sz="1800" kern="1200" noProof="0" dirty="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1" y="1393371"/>
                <a:ext cx="8454389" cy="4650242"/>
              </a:xfrm>
              <a:blipFill>
                <a:blip r:embed="rId3"/>
                <a:stretch>
                  <a:fillRect l="-649"/>
                </a:stretch>
              </a:blipFill>
            </p:spPr>
            <p:txBody>
              <a:bodyPr/>
              <a:lstStyle/>
              <a:p>
                <a:r>
                  <a:rPr lang="en-US">
                    <a:noFill/>
                  </a:rPr>
                  <a:t> </a:t>
                </a:r>
              </a:p>
            </p:txBody>
          </p:sp>
        </mc:Fallback>
      </mc:AlternateContent>
    </p:spTree>
    <p:extLst>
      <p:ext uri="{BB962C8B-B14F-4D97-AF65-F5344CB8AC3E}">
        <p14:creationId xmlns:p14="http://schemas.microsoft.com/office/powerpoint/2010/main" val="2024232783"/>
      </p:ext>
    </p:extLst>
  </p:cSld>
  <p:clrMapOvr>
    <a:masterClrMapping/>
  </p:clrMapOvr>
  <p:transition>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Methodology</a:t>
            </a:r>
            <a:endParaRPr lang="en-US" noProof="0" dirty="0">
              <a:latin typeface="Arial" panose="020B0604020202020204" pitchFamily="34" charset="0"/>
              <a:cs typeface="Arial" panose="020B0604020202020204" pitchFamily="34" charset="0"/>
            </a:endParaRPr>
          </a:p>
        </p:txBody>
      </p:sp>
      <p:sp>
        <p:nvSpPr>
          <p:cNvPr id="3" name="Textplatzhalter 2"/>
          <p:cNvSpPr>
            <a:spLocks noGrp="1"/>
          </p:cNvSpPr>
          <p:nvPr>
            <p:ph type="body" sz="quarter" idx="10"/>
          </p:nvPr>
        </p:nvSpPr>
        <p:spPr>
          <a:xfrm>
            <a:off x="838201" y="1272209"/>
            <a:ext cx="10420350" cy="4738447"/>
          </a:xfrm>
        </p:spPr>
        <p:txBody>
          <a:bodyPr/>
          <a:lstStyle/>
          <a:p>
            <a:pPr marL="0" indent="0" defTabSz="914400" eaLnBrk="1" hangingPunct="1">
              <a:lnSpc>
                <a:spcPct val="150000"/>
              </a:lnSpc>
              <a:buNone/>
              <a:tabLst>
                <a:tab pos="1524000" algn="l"/>
              </a:tabLst>
            </a:pPr>
            <a:r>
              <a:rPr lang="en-US" sz="1800" b="1" dirty="0" smtClean="0"/>
              <a:t>Portfolio formation (2)</a:t>
            </a:r>
            <a:r>
              <a:rPr lang="en-US" sz="1800" b="1" kern="1200" dirty="0" smtClean="0"/>
              <a:t> </a:t>
            </a:r>
            <a:endParaRPr lang="en-US" sz="1800" b="1" kern="1200" dirty="0"/>
          </a:p>
          <a:p>
            <a:pPr marL="0" indent="0" defTabSz="914400" eaLnBrk="1" hangingPunct="1">
              <a:lnSpc>
                <a:spcPct val="150000"/>
              </a:lnSpc>
              <a:buNone/>
              <a:tabLst>
                <a:tab pos="1524000" algn="l"/>
              </a:tabLst>
            </a:pPr>
            <a:endParaRPr lang="en-US" sz="1800" b="1" kern="1200" noProof="0" dirty="0" smtClean="0"/>
          </a:p>
          <a:p>
            <a:pPr marL="419100" lvl="1" indent="0" defTabSz="914400" eaLnBrk="1" hangingPunct="1">
              <a:lnSpc>
                <a:spcPct val="150000"/>
              </a:lnSpc>
              <a:buNone/>
              <a:tabLst>
                <a:tab pos="1524000" algn="l"/>
              </a:tabLst>
            </a:pPr>
            <a:r>
              <a:rPr lang="en-US" sz="1800" kern="1200" noProof="0" dirty="0" smtClean="0"/>
              <a:t>3) Portfolio</a:t>
            </a:r>
            <a:r>
              <a:rPr lang="en-US" sz="1800" noProof="0" dirty="0" smtClean="0"/>
              <a:t> aggregation</a:t>
            </a:r>
          </a:p>
          <a:p>
            <a:pPr marL="419100" lvl="1" indent="0" defTabSz="914400" eaLnBrk="1" hangingPunct="1">
              <a:lnSpc>
                <a:spcPct val="150000"/>
              </a:lnSpc>
              <a:buNone/>
              <a:tabLst>
                <a:tab pos="1524000" algn="l"/>
              </a:tabLst>
            </a:pPr>
            <a:endParaRPr lang="en-US" sz="1800" noProof="0" dirty="0" smtClean="0"/>
          </a:p>
          <a:p>
            <a:pPr marL="419100" lvl="1" indent="0" defTabSz="914400" eaLnBrk="1" hangingPunct="1">
              <a:lnSpc>
                <a:spcPct val="150000"/>
              </a:lnSpc>
              <a:buNone/>
              <a:tabLst>
                <a:tab pos="1524000" algn="l"/>
              </a:tabLst>
            </a:pPr>
            <a:endParaRPr lang="en-US" sz="1800" noProof="0" dirty="0"/>
          </a:p>
          <a:p>
            <a:pPr marL="2560638" lvl="6" indent="0">
              <a:buNone/>
            </a:pPr>
            <a:endParaRPr lang="en-US" sz="1800" kern="1200" noProof="0" dirty="0" smtClean="0"/>
          </a:p>
          <a:p>
            <a:pPr marL="946150" lvl="2" indent="-230188">
              <a:lnSpc>
                <a:spcPct val="120000"/>
              </a:lnSpc>
              <a:buNone/>
            </a:pPr>
            <a:endParaRPr lang="en-US" sz="1800" kern="1200" noProof="0" dirty="0" smtClean="0"/>
          </a:p>
          <a:p>
            <a:pPr marL="946150" lvl="2" indent="-230188">
              <a:lnSpc>
                <a:spcPct val="120000"/>
              </a:lnSpc>
              <a:buNone/>
            </a:pPr>
            <a:endParaRPr lang="en-US" sz="1800" kern="1200" noProof="0" dirty="0" smtClean="0"/>
          </a:p>
        </p:txBody>
      </p:sp>
      <mc:AlternateContent xmlns:mc="http://schemas.openxmlformats.org/markup-compatibility/2006">
        <mc:Choice xmlns:a14="http://schemas.microsoft.com/office/drawing/2010/main" Requires="a14">
          <p:graphicFrame>
            <p:nvGraphicFramePr>
              <p:cNvPr id="6" name="Table 5"/>
              <p:cNvGraphicFramePr>
                <a:graphicFrameLocks noGrp="1"/>
              </p:cNvGraphicFramePr>
              <p:nvPr>
                <p:extLst>
                  <p:ext uri="{D42A27DB-BD31-4B8C-83A1-F6EECF244321}">
                    <p14:modId xmlns:p14="http://schemas.microsoft.com/office/powerpoint/2010/main" val="3551427517"/>
                  </p:ext>
                </p:extLst>
              </p:nvPr>
            </p:nvGraphicFramePr>
            <p:xfrm>
              <a:off x="2708275" y="3015436"/>
              <a:ext cx="5778500" cy="1207072"/>
            </p:xfrm>
            <a:graphic>
              <a:graphicData uri="http://schemas.openxmlformats.org/drawingml/2006/table">
                <a:tbl>
                  <a:tblPr firstRow="1" bandRow="1">
                    <a:tableStyleId>{69012ECD-51FC-41F1-AA8D-1B2483CD663E}</a:tableStyleId>
                  </a:tblPr>
                  <a:tblGrid>
                    <a:gridCol w="2889250">
                      <a:extLst>
                        <a:ext uri="{9D8B030D-6E8A-4147-A177-3AD203B41FA5}">
                          <a16:colId xmlns:a16="http://schemas.microsoft.com/office/drawing/2014/main" val="1087852994"/>
                        </a:ext>
                      </a:extLst>
                    </a:gridCol>
                    <a:gridCol w="2889250">
                      <a:extLst>
                        <a:ext uri="{9D8B030D-6E8A-4147-A177-3AD203B41FA5}">
                          <a16:colId xmlns:a16="http://schemas.microsoft.com/office/drawing/2014/main" val="2388477627"/>
                        </a:ext>
                      </a:extLst>
                    </a:gridCol>
                  </a:tblGrid>
                  <a:tr h="370840">
                    <a:tc>
                      <a:txBody>
                        <a:bodyPr/>
                        <a:lstStyle/>
                        <a:p>
                          <a:pPr algn="ctr"/>
                          <a:r>
                            <a:rPr lang="en-US" noProof="0" dirty="0" smtClean="0"/>
                            <a:t>Constant</a:t>
                          </a:r>
                          <a:r>
                            <a:rPr lang="en-US" baseline="0" noProof="0" dirty="0" smtClean="0"/>
                            <a:t> exposure</a:t>
                          </a:r>
                          <a:endParaRPr lang="en-US" noProof="0" dirty="0"/>
                        </a:p>
                      </a:txBody>
                      <a:tcPr>
                        <a:lnR w="12700" cap="flat" cmpd="sng" algn="ctr">
                          <a:solidFill>
                            <a:schemeClr val="tx1"/>
                          </a:solidFill>
                          <a:prstDash val="solid"/>
                          <a:round/>
                          <a:headEnd type="none" w="med" len="med"/>
                          <a:tailEnd type="none" w="med" len="med"/>
                        </a:lnR>
                      </a:tcPr>
                    </a:tc>
                    <a:tc>
                      <a:txBody>
                        <a:bodyPr/>
                        <a:lstStyle/>
                        <a:p>
                          <a:pPr algn="ctr"/>
                          <a:r>
                            <a:rPr lang="en-US" noProof="0" dirty="0" smtClean="0"/>
                            <a:t>Insurance</a:t>
                          </a:r>
                          <a:r>
                            <a:rPr lang="en-US" baseline="0" noProof="0" dirty="0" smtClean="0"/>
                            <a:t> pool</a:t>
                          </a:r>
                          <a:endParaRPr lang="en-US" noProof="0"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636036610"/>
                      </a:ext>
                    </a:extLst>
                  </a:tr>
                  <a:tr h="370840">
                    <a:tc>
                      <a:txBody>
                        <a:bodyPr/>
                        <a:lstStyle/>
                        <a:p>
                          <a:pPr algn="ctr"/>
                          <a14:m>
                            <m:oMathPara xmlns:m="http://schemas.openxmlformats.org/officeDocument/2006/math">
                              <m:oMathParaPr>
                                <m:jc m:val="centerGroup"/>
                              </m:oMathParaPr>
                              <m:oMath xmlns:m="http://schemas.openxmlformats.org/officeDocument/2006/math">
                                <m:r>
                                  <m:rPr>
                                    <m:sty m:val="p"/>
                                  </m:rPr>
                                  <a:rPr lang="en-US" sz="1800" noProof="0" smtClean="0"/>
                                  <m:t>X</m:t>
                                </m:r>
                                <m:r>
                                  <a:rPr lang="en-US" sz="1800" noProof="0" smtClean="0"/>
                                  <m:t>=</m:t>
                                </m:r>
                                <m:sSup>
                                  <m:sSupPr>
                                    <m:ctrlPr>
                                      <a:rPr lang="en-US" sz="1800" noProof="0"/>
                                    </m:ctrlPr>
                                  </m:sSupPr>
                                  <m:e>
                                    <m:r>
                                      <a:rPr lang="en-US" sz="1800" noProof="0" smtClean="0"/>
                                      <m:t>𝑛</m:t>
                                    </m:r>
                                  </m:e>
                                  <m:sup>
                                    <m:r>
                                      <a:rPr lang="en-US" sz="1800" noProof="0"/>
                                      <m:t>−1</m:t>
                                    </m:r>
                                  </m:sup>
                                </m:sSup>
                                <m:nary>
                                  <m:naryPr>
                                    <m:chr m:val="∑"/>
                                    <m:ctrlPr>
                                      <a:rPr lang="en-US" sz="1800" noProof="0"/>
                                    </m:ctrlPr>
                                  </m:naryPr>
                                  <m:sub>
                                    <m:r>
                                      <m:rPr>
                                        <m:brk m:alnAt="23"/>
                                      </m:rPr>
                                      <a:rPr lang="en-US" sz="1800" noProof="0"/>
                                      <m:t>𝑖</m:t>
                                    </m:r>
                                    <m:r>
                                      <a:rPr lang="en-US" sz="1800" noProof="0"/>
                                      <m:t>=1</m:t>
                                    </m:r>
                                  </m:sub>
                                  <m:sup>
                                    <m:r>
                                      <a:rPr lang="en-US" sz="1800" noProof="0"/>
                                      <m:t>𝑛</m:t>
                                    </m:r>
                                  </m:sup>
                                  <m:e>
                                    <m:sSub>
                                      <m:sSubPr>
                                        <m:ctrlPr>
                                          <a:rPr lang="en-US" sz="1800" noProof="0"/>
                                        </m:ctrlPr>
                                      </m:sSubPr>
                                      <m:e>
                                        <m:acc>
                                          <m:accPr>
                                            <m:chr m:val="̃"/>
                                            <m:ctrlPr>
                                              <a:rPr lang="en-US" sz="1800" noProof="0"/>
                                            </m:ctrlPr>
                                          </m:accPr>
                                          <m:e>
                                            <m:r>
                                              <a:rPr lang="en-US" sz="1800" noProof="0"/>
                                              <m:t>𝑍</m:t>
                                            </m:r>
                                          </m:e>
                                        </m:acc>
                                      </m:e>
                                      <m:sub>
                                        <m:r>
                                          <a:rPr lang="en-US" sz="1800" noProof="0"/>
                                          <m:t>𝑖</m:t>
                                        </m:r>
                                      </m:sub>
                                    </m:sSub>
                                  </m:e>
                                </m:nary>
                              </m:oMath>
                            </m:oMathPara>
                          </a14:m>
                          <a:endParaRPr lang="en-US" noProof="0" dirty="0"/>
                        </a:p>
                      </a:txBody>
                      <a:tcPr>
                        <a:lnR w="12700" cap="flat" cmpd="sng" algn="ctr">
                          <a:solidFill>
                            <a:schemeClr val="tx1"/>
                          </a:solidFill>
                          <a:prstDash val="solid"/>
                          <a:round/>
                          <a:headEnd type="none" w="med" len="med"/>
                          <a:tailEnd type="none" w="med" len="med"/>
                        </a:lnR>
                      </a:tcPr>
                    </a:tc>
                    <a:tc>
                      <a:txBody>
                        <a:bodyPr/>
                        <a:lstStyle/>
                        <a:p>
                          <a:pPr algn="ctr"/>
                          <a:endParaRPr lang="en-US" noProof="0"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61697730"/>
                      </a:ext>
                    </a:extLst>
                  </a:tr>
                </a:tbl>
              </a:graphicData>
            </a:graphic>
          </p:graphicFrame>
        </mc:Choice>
        <mc:Fallback>
          <p:graphicFrame>
            <p:nvGraphicFramePr>
              <p:cNvPr id="6" name="Table 5"/>
              <p:cNvGraphicFramePr>
                <a:graphicFrameLocks noGrp="1"/>
              </p:cNvGraphicFramePr>
              <p:nvPr>
                <p:extLst>
                  <p:ext uri="{D42A27DB-BD31-4B8C-83A1-F6EECF244321}">
                    <p14:modId xmlns:p14="http://schemas.microsoft.com/office/powerpoint/2010/main" val="3551427517"/>
                  </p:ext>
                </p:extLst>
              </p:nvPr>
            </p:nvGraphicFramePr>
            <p:xfrm>
              <a:off x="2708275" y="3015436"/>
              <a:ext cx="5778500" cy="1207072"/>
            </p:xfrm>
            <a:graphic>
              <a:graphicData uri="http://schemas.openxmlformats.org/drawingml/2006/table">
                <a:tbl>
                  <a:tblPr firstRow="1" bandRow="1">
                    <a:tableStyleId>{69012ECD-51FC-41F1-AA8D-1B2483CD663E}</a:tableStyleId>
                  </a:tblPr>
                  <a:tblGrid>
                    <a:gridCol w="2889250">
                      <a:extLst>
                        <a:ext uri="{9D8B030D-6E8A-4147-A177-3AD203B41FA5}">
                          <a16:colId xmlns:a16="http://schemas.microsoft.com/office/drawing/2014/main" val="1087852994"/>
                        </a:ext>
                      </a:extLst>
                    </a:gridCol>
                    <a:gridCol w="2889250">
                      <a:extLst>
                        <a:ext uri="{9D8B030D-6E8A-4147-A177-3AD203B41FA5}">
                          <a16:colId xmlns:a16="http://schemas.microsoft.com/office/drawing/2014/main" val="2388477627"/>
                        </a:ext>
                      </a:extLst>
                    </a:gridCol>
                  </a:tblGrid>
                  <a:tr h="370840">
                    <a:tc>
                      <a:txBody>
                        <a:bodyPr/>
                        <a:lstStyle/>
                        <a:p>
                          <a:pPr algn="ctr"/>
                          <a:r>
                            <a:rPr lang="en-US" noProof="0" dirty="0" smtClean="0"/>
                            <a:t>Constant</a:t>
                          </a:r>
                          <a:r>
                            <a:rPr lang="en-US" baseline="0" noProof="0" dirty="0" smtClean="0"/>
                            <a:t> exposure</a:t>
                          </a:r>
                          <a:endParaRPr lang="en-US" noProof="0" dirty="0"/>
                        </a:p>
                      </a:txBody>
                      <a:tcPr>
                        <a:lnR w="12700" cap="flat" cmpd="sng" algn="ctr">
                          <a:solidFill>
                            <a:schemeClr val="tx1"/>
                          </a:solidFill>
                          <a:prstDash val="solid"/>
                          <a:round/>
                          <a:headEnd type="none" w="med" len="med"/>
                          <a:tailEnd type="none" w="med" len="med"/>
                        </a:lnR>
                      </a:tcPr>
                    </a:tc>
                    <a:tc>
                      <a:txBody>
                        <a:bodyPr/>
                        <a:lstStyle/>
                        <a:p>
                          <a:pPr algn="ctr"/>
                          <a:r>
                            <a:rPr lang="en-US" noProof="0" dirty="0" smtClean="0"/>
                            <a:t>Insurance</a:t>
                          </a:r>
                          <a:r>
                            <a:rPr lang="en-US" baseline="0" noProof="0" dirty="0" smtClean="0"/>
                            <a:t> pool</a:t>
                          </a:r>
                          <a:endParaRPr lang="en-US" noProof="0"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636036610"/>
                      </a:ext>
                    </a:extLst>
                  </a:tr>
                  <a:tr h="836232">
                    <a:tc>
                      <a:txBody>
                        <a:bodyPr/>
                        <a:lstStyle/>
                        <a:p>
                          <a:endParaRPr lang="en-US"/>
                        </a:p>
                      </a:txBody>
                      <a:tcPr>
                        <a:lnR w="12700" cap="flat" cmpd="sng" algn="ctr">
                          <a:solidFill>
                            <a:schemeClr val="tx1"/>
                          </a:solidFill>
                          <a:prstDash val="solid"/>
                          <a:round/>
                          <a:headEnd type="none" w="med" len="med"/>
                          <a:tailEnd type="none" w="med" len="med"/>
                        </a:lnR>
                        <a:blipFill>
                          <a:blip r:embed="rId3"/>
                          <a:stretch>
                            <a:fillRect l="-211" t="-47826" r="-100000" b="-1449"/>
                          </a:stretch>
                        </a:blipFill>
                      </a:tcPr>
                    </a:tc>
                    <a:tc>
                      <a:txBody>
                        <a:bodyPr/>
                        <a:lstStyle/>
                        <a:p>
                          <a:pPr algn="ctr"/>
                          <a:endParaRPr lang="en-US" noProof="0"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61697730"/>
                      </a:ext>
                    </a:extLst>
                  </a:tr>
                </a:tbl>
              </a:graphicData>
            </a:graphic>
          </p:graphicFrame>
        </mc:Fallback>
      </mc:AlternateContent>
      <mc:AlternateContent xmlns:mc="http://schemas.openxmlformats.org/markup-compatibility/2006">
        <mc:Choice xmlns:a14="http://schemas.microsoft.com/office/drawing/2010/main" Requires="a14">
          <p:sp>
            <p:nvSpPr>
              <p:cNvPr id="7" name="Rectangle 6"/>
              <p:cNvSpPr/>
              <p:nvPr/>
            </p:nvSpPr>
            <p:spPr>
              <a:xfrm>
                <a:off x="6219231" y="3351244"/>
                <a:ext cx="1639487" cy="871264"/>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𝑋</m:t>
                      </m:r>
                      <m:r>
                        <a:rPr lang="en-US" i="1">
                          <a:latin typeface="Cambria Math" panose="02040503050406030204" pitchFamily="18" charset="0"/>
                        </a:rPr>
                        <m:t>=</m:t>
                      </m:r>
                      <m:sSup>
                        <m:sSupPr>
                          <m:ctrlPr>
                            <a:rPr lang="de-CH" i="1">
                              <a:latin typeface="Cambria Math" panose="02040503050406030204" pitchFamily="18" charset="0"/>
                            </a:rPr>
                          </m:ctrlPr>
                        </m:sSupPr>
                        <m:e>
                          <m:r>
                            <a:rPr lang="en-US" i="1">
                              <a:latin typeface="Cambria Math" panose="02040503050406030204" pitchFamily="18" charset="0"/>
                            </a:rPr>
                            <m:t>𝑠</m:t>
                          </m:r>
                        </m:e>
                        <m:sup>
                          <m:r>
                            <a:rPr lang="en-US" i="1">
                              <a:latin typeface="Cambria Math" panose="02040503050406030204" pitchFamily="18" charset="0"/>
                            </a:rPr>
                            <m:t>−1</m:t>
                          </m:r>
                        </m:sup>
                      </m:sSup>
                      <m:nary>
                        <m:naryPr>
                          <m:chr m:val="∑"/>
                          <m:limLoc m:val="undOvr"/>
                          <m:ctrlPr>
                            <a:rPr lang="de-CH" i="1">
                              <a:latin typeface="Cambria Math" panose="02040503050406030204" pitchFamily="18" charset="0"/>
                            </a:rPr>
                          </m:ctrlPr>
                        </m:naryPr>
                        <m:sub>
                          <m:r>
                            <a:rPr lang="en-US" i="1">
                              <a:latin typeface="Cambria Math" panose="02040503050406030204" pitchFamily="18" charset="0"/>
                            </a:rPr>
                            <m:t>𝑖</m:t>
                          </m:r>
                          <m:r>
                            <a:rPr lang="en-US" i="1">
                              <a:latin typeface="Cambria Math" panose="02040503050406030204" pitchFamily="18" charset="0"/>
                            </a:rPr>
                            <m:t>=1</m:t>
                          </m:r>
                        </m:sub>
                        <m:sup>
                          <m:r>
                            <a:rPr lang="de-CH" i="1">
                              <a:latin typeface="Cambria Math" panose="02040503050406030204" pitchFamily="18" charset="0"/>
                            </a:rPr>
                            <m:t>𝑁</m:t>
                          </m:r>
                        </m:sup>
                        <m:e>
                          <m:sSub>
                            <m:sSubPr>
                              <m:ctrlPr>
                                <a:rPr lang="de-CH" i="1">
                                  <a:latin typeface="Cambria Math" panose="02040503050406030204" pitchFamily="18" charset="0"/>
                                </a:rPr>
                              </m:ctrlPr>
                            </m:sSubPr>
                            <m:e>
                              <m:acc>
                                <m:accPr>
                                  <m:chr m:val="̃"/>
                                  <m:ctrlPr>
                                    <a:rPr lang="de-CH" i="1">
                                      <a:latin typeface="Cambria Math" panose="02040503050406030204" pitchFamily="18" charset="0"/>
                                    </a:rPr>
                                  </m:ctrlPr>
                                </m:accPr>
                                <m:e>
                                  <m:r>
                                    <a:rPr lang="en-US" i="1">
                                      <a:latin typeface="Cambria Math" panose="02040503050406030204" pitchFamily="18" charset="0"/>
                                    </a:rPr>
                                    <m:t>𝑍</m:t>
                                  </m:r>
                                </m:e>
                              </m:acc>
                            </m:e>
                            <m:sub>
                              <m:r>
                                <a:rPr lang="en-US" i="1">
                                  <a:latin typeface="Cambria Math" panose="02040503050406030204" pitchFamily="18" charset="0"/>
                                </a:rPr>
                                <m:t>𝑖</m:t>
                              </m:r>
                            </m:sub>
                          </m:sSub>
                        </m:e>
                      </m:nary>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6219231" y="3351244"/>
                <a:ext cx="1639487" cy="871264"/>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56526019"/>
      </p:ext>
    </p:extLst>
  </p:cSld>
  <p:clrMapOvr>
    <a:masterClrMapping/>
  </p:clrMapOvr>
  <p:transition>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t>Methodology</a:t>
            </a:r>
            <a:endParaRPr lang="en-US" noProof="0" dirty="0"/>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1" y="1341438"/>
                <a:ext cx="9891712" cy="4669218"/>
              </a:xfrm>
            </p:spPr>
            <p:txBody>
              <a:bodyPr/>
              <a:lstStyle/>
              <a:p>
                <a:pPr marL="0" indent="-522288">
                  <a:lnSpc>
                    <a:spcPct val="120000"/>
                  </a:lnSpc>
                  <a:buNone/>
                </a:pPr>
                <a:r>
                  <a:rPr lang="en-US" sz="1800" b="1" noProof="0" dirty="0" smtClean="0"/>
                  <a:t>Portfolio formation (3)</a:t>
                </a:r>
                <a:endParaRPr lang="en-US" sz="1800" b="1" kern="1200" noProof="0" dirty="0" smtClean="0"/>
              </a:p>
              <a:p>
                <a:pPr marL="0" indent="-522288">
                  <a:lnSpc>
                    <a:spcPct val="120000"/>
                  </a:lnSpc>
                  <a:buNone/>
                </a:pPr>
                <a:r>
                  <a:rPr lang="en-US" sz="1800" b="1" kern="1200" noProof="0" dirty="0" smtClean="0"/>
                  <a:t> </a:t>
                </a:r>
                <a:endParaRPr lang="en-US" sz="1800" kern="1200" dirty="0"/>
              </a:p>
              <a:p>
                <a:pPr marL="828675" lvl="2" indent="-522288">
                  <a:lnSpc>
                    <a:spcPct val="120000"/>
                  </a:lnSpc>
                  <a:buNone/>
                </a:pPr>
                <a:r>
                  <a:rPr lang="en-US" sz="1800" kern="1200" dirty="0" smtClean="0"/>
                  <a:t>  4</a:t>
                </a:r>
                <a:r>
                  <a:rPr lang="en-US" sz="1800" kern="1200" noProof="0" dirty="0" smtClean="0"/>
                  <a:t>) </a:t>
                </a:r>
                <a:r>
                  <a:rPr lang="en-US" sz="1800" kern="1200" noProof="0" dirty="0" smtClean="0"/>
                  <a:t>Limited </a:t>
                </a:r>
                <a:r>
                  <a:rPr lang="en-US" sz="1800" kern="1200" noProof="0" dirty="0" smtClean="0"/>
                  <a:t>liability (</a:t>
                </a:r>
                <a14:m>
                  <m:oMath xmlns:m="http://schemas.openxmlformats.org/officeDocument/2006/math">
                    <m:r>
                      <a:rPr lang="en-US" sz="1800" i="1" kern="1200" noProof="0" smtClean="0">
                        <a:latin typeface="Cambria Math" panose="02040503050406030204" pitchFamily="18" charset="0"/>
                      </a:rPr>
                      <m:t>𝑙𝑙</m:t>
                    </m:r>
                  </m:oMath>
                </a14:m>
                <a:r>
                  <a:rPr lang="en-US" sz="1800" kern="1200" noProof="0" dirty="0" smtClean="0"/>
                  <a:t>)</a:t>
                </a:r>
              </a:p>
              <a:p>
                <a:pPr marL="0" indent="-522288">
                  <a:lnSpc>
                    <a:spcPct val="120000"/>
                  </a:lnSpc>
                  <a:buNone/>
                </a:pPr>
                <a:endParaRPr lang="en-US" sz="1800" noProof="0" dirty="0"/>
              </a:p>
              <a:p>
                <a:pPr marL="0" lvl="1" indent="-103188" algn="ctr">
                  <a:lnSpc>
                    <a:spcPct val="120000"/>
                  </a:lnSpc>
                  <a:buNone/>
                </a:pPr>
                <a14:m>
                  <m:oMathPara xmlns:m="http://schemas.openxmlformats.org/officeDocument/2006/math">
                    <m:oMathParaPr>
                      <m:jc m:val="centerGroup"/>
                    </m:oMathParaPr>
                    <m:oMath xmlns:m="http://schemas.openxmlformats.org/officeDocument/2006/math">
                      <m:acc>
                        <m:accPr>
                          <m:chr m:val="̂"/>
                          <m:ctrlPr>
                            <a:rPr lang="en-US" sz="1800" i="1" noProof="0">
                              <a:latin typeface="Cambria Math" panose="02040503050406030204" pitchFamily="18" charset="0"/>
                            </a:rPr>
                          </m:ctrlPr>
                        </m:accPr>
                        <m:e>
                          <m:r>
                            <a:rPr lang="en-US" sz="1800" i="1" noProof="0">
                              <a:latin typeface="Cambria Math" panose="02040503050406030204" pitchFamily="18" charset="0"/>
                            </a:rPr>
                            <m:t>𝑋</m:t>
                          </m:r>
                        </m:e>
                      </m:acc>
                      <m:r>
                        <a:rPr lang="en-US" sz="1800" i="1" noProof="0">
                          <a:latin typeface="Cambria Math" panose="02040503050406030204" pitchFamily="18" charset="0"/>
                        </a:rPr>
                        <m:t>=</m:t>
                      </m:r>
                      <m:d>
                        <m:dPr>
                          <m:begChr m:val="{"/>
                          <m:endChr m:val=""/>
                          <m:ctrlPr>
                            <a:rPr lang="en-US" sz="1800" i="1" noProof="0">
                              <a:latin typeface="Cambria Math" panose="02040503050406030204" pitchFamily="18" charset="0"/>
                            </a:rPr>
                          </m:ctrlPr>
                        </m:dPr>
                        <m:e>
                          <m:eqArr>
                            <m:eqArrPr>
                              <m:ctrlPr>
                                <a:rPr lang="en-US" sz="1800" i="1" noProof="0">
                                  <a:latin typeface="Cambria Math" panose="02040503050406030204" pitchFamily="18" charset="0"/>
                                </a:rPr>
                              </m:ctrlPr>
                            </m:eqArrPr>
                            <m:e>
                              <m:r>
                                <a:rPr lang="en-US" sz="1800" i="1" noProof="0">
                                  <a:latin typeface="Cambria Math" panose="02040503050406030204" pitchFamily="18" charset="0"/>
                                </a:rPr>
                                <m:t>𝑙𝑙</m:t>
                              </m:r>
                              <m:r>
                                <a:rPr lang="en-US" sz="1800" i="1" noProof="0">
                                  <a:latin typeface="Cambria Math" panose="02040503050406030204" pitchFamily="18" charset="0"/>
                                </a:rPr>
                                <m:t>,    </m:t>
                              </m:r>
                              <m:r>
                                <m:rPr>
                                  <m:sty m:val="p"/>
                                </m:rPr>
                                <a:rPr lang="en-US" sz="1800" noProof="0">
                                  <a:latin typeface="Cambria Math" panose="02040503050406030204" pitchFamily="18" charset="0"/>
                                </a:rPr>
                                <m:t>if</m:t>
                              </m:r>
                              <m:r>
                                <a:rPr lang="en-US" sz="1800" i="1" noProof="0">
                                  <a:latin typeface="Cambria Math" panose="02040503050406030204" pitchFamily="18" charset="0"/>
                                </a:rPr>
                                <m:t> </m:t>
                              </m:r>
                              <m:r>
                                <a:rPr lang="en-US" sz="1800" i="1" noProof="0">
                                  <a:latin typeface="Cambria Math" panose="02040503050406030204" pitchFamily="18" charset="0"/>
                                </a:rPr>
                                <m:t>𝑋</m:t>
                              </m:r>
                              <m:r>
                                <a:rPr lang="en-US" sz="1800" i="1" noProof="0">
                                  <a:latin typeface="Cambria Math" panose="02040503050406030204" pitchFamily="18" charset="0"/>
                                </a:rPr>
                                <m:t>&lt;</m:t>
                              </m:r>
                              <m:r>
                                <a:rPr lang="en-US" sz="1800" i="1" noProof="0">
                                  <a:latin typeface="Cambria Math" panose="02040503050406030204" pitchFamily="18" charset="0"/>
                                </a:rPr>
                                <m:t>𝑙𝑙</m:t>
                              </m:r>
                            </m:e>
                            <m:e>
                              <m:r>
                                <a:rPr lang="en-US" sz="1800" i="1" noProof="0">
                                  <a:latin typeface="Cambria Math" panose="02040503050406030204" pitchFamily="18" charset="0"/>
                                </a:rPr>
                                <m:t>𝑋</m:t>
                              </m:r>
                              <m:r>
                                <a:rPr lang="en-US" sz="1800" i="1" noProof="0">
                                  <a:latin typeface="Cambria Math" panose="02040503050406030204" pitchFamily="18" charset="0"/>
                                </a:rPr>
                                <m:t>,       </m:t>
                              </m:r>
                              <m:r>
                                <m:rPr>
                                  <m:sty m:val="p"/>
                                </m:rPr>
                                <a:rPr lang="en-US" sz="1800" noProof="0">
                                  <a:latin typeface="Cambria Math" panose="02040503050406030204" pitchFamily="18" charset="0"/>
                                </a:rPr>
                                <m:t>if</m:t>
                              </m:r>
                              <m:r>
                                <a:rPr lang="en-US" sz="1800" i="1" noProof="0">
                                  <a:latin typeface="Cambria Math" panose="02040503050406030204" pitchFamily="18" charset="0"/>
                                </a:rPr>
                                <m:t> </m:t>
                              </m:r>
                              <m:r>
                                <a:rPr lang="en-US" sz="1800" i="1" noProof="0">
                                  <a:latin typeface="Cambria Math" panose="02040503050406030204" pitchFamily="18" charset="0"/>
                                </a:rPr>
                                <m:t>𝑋</m:t>
                              </m:r>
                              <m:r>
                                <a:rPr lang="en-US" sz="1800" i="1" noProof="0">
                                  <a:latin typeface="Cambria Math" panose="02040503050406030204" pitchFamily="18" charset="0"/>
                                </a:rPr>
                                <m:t>≥</m:t>
                              </m:r>
                              <m:r>
                                <a:rPr lang="en-US" sz="1800" i="1" noProof="0">
                                  <a:latin typeface="Cambria Math" panose="02040503050406030204" pitchFamily="18" charset="0"/>
                                </a:rPr>
                                <m:t>𝑙𝑙</m:t>
                              </m:r>
                            </m:e>
                          </m:eqArr>
                        </m:e>
                      </m:d>
                    </m:oMath>
                  </m:oMathPara>
                </a14:m>
                <a:endParaRPr lang="en-US" sz="1800" kern="1200" noProof="0" dirty="0"/>
              </a:p>
              <a:p>
                <a:pPr marL="0" indent="0">
                  <a:lnSpc>
                    <a:spcPct val="150000"/>
                  </a:lnSpc>
                  <a:buNone/>
                </a:pPr>
                <a:endParaRPr lang="en-US" sz="1800" kern="1200" noProof="0" dirty="0" smtClean="0"/>
              </a:p>
              <a:p>
                <a:pPr marL="419100" lvl="1" indent="0">
                  <a:lnSpc>
                    <a:spcPct val="150000"/>
                  </a:lnSpc>
                  <a:buNone/>
                </a:pPr>
                <a:r>
                  <a:rPr lang="en-US" sz="1800" kern="1200" dirty="0" smtClean="0"/>
                  <a:t>5) </a:t>
                </a:r>
                <a:r>
                  <a:rPr lang="en-US" sz="1800" kern="1200" noProof="0" dirty="0" smtClean="0"/>
                  <a:t>X </a:t>
                </a:r>
                <a:r>
                  <a:rPr lang="en-US" sz="1800" kern="1200" noProof="0" dirty="0"/>
                  <a:t>is either simulated or its </a:t>
                </a:r>
                <a:r>
                  <a:rPr lang="en-US" sz="1800" kern="1200" noProof="0" dirty="0" smtClean="0"/>
                  <a:t>distribution </a:t>
                </a:r>
                <a14:m>
                  <m:oMath xmlns:m="http://schemas.openxmlformats.org/officeDocument/2006/math">
                    <m:sSub>
                      <m:sSubPr>
                        <m:ctrlPr>
                          <a:rPr lang="en-US" sz="1800" i="1" noProof="0">
                            <a:latin typeface="Cambria Math" panose="02040503050406030204" pitchFamily="18" charset="0"/>
                          </a:rPr>
                        </m:ctrlPr>
                      </m:sSubPr>
                      <m:e>
                        <m:r>
                          <a:rPr lang="en-US" sz="1800" i="1" noProof="0">
                            <a:latin typeface="Cambria Math" panose="02040503050406030204" pitchFamily="18" charset="0"/>
                          </a:rPr>
                          <m:t>𝐹</m:t>
                        </m:r>
                      </m:e>
                      <m:sub>
                        <m:r>
                          <a:rPr lang="en-US" sz="1800" i="1" noProof="0">
                            <a:latin typeface="Cambria Math" panose="02040503050406030204" pitchFamily="18" charset="0"/>
                          </a:rPr>
                          <m:t>𝑋</m:t>
                        </m:r>
                      </m:sub>
                    </m:sSub>
                    <m:r>
                      <a:rPr lang="en-US" sz="1800" i="1" noProof="0">
                        <a:latin typeface="Cambria Math" panose="02040503050406030204" pitchFamily="18" charset="0"/>
                      </a:rPr>
                      <m:t>(</m:t>
                    </m:r>
                    <m:r>
                      <a:rPr lang="en-US" sz="1800" i="1" noProof="0">
                        <a:latin typeface="Cambria Math" panose="02040503050406030204" pitchFamily="18" charset="0"/>
                      </a:rPr>
                      <m:t>𝑥</m:t>
                    </m:r>
                    <m:r>
                      <a:rPr lang="en-US" sz="1800" i="1" noProof="0">
                        <a:latin typeface="Cambria Math" panose="02040503050406030204" pitchFamily="18" charset="0"/>
                      </a:rPr>
                      <m:t>)</m:t>
                    </m:r>
                  </m:oMath>
                </a14:m>
                <a:r>
                  <a:rPr lang="en-US" sz="1800" i="1" kern="1200" noProof="0" dirty="0" smtClean="0"/>
                  <a:t> </a:t>
                </a:r>
                <a:r>
                  <a:rPr lang="en-US" sz="1800" kern="1200" noProof="0" dirty="0"/>
                  <a:t>is derived </a:t>
                </a:r>
                <a:r>
                  <a:rPr lang="en-US" sz="1800" kern="1200" noProof="0" dirty="0" smtClean="0"/>
                  <a:t>numerically (</a:t>
                </a:r>
                <a:r>
                  <a:rPr lang="en-US" sz="1800" kern="1200" noProof="0" dirty="0" err="1" smtClean="0"/>
                  <a:t>Panjer</a:t>
                </a:r>
                <a:r>
                  <a:rPr lang="en-US" sz="1800" kern="1200" noProof="0" dirty="0" smtClean="0"/>
                  <a:t> </a:t>
                </a:r>
                <a:r>
                  <a:rPr lang="en-US" sz="1800" kern="1200" noProof="0" dirty="0"/>
                  <a:t>recursion</a:t>
                </a:r>
                <a:r>
                  <a:rPr lang="en-US" sz="1800" kern="1200" noProof="0" dirty="0" smtClean="0"/>
                  <a:t>). </a:t>
                </a:r>
                <a:endParaRPr lang="en-US" sz="1800" kern="1200" noProof="0" dirty="0" smtClean="0"/>
              </a:p>
              <a:p>
                <a:pPr marL="0" indent="0">
                  <a:lnSpc>
                    <a:spcPct val="150000"/>
                  </a:lnSpc>
                  <a:buNone/>
                </a:pPr>
                <a:endParaRPr lang="en-US" sz="1800" kern="1200" noProof="0" dirty="0" smtClean="0"/>
              </a:p>
              <a:p>
                <a:pPr marL="684213" lvl="1" indent="-265113">
                  <a:lnSpc>
                    <a:spcPct val="150000"/>
                  </a:lnSpc>
                  <a:buNone/>
                </a:pPr>
                <a:r>
                  <a:rPr lang="en-US" sz="1800" kern="1200" dirty="0" smtClean="0"/>
                  <a:t>6) </a:t>
                </a:r>
                <a:r>
                  <a:rPr lang="en-US" sz="1800" kern="1200" noProof="0" dirty="0" smtClean="0"/>
                  <a:t>Finally </a:t>
                </a:r>
                <a:r>
                  <a:rPr lang="en-US" sz="1800" kern="1200" noProof="0" dirty="0" smtClean="0"/>
                  <a:t>portfolio value is </a:t>
                </a:r>
                <a:r>
                  <a:rPr lang="en-US" sz="1800" kern="1200" noProof="0" dirty="0" smtClean="0"/>
                  <a:t>evaluated.</a:t>
                </a:r>
                <a:endParaRPr lang="en-US" sz="1800" noProof="0" dirty="0" smtClean="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1" y="1341438"/>
                <a:ext cx="9891712" cy="4669218"/>
              </a:xfrm>
              <a:blipFill>
                <a:blip r:embed="rId3"/>
                <a:stretch>
                  <a:fillRect l="-555"/>
                </a:stretch>
              </a:blipFill>
            </p:spPr>
            <p:txBody>
              <a:bodyPr/>
              <a:lstStyle/>
              <a:p>
                <a:r>
                  <a:rPr lang="en-US">
                    <a:noFill/>
                  </a:rPr>
                  <a:t> </a:t>
                </a:r>
              </a:p>
            </p:txBody>
          </p:sp>
        </mc:Fallback>
      </mc:AlternateContent>
    </p:spTree>
    <p:extLst>
      <p:ext uri="{BB962C8B-B14F-4D97-AF65-F5344CB8AC3E}">
        <p14:creationId xmlns:p14="http://schemas.microsoft.com/office/powerpoint/2010/main" val="788258941"/>
      </p:ext>
    </p:extLst>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bwMode="auto">
          <a:xfrm>
            <a:off x="6750703" y="4415699"/>
            <a:ext cx="1640822" cy="411149"/>
          </a:xfrm>
          <a:prstGeom prst="ellipse">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Gill Alt One MT" pitchFamily="50" charset="0"/>
            </a:endParaRPr>
          </a:p>
        </p:txBody>
      </p:sp>
      <p:sp>
        <p:nvSpPr>
          <p:cNvPr id="2" name="Title 1"/>
          <p:cNvSpPr>
            <a:spLocks noGrp="1"/>
          </p:cNvSpPr>
          <p:nvPr>
            <p:ph type="title"/>
          </p:nvPr>
        </p:nvSpPr>
        <p:spPr/>
        <p:txBody>
          <a:bodyPr/>
          <a:lstStyle/>
          <a:p>
            <a:r>
              <a:rPr lang="en-US" noProof="0" dirty="0"/>
              <a:t>Model Framework</a:t>
            </a:r>
          </a:p>
        </p:txBody>
      </p:sp>
      <mc:AlternateContent xmlns:mc="http://schemas.openxmlformats.org/markup-compatibility/2006">
        <mc:Choice xmlns:a14="http://schemas.microsoft.com/office/drawing/2010/main" Requires="a14">
          <p:sp>
            <p:nvSpPr>
              <p:cNvPr id="6" name="Rectangle 5"/>
              <p:cNvSpPr/>
              <p:nvPr/>
            </p:nvSpPr>
            <p:spPr>
              <a:xfrm>
                <a:off x="5491349" y="3329608"/>
                <a:ext cx="2753814" cy="404983"/>
              </a:xfrm>
              <a:prstGeom prst="rect">
                <a:avLst/>
              </a:prstGeom>
            </p:spPr>
            <p:txBody>
              <a:bodyPr wrap="square">
                <a:spAutoFit/>
              </a:bodyPr>
              <a:lstStyle/>
              <a:p>
                <a14:m>
                  <m:oMath xmlns:m="http://schemas.openxmlformats.org/officeDocument/2006/math">
                    <m:sSup>
                      <m:sSupPr>
                        <m:ctrlPr>
                          <a:rPr lang="en-US" i="1" smtClean="0">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𝐸</m:t>
                        </m:r>
                      </m:e>
                      <m:sup>
                        <m:r>
                          <a:rPr lang="en-US" i="1">
                            <a:latin typeface="Cambria Math" panose="02040503050406030204" pitchFamily="18" charset="0"/>
                            <a:ea typeface="Cambria Math" panose="02040503050406030204" pitchFamily="18" charset="0"/>
                          </a:rPr>
                          <m:t>ℙ</m:t>
                        </m:r>
                      </m:sup>
                    </m:sSup>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𝑈</m:t>
                        </m:r>
                        <m:d>
                          <m:dPr>
                            <m:ctrlPr>
                              <a:rPr lang="en-US"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𝑓</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𝑍</m:t>
                            </m:r>
                            <m:r>
                              <a:rPr lang="de-CH"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𝜋</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𝑛</m:t>
                            </m:r>
                            <m:r>
                              <a:rPr lang="de-CH" i="1">
                                <a:latin typeface="Cambria Math" panose="02040503050406030204" pitchFamily="18" charset="0"/>
                                <a:ea typeface="Cambria Math" panose="02040503050406030204" pitchFamily="18" charset="0"/>
                              </a:rPr>
                              <m:t>) </m:t>
                            </m:r>
                          </m:e>
                        </m:d>
                      </m:e>
                    </m:d>
                  </m:oMath>
                </a14:m>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ℙ</m:t>
                    </m:r>
                    <m:r>
                      <m:rPr>
                        <m:sty m:val="p"/>
                      </m:rPr>
                      <a:rPr lang="en-US" i="1">
                        <a:latin typeface="Cambria Math" panose="02040503050406030204" pitchFamily="18" charset="0"/>
                        <a:ea typeface="Cambria Math" panose="02040503050406030204" pitchFamily="18" charset="0"/>
                      </a:rPr>
                      <m:t>ϵ</m:t>
                    </m:r>
                    <m:r>
                      <a:rPr lang="en-US">
                        <a:latin typeface="Cambria Math" panose="02040503050406030204" pitchFamily="18" charset="0"/>
                      </a:rPr>
                      <m:t>𝒫</m:t>
                    </m:r>
                  </m:oMath>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5491349" y="3329608"/>
                <a:ext cx="2753814" cy="404983"/>
              </a:xfrm>
              <a:prstGeom prst="rect">
                <a:avLst/>
              </a:prstGeom>
              <a:blipFill>
                <a:blip r:embed="rId3"/>
                <a:stretch>
                  <a:fillRect t="-2985" b="-17910"/>
                </a:stretch>
              </a:blipFill>
            </p:spPr>
            <p:txBody>
              <a:bodyPr/>
              <a:lstStyle/>
              <a:p>
                <a:r>
                  <a:rPr lang="en-US">
                    <a:noFill/>
                  </a:rPr>
                  <a:t> </a:t>
                </a:r>
              </a:p>
            </p:txBody>
          </p:sp>
        </mc:Fallback>
      </mc:AlternateContent>
      <p:sp>
        <p:nvSpPr>
          <p:cNvPr id="7" name="TextBox 6"/>
          <p:cNvSpPr txBox="1"/>
          <p:nvPr/>
        </p:nvSpPr>
        <p:spPr>
          <a:xfrm>
            <a:off x="5759269" y="2173099"/>
            <a:ext cx="1410314" cy="369332"/>
          </a:xfrm>
          <a:prstGeom prst="rect">
            <a:avLst/>
          </a:prstGeom>
          <a:noFill/>
        </p:spPr>
        <p:txBody>
          <a:bodyPr wrap="square" rtlCol="0">
            <a:spAutoFit/>
          </a:bodyPr>
          <a:lstStyle/>
          <a:p>
            <a:r>
              <a:rPr lang="en-US" dirty="0" smtClean="0"/>
              <a:t>Risk aversion</a:t>
            </a:r>
            <a:endParaRPr lang="en-US" dirty="0"/>
          </a:p>
        </p:txBody>
      </p:sp>
      <p:cxnSp>
        <p:nvCxnSpPr>
          <p:cNvPr id="8" name="Straight Arrow Connector 7"/>
          <p:cNvCxnSpPr/>
          <p:nvPr/>
        </p:nvCxnSpPr>
        <p:spPr bwMode="auto">
          <a:xfrm flipH="1">
            <a:off x="6076950" y="2542431"/>
            <a:ext cx="228600" cy="877597"/>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9" name="TextBox 8"/>
          <p:cNvSpPr txBox="1"/>
          <p:nvPr/>
        </p:nvSpPr>
        <p:spPr>
          <a:xfrm>
            <a:off x="5375744" y="4793841"/>
            <a:ext cx="1732005" cy="369332"/>
          </a:xfrm>
          <a:prstGeom prst="rect">
            <a:avLst/>
          </a:prstGeom>
          <a:noFill/>
        </p:spPr>
        <p:txBody>
          <a:bodyPr wrap="square" rtlCol="0">
            <a:spAutoFit/>
          </a:bodyPr>
          <a:lstStyle/>
          <a:p>
            <a:r>
              <a:rPr lang="en-US" dirty="0" smtClean="0"/>
              <a:t>Risk distribution</a:t>
            </a:r>
            <a:endParaRPr lang="en-US" dirty="0"/>
          </a:p>
        </p:txBody>
      </p:sp>
      <p:cxnSp>
        <p:nvCxnSpPr>
          <p:cNvPr id="10" name="Straight Arrow Connector 9"/>
          <p:cNvCxnSpPr>
            <a:stCxn id="9" idx="0"/>
          </p:cNvCxnSpPr>
          <p:nvPr/>
        </p:nvCxnSpPr>
        <p:spPr bwMode="auto">
          <a:xfrm flipV="1">
            <a:off x="6241747" y="3734669"/>
            <a:ext cx="266314" cy="1059172"/>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2" name="Straight Arrow Connector 11"/>
          <p:cNvCxnSpPr/>
          <p:nvPr/>
        </p:nvCxnSpPr>
        <p:spPr bwMode="auto">
          <a:xfrm>
            <a:off x="4876490" y="2600162"/>
            <a:ext cx="877629" cy="723427"/>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3" name="TextBox 12"/>
          <p:cNvSpPr txBox="1"/>
          <p:nvPr/>
        </p:nvSpPr>
        <p:spPr>
          <a:xfrm>
            <a:off x="7092870" y="4419560"/>
            <a:ext cx="1038738" cy="369332"/>
          </a:xfrm>
          <a:prstGeom prst="rect">
            <a:avLst/>
          </a:prstGeom>
          <a:noFill/>
        </p:spPr>
        <p:txBody>
          <a:bodyPr wrap="square" rtlCol="0">
            <a:spAutoFit/>
          </a:bodyPr>
          <a:lstStyle/>
          <a:p>
            <a:r>
              <a:rPr lang="en-US" dirty="0" smtClean="0"/>
              <a:t>Premium</a:t>
            </a:r>
            <a:endParaRPr lang="en-US" dirty="0"/>
          </a:p>
        </p:txBody>
      </p:sp>
      <p:cxnSp>
        <p:nvCxnSpPr>
          <p:cNvPr id="14" name="Straight Arrow Connector 13"/>
          <p:cNvCxnSpPr>
            <a:stCxn id="13" idx="0"/>
            <a:endCxn id="6" idx="2"/>
          </p:cNvCxnSpPr>
          <p:nvPr/>
        </p:nvCxnSpPr>
        <p:spPr bwMode="auto">
          <a:xfrm flipH="1" flipV="1">
            <a:off x="6868256" y="3759598"/>
            <a:ext cx="622900" cy="697918"/>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5" name="TextBox 14"/>
          <p:cNvSpPr txBox="1"/>
          <p:nvPr/>
        </p:nvSpPr>
        <p:spPr>
          <a:xfrm>
            <a:off x="3756136" y="4173999"/>
            <a:ext cx="1400906" cy="369332"/>
          </a:xfrm>
          <a:prstGeom prst="rect">
            <a:avLst/>
          </a:prstGeom>
          <a:noFill/>
        </p:spPr>
        <p:txBody>
          <a:bodyPr wrap="square" rtlCol="0">
            <a:spAutoFit/>
          </a:bodyPr>
          <a:lstStyle/>
          <a:p>
            <a:r>
              <a:rPr lang="de-CH" dirty="0" smtClean="0"/>
              <a:t>Aggregation</a:t>
            </a:r>
            <a:endParaRPr lang="en-US" dirty="0"/>
          </a:p>
        </p:txBody>
      </p:sp>
      <p:cxnSp>
        <p:nvCxnSpPr>
          <p:cNvPr id="16" name="Straight Arrow Connector 15"/>
          <p:cNvCxnSpPr/>
          <p:nvPr/>
        </p:nvCxnSpPr>
        <p:spPr bwMode="auto">
          <a:xfrm flipV="1">
            <a:off x="5024648" y="3734669"/>
            <a:ext cx="1166602" cy="626395"/>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8" name="TextBox 17"/>
          <p:cNvSpPr txBox="1"/>
          <p:nvPr/>
        </p:nvSpPr>
        <p:spPr>
          <a:xfrm>
            <a:off x="3181351" y="2173099"/>
            <a:ext cx="2309998" cy="369332"/>
          </a:xfrm>
          <a:prstGeom prst="rect">
            <a:avLst/>
          </a:prstGeom>
          <a:noFill/>
        </p:spPr>
        <p:txBody>
          <a:bodyPr wrap="square" rtlCol="0">
            <a:spAutoFit/>
          </a:bodyPr>
          <a:lstStyle/>
          <a:p>
            <a:r>
              <a:rPr lang="en-US" dirty="0" smtClean="0"/>
              <a:t>Modeling uncertainty</a:t>
            </a:r>
            <a:endParaRPr lang="en-US" dirty="0"/>
          </a:p>
        </p:txBody>
      </p:sp>
    </p:spTree>
    <p:extLst>
      <p:ext uri="{BB962C8B-B14F-4D97-AF65-F5344CB8AC3E}">
        <p14:creationId xmlns:p14="http://schemas.microsoft.com/office/powerpoint/2010/main" val="3453900872"/>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Methodology</a:t>
            </a:r>
          </a:p>
        </p:txBody>
      </p:sp>
      <mc:AlternateContent xmlns:mc="http://schemas.openxmlformats.org/markup-compatibility/2006">
        <mc:Choice xmlns:a14="http://schemas.microsoft.com/office/drawing/2010/main" Requires="a14">
          <p:sp>
            <p:nvSpPr>
              <p:cNvPr id="3" name="Text Placeholder 2"/>
              <p:cNvSpPr>
                <a:spLocks noGrp="1"/>
              </p:cNvSpPr>
              <p:nvPr>
                <p:ph type="body" sz="quarter" idx="10"/>
              </p:nvPr>
            </p:nvSpPr>
            <p:spPr>
              <a:xfrm>
                <a:off x="838201" y="1341438"/>
                <a:ext cx="9791699" cy="4669218"/>
              </a:xfrm>
            </p:spPr>
            <p:txBody>
              <a:bodyPr/>
              <a:lstStyle/>
              <a:p>
                <a:pPr marL="0" indent="0">
                  <a:lnSpc>
                    <a:spcPct val="120000"/>
                  </a:lnSpc>
                  <a:buNone/>
                </a:pPr>
                <a:r>
                  <a:rPr lang="en-US" sz="1800" b="1" dirty="0" smtClean="0"/>
                  <a:t>Premium principles</a:t>
                </a:r>
                <a:endParaRPr lang="en-US" sz="1800" b="1" kern="1200" dirty="0"/>
              </a:p>
              <a:p>
                <a:pPr marL="0" indent="0">
                  <a:lnSpc>
                    <a:spcPct val="120000"/>
                  </a:lnSpc>
                  <a:buNone/>
                </a:pPr>
                <a:endParaRPr lang="en-US" sz="1800" b="1" dirty="0" smtClean="0"/>
              </a:p>
              <a:p>
                <a:pPr marL="0" indent="0">
                  <a:lnSpc>
                    <a:spcPct val="120000"/>
                  </a:lnSpc>
                  <a:buNone/>
                </a:pPr>
                <a:r>
                  <a:rPr lang="en-US" sz="1800" dirty="0" smtClean="0"/>
                  <a:t>Competitive premium (according to marginal costs):</a:t>
                </a:r>
                <a:endParaRPr lang="en-US" sz="1800" dirty="0"/>
              </a:p>
              <a:p>
                <a:pPr>
                  <a:lnSpc>
                    <a:spcPct val="120000"/>
                  </a:lnSpc>
                </a:pPr>
                <a:endParaRPr lang="en-US" b="1" dirty="0" smtClean="0"/>
              </a:p>
              <a:p>
                <a:pPr marL="0" indent="0">
                  <a:lnSpc>
                    <a:spcPct val="120000"/>
                  </a:lnSpc>
                  <a:buNone/>
                </a:pPr>
                <a14:m>
                  <m:oMathPara xmlns:m="http://schemas.openxmlformats.org/officeDocument/2006/math">
                    <m:oMathParaPr>
                      <m:jc m:val="centerGroup"/>
                    </m:oMathParaPr>
                    <m:oMath xmlns:m="http://schemas.openxmlformats.org/officeDocument/2006/math">
                      <m:sSub>
                        <m:sSubPr>
                          <m:ctrlPr>
                            <a:rPr lang="en-US" sz="1800" i="1" smtClean="0"/>
                          </m:ctrlPr>
                        </m:sSubPr>
                        <m:e>
                          <m:sSup>
                            <m:sSupPr>
                              <m:ctrlPr>
                                <a:rPr lang="en-US" sz="1800" i="1"/>
                              </m:ctrlPr>
                            </m:sSupPr>
                            <m:e>
                              <m:r>
                                <a:rPr lang="en-US" sz="1800" i="1"/>
                                <m:t>𝜋</m:t>
                              </m:r>
                            </m:e>
                            <m:sup>
                              <m:r>
                                <a:rPr lang="en-US" sz="1800" i="1"/>
                                <m:t>∗</m:t>
                              </m:r>
                            </m:sup>
                          </m:sSup>
                        </m:e>
                        <m:sub>
                          <m:r>
                            <a:rPr lang="de-CH" sz="1800" b="0" i="1" smtClean="0">
                              <a:latin typeface="Cambria Math" panose="02040503050406030204" pitchFamily="18" charset="0"/>
                            </a:rPr>
                            <m:t>𝑛𝑒𝑡</m:t>
                          </m:r>
                        </m:sub>
                      </m:sSub>
                      <m:r>
                        <a:rPr lang="en-US" sz="1800" i="1"/>
                        <m:t>=</m:t>
                      </m:r>
                      <m:r>
                        <a:rPr lang="en-US" sz="1800" i="1"/>
                        <m:t>𝐸</m:t>
                      </m:r>
                      <m:d>
                        <m:dPr>
                          <m:ctrlPr>
                            <a:rPr lang="en-US" sz="1800" i="1"/>
                          </m:ctrlPr>
                        </m:dPr>
                        <m:e>
                          <m:r>
                            <a:rPr lang="en-US" sz="1800" b="0" i="1" smtClean="0">
                              <a:latin typeface="Cambria Math" panose="02040503050406030204" pitchFamily="18" charset="0"/>
                            </a:rPr>
                            <m:t>𝑍</m:t>
                          </m:r>
                        </m:e>
                      </m:d>
                      <m:r>
                        <a:rPr lang="en-US" sz="1800" i="1"/>
                        <m:t>−</m:t>
                      </m:r>
                      <m:f>
                        <m:fPr>
                          <m:ctrlPr>
                            <a:rPr lang="en-US" sz="1800" i="1"/>
                          </m:ctrlPr>
                        </m:fPr>
                        <m:num>
                          <m:r>
                            <a:rPr lang="en-US" sz="1800" i="1"/>
                            <m:t>𝐸</m:t>
                          </m:r>
                          <m:d>
                            <m:dPr>
                              <m:ctrlPr>
                                <a:rPr lang="en-US" sz="1800" i="1">
                                  <a:latin typeface="Cambria Math" panose="02040503050406030204" pitchFamily="18" charset="0"/>
                                </a:rPr>
                              </m:ctrlPr>
                            </m:dPr>
                            <m:e>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min</m:t>
                                  </m:r>
                                </m:fName>
                                <m:e>
                                  <m:d>
                                    <m:dPr>
                                      <m:begChr m:val="["/>
                                      <m:endChr m:val="]"/>
                                      <m:ctrlPr>
                                        <a:rPr lang="en-US" sz="1800" i="1">
                                          <a:latin typeface="Cambria Math" panose="02040503050406030204" pitchFamily="18" charset="0"/>
                                        </a:rPr>
                                      </m:ctrlPr>
                                    </m:dPr>
                                    <m:e>
                                      <m:r>
                                        <a:rPr lang="en-US" sz="1800" i="1">
                                          <a:latin typeface="Cambria Math" panose="02040503050406030204" pitchFamily="18" charset="0"/>
                                        </a:rPr>
                                        <m:t>0,</m:t>
                                      </m:r>
                                      <m:acc>
                                        <m:accPr>
                                          <m:chr m:val="̂"/>
                                          <m:ctrlPr>
                                            <a:rPr lang="en-US" sz="1800" i="1">
                                              <a:latin typeface="Cambria Math" panose="02040503050406030204" pitchFamily="18" charset="0"/>
                                            </a:rPr>
                                          </m:ctrlPr>
                                        </m:accPr>
                                        <m:e>
                                          <m:r>
                                            <a:rPr lang="en-US" sz="1800" i="1">
                                              <a:latin typeface="Cambria Math" panose="02040503050406030204" pitchFamily="18" charset="0"/>
                                            </a:rPr>
                                            <m:t>𝑋</m:t>
                                          </m:r>
                                        </m:e>
                                      </m:acc>
                                      <m:r>
                                        <a:rPr lang="de-CH" sz="1800" b="0" i="1" smtClean="0">
                                          <a:latin typeface="Cambria Math" panose="02040503050406030204" pitchFamily="18" charset="0"/>
                                        </a:rPr>
                                        <m:t>−</m:t>
                                      </m:r>
                                      <m:r>
                                        <a:rPr lang="en-US" sz="1800" i="1">
                                          <a:latin typeface="Cambria Math" panose="02040503050406030204" pitchFamily="18" charset="0"/>
                                        </a:rPr>
                                        <m:t>𝑙𝑙</m:t>
                                      </m:r>
                                    </m:e>
                                  </m:d>
                                </m:e>
                              </m:func>
                            </m:e>
                          </m:d>
                        </m:num>
                        <m:den>
                          <m:r>
                            <a:rPr lang="en-US" sz="1800" i="1"/>
                            <m:t>𝑚</m:t>
                          </m:r>
                        </m:den>
                      </m:f>
                      <m:r>
                        <a:rPr lang="de-CH" sz="1800" b="0" i="0" smtClean="0">
                          <a:latin typeface="Cambria Math" panose="02040503050406030204" pitchFamily="18" charset="0"/>
                        </a:rPr>
                        <m:t>+</m:t>
                      </m:r>
                      <m:sSup>
                        <m:sSupPr>
                          <m:ctrlPr>
                            <a:rPr lang="en-US" sz="1800" i="1"/>
                          </m:ctrlPr>
                        </m:sSupPr>
                        <m:e>
                          <m:r>
                            <m:rPr>
                              <m:sty m:val="p"/>
                            </m:rPr>
                            <a:rPr lang="en-US" sz="1800"/>
                            <m:t>c</m:t>
                          </m:r>
                        </m:e>
                        <m:sup>
                          <m:r>
                            <a:rPr lang="en-US" sz="1800" i="1"/>
                            <m:t>′</m:t>
                          </m:r>
                        </m:sup>
                      </m:sSup>
                      <m:d>
                        <m:dPr>
                          <m:ctrlPr>
                            <a:rPr lang="en-US" sz="1800" i="1"/>
                          </m:ctrlPr>
                        </m:dPr>
                        <m:e>
                          <m:r>
                            <m:rPr>
                              <m:sty m:val="p"/>
                            </m:rPr>
                            <a:rPr lang="en-US" sz="1800"/>
                            <m:t>n</m:t>
                          </m:r>
                        </m:e>
                      </m:d>
                    </m:oMath>
                  </m:oMathPara>
                </a14:m>
                <a:endParaRPr lang="en-US" sz="1800" dirty="0" smtClean="0"/>
              </a:p>
              <a:p>
                <a:pPr>
                  <a:lnSpc>
                    <a:spcPct val="120000"/>
                  </a:lnSpc>
                </a:pPr>
                <a:endParaRPr lang="en-US" dirty="0" smtClean="0"/>
              </a:p>
              <a:p>
                <a:pPr>
                  <a:lnSpc>
                    <a:spcPct val="120000"/>
                  </a:lnSpc>
                  <a:buFont typeface="Arial" panose="020B0604020202020204" pitchFamily="34" charset="0"/>
                  <a:buChar char="•"/>
                </a:pPr>
                <a:r>
                  <a:rPr lang="en-US" sz="1800" dirty="0" smtClean="0"/>
                  <a:t>In words: the client caring about the insurers default feeds back on the product quality (see, e.g., Zanjani 2002). </a:t>
                </a:r>
              </a:p>
              <a:p>
                <a:pPr>
                  <a:lnSpc>
                    <a:spcPct val="120000"/>
                  </a:lnSpc>
                  <a:buFont typeface="Arial" panose="020B0604020202020204" pitchFamily="34" charset="0"/>
                  <a:buChar char="•"/>
                </a:pPr>
                <a:r>
                  <a:rPr lang="en-US" sz="1800" dirty="0"/>
                  <a:t>I</a:t>
                </a:r>
                <a:r>
                  <a:rPr lang="en-US" sz="1800" dirty="0" smtClean="0"/>
                  <a:t>mitates “risk aversion” at the insurer.</a:t>
                </a:r>
              </a:p>
              <a:p>
                <a:pPr>
                  <a:lnSpc>
                    <a:spcPct val="120000"/>
                  </a:lnSpc>
                  <a:buFont typeface="Arial" panose="020B0604020202020204" pitchFamily="34" charset="0"/>
                  <a:buChar char="•"/>
                </a:pPr>
                <a14:m>
                  <m:oMath xmlns:m="http://schemas.openxmlformats.org/officeDocument/2006/math">
                    <m:sSup>
                      <m:sSupPr>
                        <m:ctrlPr>
                          <a:rPr lang="en-US" sz="1800" i="1">
                            <a:latin typeface="Cambria Math" panose="02040503050406030204" pitchFamily="18" charset="0"/>
                          </a:rPr>
                        </m:ctrlPr>
                      </m:sSupPr>
                      <m:e>
                        <m:r>
                          <m:rPr>
                            <m:sty m:val="p"/>
                          </m:rPr>
                          <a:rPr lang="en-US" sz="1800">
                            <a:latin typeface="Cambria Math" panose="02040503050406030204" pitchFamily="18" charset="0"/>
                          </a:rPr>
                          <m:t>c</m:t>
                        </m:r>
                      </m:e>
                      <m:sup>
                        <m:r>
                          <a:rPr lang="en-US" sz="1800" i="1">
                            <a:latin typeface="Cambria Math" panose="02040503050406030204" pitchFamily="18" charset="0"/>
                          </a:rPr>
                          <m:t>′</m:t>
                        </m:r>
                      </m:sup>
                    </m:sSup>
                    <m:d>
                      <m:dPr>
                        <m:ctrlPr>
                          <a:rPr lang="en-US" sz="1800" i="1">
                            <a:latin typeface="Cambria Math" panose="02040503050406030204" pitchFamily="18" charset="0"/>
                          </a:rPr>
                        </m:ctrlPr>
                      </m:dPr>
                      <m:e>
                        <m:r>
                          <m:rPr>
                            <m:sty m:val="p"/>
                          </m:rPr>
                          <a:rPr lang="en-US" sz="1800">
                            <a:latin typeface="Cambria Math" panose="02040503050406030204" pitchFamily="18" charset="0"/>
                          </a:rPr>
                          <m:t>n</m:t>
                        </m:r>
                      </m:e>
                    </m:d>
                  </m:oMath>
                </a14:m>
                <a:r>
                  <a:rPr lang="en-US" sz="1800" dirty="0" smtClean="0"/>
                  <a:t> incorporates asymmetric information costs (</a:t>
                </a:r>
                <a:r>
                  <a:rPr lang="en-US" sz="1800" dirty="0"/>
                  <a:t>screening </a:t>
                </a:r>
                <a:r>
                  <a:rPr lang="en-US" sz="1800" dirty="0" smtClean="0"/>
                  <a:t>&amp; monitoring). Modeling risk?</a:t>
                </a:r>
              </a:p>
            </p:txBody>
          </p:sp>
        </mc:Choice>
        <mc:Fallback>
          <p:sp>
            <p:nvSpPr>
              <p:cNvPr id="3" name="Text Placeholder 2"/>
              <p:cNvSpPr>
                <a:spLocks noGrp="1" noRot="1" noChangeAspect="1" noMove="1" noResize="1" noEditPoints="1" noAdjustHandles="1" noChangeArrowheads="1" noChangeShapeType="1" noTextEdit="1"/>
              </p:cNvSpPr>
              <p:nvPr>
                <p:ph type="body" sz="quarter" idx="10"/>
              </p:nvPr>
            </p:nvSpPr>
            <p:spPr>
              <a:xfrm>
                <a:off x="838201" y="1341438"/>
                <a:ext cx="9791699" cy="4669218"/>
              </a:xfrm>
              <a:blipFill>
                <a:blip r:embed="rId3"/>
                <a:stretch>
                  <a:fillRect l="-560" r="-872"/>
                </a:stretch>
              </a:blipFill>
            </p:spPr>
            <p:txBody>
              <a:bodyPr/>
              <a:lstStyle/>
              <a:p>
                <a:r>
                  <a:rPr lang="en-US">
                    <a:noFill/>
                  </a:rPr>
                  <a:t> </a:t>
                </a:r>
              </a:p>
            </p:txBody>
          </p:sp>
        </mc:Fallback>
      </mc:AlternateContent>
    </p:spTree>
    <p:extLst>
      <p:ext uri="{BB962C8B-B14F-4D97-AF65-F5344CB8AC3E}">
        <p14:creationId xmlns:p14="http://schemas.microsoft.com/office/powerpoint/2010/main" val="3151837799"/>
      </p:ext>
    </p:extLst>
  </p:cSld>
  <p:clrMapOvr>
    <a:masterClrMapping/>
  </p:clrMapOvr>
  <p:transition>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p:cNvSpPr/>
          <p:nvPr/>
        </p:nvSpPr>
        <p:spPr bwMode="auto">
          <a:xfrm>
            <a:off x="5572124" y="2109653"/>
            <a:ext cx="1763433" cy="517233"/>
          </a:xfrm>
          <a:prstGeom prst="ellipse">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Gill Alt One MT" pitchFamily="50" charset="0"/>
            </a:endParaRPr>
          </a:p>
        </p:txBody>
      </p:sp>
      <p:sp>
        <p:nvSpPr>
          <p:cNvPr id="2" name="Title 1"/>
          <p:cNvSpPr>
            <a:spLocks noGrp="1"/>
          </p:cNvSpPr>
          <p:nvPr>
            <p:ph type="title"/>
          </p:nvPr>
        </p:nvSpPr>
        <p:spPr/>
        <p:txBody>
          <a:bodyPr/>
          <a:lstStyle/>
          <a:p>
            <a:r>
              <a:rPr lang="en-US" noProof="0" dirty="0"/>
              <a:t>Model Framework</a:t>
            </a:r>
          </a:p>
        </p:txBody>
      </p:sp>
      <mc:AlternateContent xmlns:mc="http://schemas.openxmlformats.org/markup-compatibility/2006">
        <mc:Choice xmlns:a14="http://schemas.microsoft.com/office/drawing/2010/main" Requires="a14">
          <p:sp>
            <p:nvSpPr>
              <p:cNvPr id="6" name="Rectangle 5"/>
              <p:cNvSpPr/>
              <p:nvPr/>
            </p:nvSpPr>
            <p:spPr>
              <a:xfrm>
                <a:off x="5491349" y="3329608"/>
                <a:ext cx="2753814" cy="404983"/>
              </a:xfrm>
              <a:prstGeom prst="rect">
                <a:avLst/>
              </a:prstGeom>
            </p:spPr>
            <p:txBody>
              <a:bodyPr wrap="square">
                <a:spAutoFit/>
              </a:bodyPr>
              <a:lstStyle/>
              <a:p>
                <a14:m>
                  <m:oMath xmlns:m="http://schemas.openxmlformats.org/officeDocument/2006/math">
                    <m:sSup>
                      <m:sSupPr>
                        <m:ctrlPr>
                          <a:rPr lang="en-US" i="1" smtClean="0">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𝐸</m:t>
                        </m:r>
                      </m:e>
                      <m:sup>
                        <m:r>
                          <a:rPr lang="en-US" i="1">
                            <a:latin typeface="Cambria Math" panose="02040503050406030204" pitchFamily="18" charset="0"/>
                            <a:ea typeface="Cambria Math" panose="02040503050406030204" pitchFamily="18" charset="0"/>
                          </a:rPr>
                          <m:t>ℙ</m:t>
                        </m:r>
                      </m:sup>
                    </m:sSup>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𝑈</m:t>
                        </m:r>
                        <m:d>
                          <m:dPr>
                            <m:ctrlPr>
                              <a:rPr lang="en-US"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𝑓</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𝑍</m:t>
                            </m:r>
                            <m:r>
                              <a:rPr lang="de-CH"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𝜋</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𝑛</m:t>
                            </m:r>
                            <m:r>
                              <a:rPr lang="de-CH" i="1">
                                <a:latin typeface="Cambria Math" panose="02040503050406030204" pitchFamily="18" charset="0"/>
                                <a:ea typeface="Cambria Math" panose="02040503050406030204" pitchFamily="18" charset="0"/>
                              </a:rPr>
                              <m:t>) </m:t>
                            </m:r>
                          </m:e>
                        </m:d>
                      </m:e>
                    </m:d>
                  </m:oMath>
                </a14:m>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ℙ</m:t>
                    </m:r>
                    <m:r>
                      <m:rPr>
                        <m:sty m:val="p"/>
                      </m:rPr>
                      <a:rPr lang="en-US" i="1">
                        <a:latin typeface="Cambria Math" panose="02040503050406030204" pitchFamily="18" charset="0"/>
                        <a:ea typeface="Cambria Math" panose="02040503050406030204" pitchFamily="18" charset="0"/>
                      </a:rPr>
                      <m:t>ϵ</m:t>
                    </m:r>
                    <m:r>
                      <a:rPr lang="en-US">
                        <a:latin typeface="Cambria Math" panose="02040503050406030204" pitchFamily="18" charset="0"/>
                      </a:rPr>
                      <m:t>𝒫</m:t>
                    </m:r>
                  </m:oMath>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5491349" y="3329608"/>
                <a:ext cx="2753814" cy="404983"/>
              </a:xfrm>
              <a:prstGeom prst="rect">
                <a:avLst/>
              </a:prstGeom>
              <a:blipFill>
                <a:blip r:embed="rId3"/>
                <a:stretch>
                  <a:fillRect t="-2985" b="-17910"/>
                </a:stretch>
              </a:blipFill>
            </p:spPr>
            <p:txBody>
              <a:bodyPr/>
              <a:lstStyle/>
              <a:p>
                <a:r>
                  <a:rPr lang="en-US">
                    <a:noFill/>
                  </a:rPr>
                  <a:t> </a:t>
                </a:r>
              </a:p>
            </p:txBody>
          </p:sp>
        </mc:Fallback>
      </mc:AlternateContent>
      <p:sp>
        <p:nvSpPr>
          <p:cNvPr id="7" name="TextBox 6"/>
          <p:cNvSpPr txBox="1"/>
          <p:nvPr/>
        </p:nvSpPr>
        <p:spPr>
          <a:xfrm>
            <a:off x="5759269" y="2173099"/>
            <a:ext cx="1410314" cy="369332"/>
          </a:xfrm>
          <a:prstGeom prst="rect">
            <a:avLst/>
          </a:prstGeom>
          <a:noFill/>
        </p:spPr>
        <p:txBody>
          <a:bodyPr wrap="square" rtlCol="0">
            <a:spAutoFit/>
          </a:bodyPr>
          <a:lstStyle/>
          <a:p>
            <a:r>
              <a:rPr lang="en-US" dirty="0" smtClean="0"/>
              <a:t>Risk aversion</a:t>
            </a:r>
            <a:endParaRPr lang="en-US" dirty="0"/>
          </a:p>
        </p:txBody>
      </p:sp>
      <p:cxnSp>
        <p:nvCxnSpPr>
          <p:cNvPr id="8" name="Straight Arrow Connector 7"/>
          <p:cNvCxnSpPr/>
          <p:nvPr/>
        </p:nvCxnSpPr>
        <p:spPr bwMode="auto">
          <a:xfrm flipH="1">
            <a:off x="6076950" y="2542431"/>
            <a:ext cx="228600" cy="877597"/>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9" name="TextBox 8"/>
          <p:cNvSpPr txBox="1"/>
          <p:nvPr/>
        </p:nvSpPr>
        <p:spPr>
          <a:xfrm>
            <a:off x="5375744" y="4793841"/>
            <a:ext cx="1732005" cy="369332"/>
          </a:xfrm>
          <a:prstGeom prst="rect">
            <a:avLst/>
          </a:prstGeom>
          <a:noFill/>
        </p:spPr>
        <p:txBody>
          <a:bodyPr wrap="square" rtlCol="0">
            <a:spAutoFit/>
          </a:bodyPr>
          <a:lstStyle/>
          <a:p>
            <a:r>
              <a:rPr lang="en-US" dirty="0" smtClean="0"/>
              <a:t>Risk distribution</a:t>
            </a:r>
            <a:endParaRPr lang="en-US" dirty="0"/>
          </a:p>
        </p:txBody>
      </p:sp>
      <p:cxnSp>
        <p:nvCxnSpPr>
          <p:cNvPr id="10" name="Straight Arrow Connector 9"/>
          <p:cNvCxnSpPr>
            <a:stCxn id="9" idx="0"/>
          </p:cNvCxnSpPr>
          <p:nvPr/>
        </p:nvCxnSpPr>
        <p:spPr bwMode="auto">
          <a:xfrm flipV="1">
            <a:off x="6241747" y="3734669"/>
            <a:ext cx="266314" cy="1059172"/>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2" name="Straight Arrow Connector 11"/>
          <p:cNvCxnSpPr/>
          <p:nvPr/>
        </p:nvCxnSpPr>
        <p:spPr bwMode="auto">
          <a:xfrm>
            <a:off x="4876490" y="2600162"/>
            <a:ext cx="877629" cy="723427"/>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3" name="TextBox 12"/>
          <p:cNvSpPr txBox="1"/>
          <p:nvPr/>
        </p:nvSpPr>
        <p:spPr>
          <a:xfrm>
            <a:off x="6971787" y="4457516"/>
            <a:ext cx="1038738" cy="369332"/>
          </a:xfrm>
          <a:prstGeom prst="rect">
            <a:avLst/>
          </a:prstGeom>
          <a:noFill/>
        </p:spPr>
        <p:txBody>
          <a:bodyPr wrap="square" rtlCol="0">
            <a:spAutoFit/>
          </a:bodyPr>
          <a:lstStyle/>
          <a:p>
            <a:r>
              <a:rPr lang="en-US" dirty="0" smtClean="0"/>
              <a:t>Premium</a:t>
            </a:r>
            <a:endParaRPr lang="en-US" dirty="0"/>
          </a:p>
        </p:txBody>
      </p:sp>
      <p:cxnSp>
        <p:nvCxnSpPr>
          <p:cNvPr id="14" name="Straight Arrow Connector 13"/>
          <p:cNvCxnSpPr>
            <a:stCxn id="13" idx="0"/>
            <a:endCxn id="6" idx="2"/>
          </p:cNvCxnSpPr>
          <p:nvPr/>
        </p:nvCxnSpPr>
        <p:spPr bwMode="auto">
          <a:xfrm flipH="1" flipV="1">
            <a:off x="6868256" y="3759598"/>
            <a:ext cx="622900" cy="697918"/>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5" name="TextBox 14"/>
          <p:cNvSpPr txBox="1"/>
          <p:nvPr/>
        </p:nvSpPr>
        <p:spPr>
          <a:xfrm>
            <a:off x="3756136" y="4173999"/>
            <a:ext cx="1400906" cy="369332"/>
          </a:xfrm>
          <a:prstGeom prst="rect">
            <a:avLst/>
          </a:prstGeom>
          <a:noFill/>
        </p:spPr>
        <p:txBody>
          <a:bodyPr wrap="square" rtlCol="0">
            <a:spAutoFit/>
          </a:bodyPr>
          <a:lstStyle/>
          <a:p>
            <a:r>
              <a:rPr lang="de-CH" dirty="0" smtClean="0"/>
              <a:t>Aggregation</a:t>
            </a:r>
            <a:endParaRPr lang="en-US" dirty="0"/>
          </a:p>
        </p:txBody>
      </p:sp>
      <p:cxnSp>
        <p:nvCxnSpPr>
          <p:cNvPr id="16" name="Straight Arrow Connector 15"/>
          <p:cNvCxnSpPr/>
          <p:nvPr/>
        </p:nvCxnSpPr>
        <p:spPr bwMode="auto">
          <a:xfrm flipV="1">
            <a:off x="5024648" y="3734669"/>
            <a:ext cx="1166602" cy="626395"/>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9" name="TextBox 18"/>
          <p:cNvSpPr txBox="1"/>
          <p:nvPr/>
        </p:nvSpPr>
        <p:spPr>
          <a:xfrm>
            <a:off x="2847044" y="2202937"/>
            <a:ext cx="2309998" cy="369332"/>
          </a:xfrm>
          <a:prstGeom prst="rect">
            <a:avLst/>
          </a:prstGeom>
          <a:noFill/>
        </p:spPr>
        <p:txBody>
          <a:bodyPr wrap="square" rtlCol="0">
            <a:spAutoFit/>
          </a:bodyPr>
          <a:lstStyle/>
          <a:p>
            <a:r>
              <a:rPr lang="en-US" dirty="0" smtClean="0"/>
              <a:t>Modeling uncertainty</a:t>
            </a:r>
            <a:endParaRPr lang="en-US" dirty="0"/>
          </a:p>
        </p:txBody>
      </p:sp>
    </p:spTree>
    <p:extLst>
      <p:ext uri="{BB962C8B-B14F-4D97-AF65-F5344CB8AC3E}">
        <p14:creationId xmlns:p14="http://schemas.microsoft.com/office/powerpoint/2010/main" val="996512522"/>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Methodology</a:t>
            </a:r>
            <a:endParaRPr lang="en-US" noProof="0" dirty="0"/>
          </a:p>
        </p:txBody>
      </p:sp>
      <mc:AlternateContent xmlns:mc="http://schemas.openxmlformats.org/markup-compatibility/2006">
        <mc:Choice xmlns:a14="http://schemas.microsoft.com/office/drawing/2010/main" Requires="a14">
          <p:sp>
            <p:nvSpPr>
              <p:cNvPr id="3" name="Text Placeholder 2"/>
              <p:cNvSpPr>
                <a:spLocks noGrp="1"/>
              </p:cNvSpPr>
              <p:nvPr>
                <p:ph type="body" sz="quarter" idx="10"/>
              </p:nvPr>
            </p:nvSpPr>
            <p:spPr>
              <a:xfrm>
                <a:off x="838201" y="1341438"/>
                <a:ext cx="8511540" cy="4669218"/>
              </a:xfrm>
            </p:spPr>
            <p:txBody>
              <a:bodyPr/>
              <a:lstStyle/>
              <a:p>
                <a:pPr marL="0" indent="0">
                  <a:lnSpc>
                    <a:spcPct val="150000"/>
                  </a:lnSpc>
                  <a:buNone/>
                </a:pPr>
                <a:r>
                  <a:rPr lang="en-US" sz="1800" b="1" dirty="0" smtClean="0"/>
                  <a:t>How to evaluate the value of a cyber risk portfolio?</a:t>
                </a:r>
              </a:p>
              <a:p>
                <a:pPr marL="479425" lvl="1" indent="0">
                  <a:lnSpc>
                    <a:spcPct val="120000"/>
                  </a:lnSpc>
                  <a:buNone/>
                </a:pPr>
                <a:endParaRPr lang="en-US" sz="1800" kern="1200" dirty="0" smtClean="0"/>
              </a:p>
              <a:p>
                <a:pPr lvl="1">
                  <a:lnSpc>
                    <a:spcPct val="120000"/>
                  </a:lnSpc>
                  <a:buFont typeface="Arial" panose="020B0604020202020204" pitchFamily="34" charset="0"/>
                  <a:buChar char="•"/>
                </a:pPr>
                <a:r>
                  <a:rPr lang="en-US" sz="1800" kern="1200" dirty="0" smtClean="0"/>
                  <a:t>Risk measures (e.g. </a:t>
                </a:r>
                <a14:m>
                  <m:oMath xmlns:m="http://schemas.openxmlformats.org/officeDocument/2006/math">
                    <m:sSub>
                      <m:sSubPr>
                        <m:ctrlPr>
                          <a:rPr lang="en-US" sz="1800" i="1" kern="1200">
                            <a:latin typeface="Cambria Math" panose="02040503050406030204" pitchFamily="18" charset="0"/>
                          </a:rPr>
                        </m:ctrlPr>
                      </m:sSubPr>
                      <m:e>
                        <m:r>
                          <m:rPr>
                            <m:sty m:val="p"/>
                          </m:rPr>
                          <a:rPr lang="en-US" sz="1800" kern="1200">
                            <a:latin typeface="Cambria Math" panose="02040503050406030204" pitchFamily="18" charset="0"/>
                          </a:rPr>
                          <m:t>VaR</m:t>
                        </m:r>
                      </m:e>
                      <m:sub>
                        <m:r>
                          <m:rPr>
                            <m:sty m:val="p"/>
                          </m:rPr>
                          <a:rPr lang="en-US" sz="1800" kern="1200">
                            <a:latin typeface="Cambria Math" panose="02040503050406030204" pitchFamily="18" charset="0"/>
                          </a:rPr>
                          <m:t>q</m:t>
                        </m:r>
                      </m:sub>
                    </m:sSub>
                    <m:d>
                      <m:dPr>
                        <m:ctrlPr>
                          <a:rPr lang="en-US" sz="1800" i="1" kern="1200">
                            <a:latin typeface="Cambria Math" panose="02040503050406030204" pitchFamily="18" charset="0"/>
                          </a:rPr>
                        </m:ctrlPr>
                      </m:dPr>
                      <m:e>
                        <m:r>
                          <m:rPr>
                            <m:sty m:val="p"/>
                          </m:rPr>
                          <a:rPr lang="en-US" sz="1800" kern="1200">
                            <a:latin typeface="Cambria Math" panose="02040503050406030204" pitchFamily="18" charset="0"/>
                          </a:rPr>
                          <m:t>X</m:t>
                        </m:r>
                      </m:e>
                    </m:d>
                  </m:oMath>
                </a14:m>
                <a:r>
                  <a:rPr lang="en-US" sz="1800" dirty="0" smtClean="0"/>
                  <a:t>)</a:t>
                </a:r>
              </a:p>
              <a:p>
                <a:pPr lvl="1">
                  <a:lnSpc>
                    <a:spcPct val="120000"/>
                  </a:lnSpc>
                  <a:buFont typeface="Arial" panose="020B0604020202020204" pitchFamily="34" charset="0"/>
                  <a:buChar char="•"/>
                </a:pPr>
                <a:r>
                  <a:rPr lang="en-US" sz="1800" dirty="0" smtClean="0"/>
                  <a:t>Expected </a:t>
                </a:r>
                <a:r>
                  <a:rPr lang="en-US" sz="1800" dirty="0"/>
                  <a:t>utility </a:t>
                </a:r>
                <a:endParaRPr lang="en-US" sz="1800" dirty="0" smtClean="0"/>
              </a:p>
              <a:p>
                <a:pPr lvl="2">
                  <a:lnSpc>
                    <a:spcPct val="120000"/>
                  </a:lnSpc>
                  <a:buFont typeface="Arial" panose="020B0604020202020204" pitchFamily="34" charset="0"/>
                  <a:buChar char="•"/>
                </a:pPr>
                <a14:m>
                  <m:oMath xmlns:m="http://schemas.openxmlformats.org/officeDocument/2006/math">
                    <m:r>
                      <a:rPr lang="en-US" sz="1800" i="1">
                        <a:latin typeface="Cambria Math" panose="02040503050406030204" pitchFamily="18" charset="0"/>
                      </a:rPr>
                      <m:t>𝐸</m:t>
                    </m:r>
                    <m:d>
                      <m:dPr>
                        <m:ctrlPr>
                          <a:rPr lang="en-US" sz="1800" i="1">
                            <a:latin typeface="Cambria Math" panose="02040503050406030204" pitchFamily="18" charset="0"/>
                          </a:rPr>
                        </m:ctrlPr>
                      </m:dPr>
                      <m:e>
                        <m:r>
                          <a:rPr lang="en-US" sz="1800" b="0" i="1" smtClean="0">
                            <a:latin typeface="Cambria Math" panose="02040503050406030204" pitchFamily="18" charset="0"/>
                          </a:rPr>
                          <m:t>𝑢</m:t>
                        </m:r>
                        <m:d>
                          <m:dPr>
                            <m:ctrlPr>
                              <a:rPr lang="en-US" sz="1800" i="1">
                                <a:latin typeface="Cambria Math" panose="02040503050406030204" pitchFamily="18" charset="0"/>
                              </a:rPr>
                            </m:ctrlPr>
                          </m:dPr>
                          <m:e>
                            <m:r>
                              <a:rPr lang="en-US" sz="1800" b="0" i="1" smtClean="0">
                                <a:latin typeface="Cambria Math" panose="02040503050406030204" pitchFamily="18" charset="0"/>
                              </a:rPr>
                              <m:t>𝑋</m:t>
                            </m:r>
                          </m:e>
                        </m:d>
                      </m:e>
                    </m:d>
                  </m:oMath>
                </a14:m>
                <a:r>
                  <a:rPr lang="en-US" sz="1800" dirty="0" smtClean="0"/>
                  <a:t>, where </a:t>
                </a:r>
                <a14:m>
                  <m:oMath xmlns:m="http://schemas.openxmlformats.org/officeDocument/2006/math">
                    <m:r>
                      <a:rPr lang="en-US" sz="1800" i="1">
                        <a:latin typeface="Cambria Math" panose="02040503050406030204" pitchFamily="18" charset="0"/>
                      </a:rPr>
                      <m:t>𝑢</m:t>
                    </m:r>
                  </m:oMath>
                </a14:m>
                <a:r>
                  <a:rPr lang="en-US" sz="1800" dirty="0" smtClean="0"/>
                  <a:t> is an </a:t>
                </a:r>
                <a:r>
                  <a:rPr lang="en-US" sz="1800" dirty="0" err="1" smtClean="0"/>
                  <a:t>isoelastic</a:t>
                </a:r>
                <a:r>
                  <a:rPr lang="en-US" sz="1800" dirty="0" smtClean="0"/>
                  <a:t> (power) utility function </a:t>
                </a:r>
              </a:p>
              <a:p>
                <a:pPr lvl="2">
                  <a:lnSpc>
                    <a:spcPct val="120000"/>
                  </a:lnSpc>
                  <a:buFont typeface="Arial" panose="020B0604020202020204" pitchFamily="34" charset="0"/>
                  <a:buChar char="•"/>
                </a:pPr>
                <a:r>
                  <a:rPr lang="en-US" sz="1800" dirty="0" smtClean="0"/>
                  <a:t>What is the appropriate risk </a:t>
                </a:r>
                <a:r>
                  <a:rPr lang="en-US" sz="1800" dirty="0" smtClean="0"/>
                  <a:t>aversion (frictions)?</a:t>
                </a:r>
              </a:p>
              <a:p>
                <a:pPr lvl="1">
                  <a:lnSpc>
                    <a:spcPct val="120000"/>
                  </a:lnSpc>
                  <a:buFont typeface="Arial" panose="020B0604020202020204" pitchFamily="34" charset="0"/>
                  <a:buChar char="•"/>
                </a:pPr>
                <a:r>
                  <a:rPr lang="en-US" sz="1800" dirty="0" smtClean="0"/>
                  <a:t>Prospect </a:t>
                </a:r>
                <a:r>
                  <a:rPr lang="en-US" sz="1800" dirty="0" smtClean="0"/>
                  <a:t>theory</a:t>
                </a:r>
                <a:endParaRPr lang="en-US" sz="1800" dirty="0"/>
              </a:p>
              <a:p>
                <a:pPr lvl="1">
                  <a:lnSpc>
                    <a:spcPct val="120000"/>
                  </a:lnSpc>
                  <a:buFont typeface="Arial" panose="020B0604020202020204" pitchFamily="34" charset="0"/>
                  <a:buChar char="•"/>
                </a:pPr>
                <a:r>
                  <a:rPr lang="en-US" sz="1800" dirty="0" smtClean="0"/>
                  <a:t>Mean-</a:t>
                </a:r>
                <a:r>
                  <a:rPr lang="en-US" sz="1800" dirty="0" err="1" smtClean="0"/>
                  <a:t>VaR</a:t>
                </a:r>
                <a:r>
                  <a:rPr lang="en-US" sz="1800" dirty="0" smtClean="0"/>
                  <a:t> </a:t>
                </a:r>
                <a:r>
                  <a:rPr lang="en-US" sz="1800" dirty="0" smtClean="0"/>
                  <a:t>approach</a:t>
                </a:r>
                <a:endParaRPr lang="en-US" sz="1800" dirty="0"/>
              </a:p>
              <a:p>
                <a:pPr lvl="2">
                  <a:lnSpc>
                    <a:spcPct val="120000"/>
                  </a:lnSpc>
                  <a:buFont typeface="Arial" panose="020B0604020202020204" pitchFamily="34" charset="0"/>
                  <a:buChar char="•"/>
                </a:pPr>
                <a14:m>
                  <m:oMath xmlns:m="http://schemas.openxmlformats.org/officeDocument/2006/math">
                    <m:r>
                      <a:rPr lang="en-US" sz="1800" i="1">
                        <a:latin typeface="Cambria Math" panose="02040503050406030204" pitchFamily="18" charset="0"/>
                      </a:rPr>
                      <m:t>𝑢</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m:t>
                    </m:r>
                    <m:r>
                      <a:rPr lang="en-US" sz="1800" i="1">
                        <a:latin typeface="Cambria Math" panose="02040503050406030204" pitchFamily="18" charset="0"/>
                      </a:rPr>
                      <m:t>𝑓</m:t>
                    </m:r>
                    <m:r>
                      <a:rPr lang="en-US" sz="1800" i="1">
                        <a:latin typeface="Cambria Math" panose="02040503050406030204" pitchFamily="18" charset="0"/>
                      </a:rPr>
                      <m:t>(</m:t>
                    </m:r>
                    <m:r>
                      <a:rPr lang="en-US" sz="1800" i="1">
                        <a:latin typeface="Cambria Math" panose="02040503050406030204" pitchFamily="18" charset="0"/>
                      </a:rPr>
                      <m:t>𝐸</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 </m:t>
                    </m:r>
                    <m:r>
                      <a:rPr lang="en-US" sz="1800" i="1">
                        <a:latin typeface="Cambria Math" panose="02040503050406030204" pitchFamily="18" charset="0"/>
                      </a:rPr>
                      <m:t>𝑉𝑎𝑅</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m:t>
                    </m:r>
                  </m:oMath>
                </a14:m>
                <a:r>
                  <a:rPr lang="en-US" sz="1800" dirty="0"/>
                  <a:t> </a:t>
                </a:r>
              </a:p>
              <a:p>
                <a:pPr lvl="2">
                  <a:lnSpc>
                    <a:spcPct val="120000"/>
                  </a:lnSpc>
                  <a:buFont typeface="Arial" panose="020B0604020202020204" pitchFamily="34" charset="0"/>
                  <a:buChar char="•"/>
                </a:pPr>
                <a:r>
                  <a:rPr lang="en-US" sz="1800" dirty="0"/>
                  <a:t>P</a:t>
                </a:r>
                <a:r>
                  <a:rPr lang="en-US" sz="1800" dirty="0" smtClean="0"/>
                  <a:t>erspective </a:t>
                </a:r>
                <a:r>
                  <a:rPr lang="en-US" sz="1800" dirty="0"/>
                  <a:t>of </a:t>
                </a:r>
                <a:r>
                  <a:rPr lang="en-US" sz="1800" dirty="0" smtClean="0"/>
                  <a:t>regulator / risk </a:t>
                </a:r>
                <a:r>
                  <a:rPr lang="en-US" sz="1800" dirty="0"/>
                  <a:t>management </a:t>
                </a:r>
                <a:r>
                  <a:rPr lang="en-US" sz="1800" dirty="0" smtClean="0"/>
                  <a:t>But </a:t>
                </a:r>
                <a:r>
                  <a:rPr lang="en-US" sz="1800" dirty="0" smtClean="0"/>
                  <a:t>shareholders might seek large </a:t>
                </a:r>
                <a:r>
                  <a:rPr lang="en-US" sz="1800" dirty="0"/>
                  <a:t>downside risk (</a:t>
                </a:r>
                <a:r>
                  <a:rPr lang="en-US" sz="1800" dirty="0" smtClean="0"/>
                  <a:t>default option</a:t>
                </a:r>
                <a:r>
                  <a:rPr lang="en-US" sz="1800" dirty="0" smtClean="0"/>
                  <a:t>).</a:t>
                </a:r>
              </a:p>
            </p:txBody>
          </p:sp>
        </mc:Choice>
        <mc:Fallback>
          <p:sp>
            <p:nvSpPr>
              <p:cNvPr id="3" name="Text Placeholder 2"/>
              <p:cNvSpPr>
                <a:spLocks noGrp="1" noRot="1" noChangeAspect="1" noMove="1" noResize="1" noEditPoints="1" noAdjustHandles="1" noChangeArrowheads="1" noChangeShapeType="1" noTextEdit="1"/>
              </p:cNvSpPr>
              <p:nvPr>
                <p:ph type="body" sz="quarter" idx="10"/>
              </p:nvPr>
            </p:nvSpPr>
            <p:spPr>
              <a:xfrm>
                <a:off x="838201" y="1341438"/>
                <a:ext cx="8511540" cy="4669218"/>
              </a:xfrm>
              <a:blipFill>
                <a:blip r:embed="rId3"/>
                <a:stretch>
                  <a:fillRect l="-645"/>
                </a:stretch>
              </a:blipFill>
            </p:spPr>
            <p:txBody>
              <a:bodyPr/>
              <a:lstStyle/>
              <a:p>
                <a:r>
                  <a:rPr lang="en-US">
                    <a:noFill/>
                  </a:rPr>
                  <a:t> </a:t>
                </a:r>
              </a:p>
            </p:txBody>
          </p:sp>
        </mc:Fallback>
      </mc:AlternateContent>
    </p:spTree>
    <p:extLst>
      <p:ext uri="{BB962C8B-B14F-4D97-AF65-F5344CB8AC3E}">
        <p14:creationId xmlns:p14="http://schemas.microsoft.com/office/powerpoint/2010/main" val="3759603696"/>
      </p:ext>
    </p:extLst>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latin typeface="Arial" panose="020B0604020202020204" pitchFamily="34" charset="0"/>
                <a:cs typeface="Arial" panose="020B0604020202020204" pitchFamily="34" charset="0"/>
              </a:rPr>
              <a:t>Cyber Risk Market</a:t>
            </a:r>
            <a:endParaRPr lang="en-US" noProof="0" dirty="0">
              <a:latin typeface="Arial" panose="020B0604020202020204" pitchFamily="34" charset="0"/>
              <a:cs typeface="Arial" panose="020B0604020202020204" pitchFamily="34" charset="0"/>
            </a:endParaRPr>
          </a:p>
        </p:txBody>
      </p:sp>
      <p:sp>
        <p:nvSpPr>
          <p:cNvPr id="3" name="Textplatzhalter 2"/>
          <p:cNvSpPr>
            <a:spLocks noGrp="1"/>
          </p:cNvSpPr>
          <p:nvPr>
            <p:ph type="body" sz="quarter" idx="10"/>
          </p:nvPr>
        </p:nvSpPr>
        <p:spPr>
          <a:xfrm>
            <a:off x="819148" y="1341438"/>
            <a:ext cx="6124578" cy="4669218"/>
          </a:xfrm>
        </p:spPr>
        <p:txBody>
          <a:bodyPr/>
          <a:lstStyle/>
          <a:p>
            <a:pPr marL="0" indent="0">
              <a:lnSpc>
                <a:spcPct val="150000"/>
              </a:lnSpc>
              <a:buNone/>
            </a:pPr>
            <a:r>
              <a:rPr lang="en-US" sz="1800" b="1" noProof="0" dirty="0" smtClean="0"/>
              <a:t>Status Quo</a:t>
            </a:r>
          </a:p>
          <a:p>
            <a:pPr>
              <a:lnSpc>
                <a:spcPct val="120000"/>
              </a:lnSpc>
              <a:buFont typeface="Arial" panose="020B0604020202020204" pitchFamily="34" charset="0"/>
              <a:buChar char="•"/>
            </a:pPr>
            <a:r>
              <a:rPr lang="en-US" sz="1800" noProof="0" dirty="0"/>
              <a:t>Estimated global costs per year: $445 billion (</a:t>
            </a:r>
            <a:r>
              <a:rPr lang="en-US" sz="1800" noProof="0" dirty="0" smtClean="0"/>
              <a:t>McAfee </a:t>
            </a:r>
            <a:r>
              <a:rPr lang="en-US" sz="1800" dirty="0"/>
              <a:t>2010</a:t>
            </a:r>
            <a:r>
              <a:rPr lang="en-US" sz="1800" noProof="0" dirty="0" smtClean="0"/>
              <a:t>)</a:t>
            </a:r>
            <a:endParaRPr lang="en-US" sz="1800" noProof="0" dirty="0" smtClean="0"/>
          </a:p>
          <a:p>
            <a:pPr>
              <a:lnSpc>
                <a:spcPct val="120000"/>
              </a:lnSpc>
              <a:buFont typeface="Arial" panose="020B0604020202020204" pitchFamily="34" charset="0"/>
              <a:buChar char="•"/>
            </a:pPr>
            <a:r>
              <a:rPr lang="en-US" sz="1800" noProof="0" dirty="0" smtClean="0"/>
              <a:t>Cyber </a:t>
            </a:r>
            <a:r>
              <a:rPr lang="en-US" sz="1800" dirty="0" smtClean="0"/>
              <a:t>insurance</a:t>
            </a:r>
            <a:r>
              <a:rPr lang="en-US" sz="1800" noProof="0" dirty="0" smtClean="0"/>
              <a:t> </a:t>
            </a:r>
            <a:r>
              <a:rPr lang="en-US" sz="1800" noProof="0" dirty="0"/>
              <a:t>market </a:t>
            </a:r>
            <a:r>
              <a:rPr lang="en-US" sz="1800" noProof="0" dirty="0" smtClean="0"/>
              <a:t>is lagging </a:t>
            </a:r>
            <a:r>
              <a:rPr lang="en-US" sz="1800" noProof="0" dirty="0"/>
              <a:t>behind </a:t>
            </a:r>
            <a:r>
              <a:rPr lang="en-US" sz="1800" noProof="0" dirty="0" smtClean="0"/>
              <a:t>expectations:</a:t>
            </a:r>
          </a:p>
          <a:p>
            <a:pPr lvl="1">
              <a:lnSpc>
                <a:spcPct val="120000"/>
              </a:lnSpc>
              <a:buFont typeface="Arial" panose="020B0604020202020204" pitchFamily="34" charset="0"/>
              <a:buChar char="•"/>
            </a:pPr>
            <a:r>
              <a:rPr lang="en-US" sz="1800" noProof="0" dirty="0" smtClean="0"/>
              <a:t>Only 6% of U.S</a:t>
            </a:r>
            <a:r>
              <a:rPr lang="en-US" sz="1800" noProof="0" dirty="0"/>
              <a:t>. </a:t>
            </a:r>
            <a:r>
              <a:rPr lang="en-US" sz="1800" noProof="0" dirty="0" smtClean="0"/>
              <a:t>companies have cyber insurance (</a:t>
            </a:r>
            <a:r>
              <a:rPr lang="en-US" sz="1800" noProof="0" dirty="0" smtClean="0"/>
              <a:t>Willis 2013).</a:t>
            </a:r>
            <a:endParaRPr lang="en-US" sz="1800" noProof="0" dirty="0" smtClean="0"/>
          </a:p>
          <a:p>
            <a:pPr lvl="1">
              <a:lnSpc>
                <a:spcPct val="120000"/>
              </a:lnSpc>
              <a:buFont typeface="Arial" panose="020B0604020202020204" pitchFamily="34" charset="0"/>
              <a:buChar char="•"/>
            </a:pPr>
            <a:r>
              <a:rPr lang="en-US" sz="1800" noProof="0" dirty="0" smtClean="0"/>
              <a:t>In Europe only 1% of individuals possess </a:t>
            </a:r>
            <a:r>
              <a:rPr lang="en-US" sz="1800" noProof="0" dirty="0"/>
              <a:t>cyber </a:t>
            </a:r>
            <a:r>
              <a:rPr lang="en-US" sz="1800" noProof="0" dirty="0" smtClean="0"/>
              <a:t>insurance (</a:t>
            </a:r>
            <a:r>
              <a:rPr lang="en-US" sz="1800" noProof="0" dirty="0" err="1" smtClean="0"/>
              <a:t>YouGov</a:t>
            </a:r>
            <a:r>
              <a:rPr lang="en-US" sz="1800" noProof="0" dirty="0" smtClean="0"/>
              <a:t> </a:t>
            </a:r>
            <a:r>
              <a:rPr lang="en-US" sz="1800" noProof="0" dirty="0" smtClean="0"/>
              <a:t>2014).</a:t>
            </a:r>
          </a:p>
          <a:p>
            <a:pPr lvl="1">
              <a:lnSpc>
                <a:spcPct val="120000"/>
              </a:lnSpc>
              <a:buFont typeface="Arial" panose="020B0604020202020204" pitchFamily="34" charset="0"/>
              <a:buChar char="•"/>
            </a:pPr>
            <a:r>
              <a:rPr lang="en-US" sz="1800" noProof="0" dirty="0" smtClean="0"/>
              <a:t>Europe’s cyber </a:t>
            </a:r>
            <a:r>
              <a:rPr lang="en-US" sz="1800" noProof="0" dirty="0" smtClean="0"/>
              <a:t>insurance market </a:t>
            </a:r>
            <a:r>
              <a:rPr lang="en-US" sz="1800" noProof="0" dirty="0" smtClean="0"/>
              <a:t>is even less developed then the U.S. market.</a:t>
            </a:r>
          </a:p>
          <a:p>
            <a:pPr>
              <a:lnSpc>
                <a:spcPct val="150000"/>
              </a:lnSpc>
              <a:buFont typeface="Arial" panose="020B0604020202020204" pitchFamily="34" charset="0"/>
              <a:buChar char="•"/>
            </a:pPr>
            <a:endParaRPr lang="en-US" sz="1800" noProof="0" dirty="0"/>
          </a:p>
          <a:p>
            <a:pPr marL="0" indent="0">
              <a:lnSpc>
                <a:spcPct val="150000"/>
              </a:lnSpc>
              <a:buNone/>
            </a:pPr>
            <a:endParaRPr lang="en-US" sz="1800" noProof="0" dirty="0" smtClean="0"/>
          </a:p>
        </p:txBody>
      </p:sp>
      <p:sp>
        <p:nvSpPr>
          <p:cNvPr id="4" name="TextBox 3"/>
          <p:cNvSpPr txBox="1"/>
          <p:nvPr/>
        </p:nvSpPr>
        <p:spPr>
          <a:xfrm>
            <a:off x="1815874" y="5625935"/>
            <a:ext cx="801370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dirty="0" smtClean="0">
                <a:latin typeface="Arial" panose="020B0604020202020204" pitchFamily="34" charset="0"/>
                <a:cs typeface="Arial" panose="020B0604020202020204" pitchFamily="34" charset="0"/>
              </a:rPr>
              <a:t>Just a question of time or is something fundamentally wrong with cyber risk?</a:t>
            </a:r>
            <a:endParaRPr lang="en-US" dirty="0">
              <a:latin typeface="Arial" panose="020B0604020202020204" pitchFamily="34" charset="0"/>
              <a:cs typeface="Arial" panose="020B0604020202020204" pitchFamily="34" charset="0"/>
            </a:endParaRPr>
          </a:p>
        </p:txBody>
      </p:sp>
      <p:sp>
        <p:nvSpPr>
          <p:cNvPr id="8" name="Textfeld 13"/>
          <p:cNvSpPr txBox="1"/>
          <p:nvPr/>
        </p:nvSpPr>
        <p:spPr>
          <a:xfrm>
            <a:off x="7664590" y="3676047"/>
            <a:ext cx="3081041"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Damage: up </a:t>
            </a:r>
            <a:r>
              <a:rPr lang="en-US" sz="1600" dirty="0" smtClean="0">
                <a:latin typeface="Arial" panose="020B0604020202020204" pitchFamily="34" charset="0"/>
                <a:cs typeface="Arial" panose="020B0604020202020204" pitchFamily="34" charset="0"/>
              </a:rPr>
              <a:t>to $1 billion</a:t>
            </a:r>
            <a:endParaRPr lang="de-CH" sz="16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7163952" y="1663123"/>
            <a:ext cx="4808974" cy="2012924"/>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87592" y="3338670"/>
            <a:ext cx="1954456" cy="1099381"/>
          </a:xfrm>
          <a:prstGeom prst="rect">
            <a:avLst/>
          </a:prstGeom>
        </p:spPr>
      </p:pic>
    </p:spTree>
    <p:extLst>
      <p:ext uri="{BB962C8B-B14F-4D97-AF65-F5344CB8AC3E}">
        <p14:creationId xmlns:p14="http://schemas.microsoft.com/office/powerpoint/2010/main" val="1264407242"/>
      </p:ext>
    </p:extLst>
  </p:cSld>
  <p:clrMapOvr>
    <a:masterClrMapping/>
  </p:clrMapOvr>
  <p:transition>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Model Framework</a:t>
            </a:r>
          </a:p>
        </p:txBody>
      </p:sp>
      <p:sp>
        <p:nvSpPr>
          <p:cNvPr id="5" name="Rectangle 4"/>
          <p:cNvSpPr/>
          <p:nvPr/>
        </p:nvSpPr>
        <p:spPr bwMode="auto">
          <a:xfrm>
            <a:off x="4662673" y="3151520"/>
            <a:ext cx="2736347" cy="831559"/>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Gill Alt One MT" pitchFamily="50" charset="0"/>
            </a:endParaRPr>
          </a:p>
        </p:txBody>
      </p:sp>
      <mc:AlternateContent xmlns:mc="http://schemas.openxmlformats.org/markup-compatibility/2006">
        <mc:Choice xmlns:a14="http://schemas.microsoft.com/office/drawing/2010/main" Requires="a14">
          <p:sp>
            <p:nvSpPr>
              <p:cNvPr id="6" name="Rectangle 5"/>
              <p:cNvSpPr/>
              <p:nvPr/>
            </p:nvSpPr>
            <p:spPr>
              <a:xfrm>
                <a:off x="4662674" y="3377233"/>
                <a:ext cx="2942086" cy="506870"/>
              </a:xfrm>
              <a:prstGeom prst="rect">
                <a:avLst/>
              </a:prstGeom>
            </p:spPr>
            <p:txBody>
              <a:bodyPr wrap="square">
                <a:spAutoFit/>
              </a:bodyPr>
              <a:lstStyle/>
              <a:p>
                <a14:m>
                  <m:oMath xmlns:m="http://schemas.openxmlformats.org/officeDocument/2006/math">
                    <m:sSup>
                      <m:sSupPr>
                        <m:ctrlPr>
                          <a:rPr lang="en-US" i="1" smtClean="0">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𝐸</m:t>
                        </m:r>
                      </m:e>
                      <m:sup>
                        <m:r>
                          <a:rPr lang="en-US" i="1">
                            <a:latin typeface="Cambria Math" panose="02040503050406030204" pitchFamily="18" charset="0"/>
                            <a:ea typeface="Cambria Math" panose="02040503050406030204" pitchFamily="18" charset="0"/>
                          </a:rPr>
                          <m:t>ℙ</m:t>
                        </m:r>
                      </m:sup>
                    </m:sSup>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𝑈</m:t>
                        </m:r>
                        <m:d>
                          <m:dPr>
                            <m:ctrlPr>
                              <a:rPr lang="en-US" i="1">
                                <a:latin typeface="Cambria Math" panose="02040503050406030204" pitchFamily="18" charset="0"/>
                                <a:ea typeface="Cambria Math" panose="02040503050406030204" pitchFamily="18" charset="0"/>
                              </a:rPr>
                            </m:ctrlPr>
                          </m:dPr>
                          <m:e>
                            <m:d>
                              <m:dPr>
                                <m:ctrlPr>
                                  <a:rPr lang="en-US"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𝑓</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𝑍</m:t>
                                </m:r>
                                <m:r>
                                  <a:rPr lang="de-CH"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𝜋</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𝑛</m:t>
                                </m:r>
                                <m:r>
                                  <a:rPr lang="de-CH" i="1">
                                    <a:latin typeface="Cambria Math" panose="02040503050406030204" pitchFamily="18" charset="0"/>
                                    <a:ea typeface="Cambria Math" panose="02040503050406030204" pitchFamily="18" charset="0"/>
                                  </a:rPr>
                                  <m:t>) </m:t>
                                </m:r>
                              </m:e>
                            </m:d>
                          </m:e>
                        </m:d>
                      </m:e>
                    </m:d>
                  </m:oMath>
                </a14:m>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ℙ</m:t>
                    </m:r>
                    <m:r>
                      <m:rPr>
                        <m:sty m:val="p"/>
                      </m:rPr>
                      <a:rPr lang="en-US" i="1">
                        <a:latin typeface="Cambria Math" panose="02040503050406030204" pitchFamily="18" charset="0"/>
                        <a:ea typeface="Cambria Math" panose="02040503050406030204" pitchFamily="18" charset="0"/>
                      </a:rPr>
                      <m:t>ϵ</m:t>
                    </m:r>
                    <m:r>
                      <a:rPr lang="en-US">
                        <a:latin typeface="Cambria Math" panose="02040503050406030204" pitchFamily="18" charset="0"/>
                      </a:rPr>
                      <m:t>𝒫</m:t>
                    </m:r>
                  </m:oMath>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4662674" y="3377233"/>
                <a:ext cx="2942086" cy="506870"/>
              </a:xfrm>
              <a:prstGeom prst="rect">
                <a:avLst/>
              </a:prstGeom>
              <a:blipFill>
                <a:blip r:embed="rId3"/>
                <a:stretch>
                  <a:fillRect b="-4819"/>
                </a:stretch>
              </a:blipFill>
            </p:spPr>
            <p:txBody>
              <a:bodyPr/>
              <a:lstStyle/>
              <a:p>
                <a:r>
                  <a:rPr lang="en-US">
                    <a:noFill/>
                  </a:rPr>
                  <a:t> </a:t>
                </a:r>
              </a:p>
            </p:txBody>
          </p:sp>
        </mc:Fallback>
      </mc:AlternateContent>
    </p:spTree>
    <p:extLst>
      <p:ext uri="{BB962C8B-B14F-4D97-AF65-F5344CB8AC3E}">
        <p14:creationId xmlns:p14="http://schemas.microsoft.com/office/powerpoint/2010/main" val="1713071767"/>
      </p:ext>
    </p:extLst>
  </p:cSld>
  <p:clrMapOvr>
    <a:masterClrMapping/>
  </p:clrMapOvr>
  <p:transition>
    <p:cover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t>Results</a:t>
            </a:r>
            <a:endParaRPr lang="en-US" noProof="0" dirty="0"/>
          </a:p>
        </p:txBody>
      </p:sp>
      <p:sp>
        <p:nvSpPr>
          <p:cNvPr id="3" name="Textplatzhalter 2"/>
          <p:cNvSpPr>
            <a:spLocks noGrp="1"/>
          </p:cNvSpPr>
          <p:nvPr>
            <p:ph type="body" sz="quarter" idx="10"/>
          </p:nvPr>
        </p:nvSpPr>
        <p:spPr>
          <a:xfrm>
            <a:off x="1009651" y="1203326"/>
            <a:ext cx="5290556" cy="392842"/>
          </a:xfrm>
        </p:spPr>
        <p:txBody>
          <a:bodyPr/>
          <a:lstStyle/>
          <a:p>
            <a:pPr marL="0" indent="0">
              <a:buNone/>
            </a:pPr>
            <a:r>
              <a:rPr lang="en-US" sz="1800" b="1" dirty="0"/>
              <a:t>C</a:t>
            </a:r>
            <a:r>
              <a:rPr lang="en-US" sz="1800" b="1" dirty="0" smtClean="0"/>
              <a:t>onstant exposure (one insurer)</a:t>
            </a:r>
            <a:endParaRPr lang="en-US" sz="1800" b="1" dirty="0"/>
          </a:p>
        </p:txBody>
      </p:sp>
      <p:sp>
        <p:nvSpPr>
          <p:cNvPr id="18" name="Textplatzhalter 2"/>
          <p:cNvSpPr txBox="1">
            <a:spLocks/>
          </p:cNvSpPr>
          <p:nvPr/>
        </p:nvSpPr>
        <p:spPr>
          <a:xfrm>
            <a:off x="2642846" y="5534858"/>
            <a:ext cx="2966644"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Independent</a:t>
            </a:r>
            <a:endParaRPr lang="en-US" sz="1800" kern="0" dirty="0"/>
          </a:p>
        </p:txBody>
      </p:sp>
      <p:sp>
        <p:nvSpPr>
          <p:cNvPr id="19" name="Textplatzhalter 2"/>
          <p:cNvSpPr txBox="1">
            <a:spLocks/>
          </p:cNvSpPr>
          <p:nvPr/>
        </p:nvSpPr>
        <p:spPr>
          <a:xfrm>
            <a:off x="7385630" y="5539204"/>
            <a:ext cx="2627778"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Dependent</a:t>
            </a:r>
            <a:endParaRPr lang="en-US" sz="1800" kern="0" dirty="0"/>
          </a:p>
        </p:txBody>
      </p:sp>
      <p:pic>
        <p:nvPicPr>
          <p:cNvPr id="7" name="Grafik 6"/>
          <p:cNvPicPr/>
          <p:nvPr/>
        </p:nvPicPr>
        <p:blipFill>
          <a:blip r:embed="rId3"/>
          <a:stretch>
            <a:fillRect/>
          </a:stretch>
        </p:blipFill>
        <p:spPr>
          <a:xfrm>
            <a:off x="1477964" y="1811562"/>
            <a:ext cx="4750378" cy="3616853"/>
          </a:xfrm>
          <a:prstGeom prst="rect">
            <a:avLst/>
          </a:prstGeom>
        </p:spPr>
      </p:pic>
      <p:pic>
        <p:nvPicPr>
          <p:cNvPr id="9" name="Grafik 8"/>
          <p:cNvPicPr/>
          <p:nvPr/>
        </p:nvPicPr>
        <p:blipFill>
          <a:blip r:embed="rId4"/>
          <a:stretch>
            <a:fillRect/>
          </a:stretch>
        </p:blipFill>
        <p:spPr>
          <a:xfrm>
            <a:off x="6228342" y="1811562"/>
            <a:ext cx="4601996" cy="3616853"/>
          </a:xfrm>
          <a:prstGeom prst="rect">
            <a:avLst/>
          </a:prstGeom>
        </p:spPr>
      </p:pic>
      <mc:AlternateContent xmlns:mc="http://schemas.openxmlformats.org/markup-compatibility/2006">
        <mc:Choice xmlns:a14="http://schemas.microsoft.com/office/drawing/2010/main" Requires="a14">
          <p:sp>
            <p:nvSpPr>
              <p:cNvPr id="4" name="Rechteck 3"/>
              <p:cNvSpPr/>
              <p:nvPr/>
            </p:nvSpPr>
            <p:spPr>
              <a:xfrm>
                <a:off x="3400098" y="2341996"/>
                <a:ext cx="811441" cy="369332"/>
              </a:xfrm>
              <a:prstGeom prst="rect">
                <a:avLst/>
              </a:prstGeom>
            </p:spPr>
            <p:txBody>
              <a:bodyPr wrap="none">
                <a:spAutoFit/>
              </a:bodyPr>
              <a:lstStyle/>
              <a:p>
                <a14:m>
                  <m:oMath xmlns:m="http://schemas.openxmlformats.org/officeDocument/2006/math">
                    <m:r>
                      <m:rPr>
                        <m:sty m:val="p"/>
                      </m:rPr>
                      <a:rPr lang="en-US">
                        <a:latin typeface="Cambria Math" panose="02040503050406030204" pitchFamily="18" charset="0"/>
                      </a:rPr>
                      <m:t>α</m:t>
                    </m:r>
                    <m:r>
                      <a:rPr lang="en-US">
                        <a:latin typeface="Cambria Math" panose="02040503050406030204" pitchFamily="18" charset="0"/>
                      </a:rPr>
                      <m:t>&lt;1</m:t>
                    </m:r>
                  </m:oMath>
                </a14:m>
                <a:r>
                  <a:rPr lang="en-US" dirty="0"/>
                  <a:t> </a:t>
                </a:r>
                <a:endParaRPr lang="de-CH" dirty="0"/>
              </a:p>
            </p:txBody>
          </p:sp>
        </mc:Choice>
        <mc:Fallback>
          <p:sp>
            <p:nvSpPr>
              <p:cNvPr id="4" name="Rechteck 3"/>
              <p:cNvSpPr>
                <a:spLocks noRot="1" noChangeAspect="1" noMove="1" noResize="1" noEditPoints="1" noAdjustHandles="1" noChangeArrowheads="1" noChangeShapeType="1" noTextEdit="1"/>
              </p:cNvSpPr>
              <p:nvPr/>
            </p:nvSpPr>
            <p:spPr>
              <a:xfrm>
                <a:off x="3400098" y="2341996"/>
                <a:ext cx="811441" cy="369332"/>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621608148"/>
      </p:ext>
    </p:extLst>
  </p:cSld>
  <p:clrMapOvr>
    <a:masterClrMapping/>
  </p:clrMapOvr>
  <p:transition>
    <p:cover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Results</a:t>
            </a:r>
            <a:endParaRPr lang="en-US" noProof="0" dirty="0"/>
          </a:p>
        </p:txBody>
      </p:sp>
      <p:pic>
        <p:nvPicPr>
          <p:cNvPr id="4" name="Picture 1"/>
          <p:cNvPicPr/>
          <p:nvPr/>
        </p:nvPicPr>
        <p:blipFill>
          <a:blip r:embed="rId4"/>
          <a:stretch>
            <a:fillRect/>
          </a:stretch>
        </p:blipFill>
        <p:spPr>
          <a:xfrm>
            <a:off x="2798001" y="1153207"/>
            <a:ext cx="6695957" cy="5083780"/>
          </a:xfrm>
          <a:prstGeom prst="rect">
            <a:avLst/>
          </a:prstGeom>
        </p:spPr>
      </p:pic>
      <p:sp>
        <p:nvSpPr>
          <p:cNvPr id="6" name="Textplatzhalter 2"/>
          <p:cNvSpPr txBox="1">
            <a:spLocks/>
          </p:cNvSpPr>
          <p:nvPr/>
        </p:nvSpPr>
        <p:spPr>
          <a:xfrm>
            <a:off x="838200" y="1179513"/>
            <a:ext cx="10683875" cy="44926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buNone/>
            </a:pPr>
            <a:r>
              <a:rPr lang="en-US" sz="1800" b="1" dirty="0" smtClean="0"/>
              <a:t>One insurer</a:t>
            </a:r>
            <a:endParaRPr lang="en-US" sz="1800" b="1" dirty="0"/>
          </a:p>
        </p:txBody>
      </p:sp>
    </p:spTree>
    <p:extLst>
      <p:ext uri="{BB962C8B-B14F-4D97-AF65-F5344CB8AC3E}">
        <p14:creationId xmlns:p14="http://schemas.microsoft.com/office/powerpoint/2010/main" val="624594342"/>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Results</a:t>
            </a:r>
            <a:endParaRPr lang="en-US" noProof="0" dirty="0"/>
          </a:p>
        </p:txBody>
      </p:sp>
      <p:sp>
        <p:nvSpPr>
          <p:cNvPr id="3" name="Textplatzhalter 2"/>
          <p:cNvSpPr>
            <a:spLocks noGrp="1"/>
          </p:cNvSpPr>
          <p:nvPr>
            <p:ph type="body" sz="quarter" idx="10"/>
          </p:nvPr>
        </p:nvSpPr>
        <p:spPr>
          <a:xfrm>
            <a:off x="838200" y="1179513"/>
            <a:ext cx="10683875" cy="449262"/>
          </a:xfrm>
        </p:spPr>
        <p:txBody>
          <a:bodyPr/>
          <a:lstStyle/>
          <a:p>
            <a:pPr marL="0" indent="0">
              <a:buNone/>
            </a:pPr>
            <a:r>
              <a:rPr lang="en-US" sz="1800" b="1" noProof="0" dirty="0" smtClean="0"/>
              <a:t>Insurance pool</a:t>
            </a:r>
            <a:endParaRPr lang="en-US" sz="1800" b="1" noProof="0" dirty="0"/>
          </a:p>
        </p:txBody>
      </p:sp>
      <p:pic>
        <p:nvPicPr>
          <p:cNvPr id="7" name="Picture 6"/>
          <p:cNvPicPr>
            <a:picLocks noChangeAspect="1"/>
          </p:cNvPicPr>
          <p:nvPr/>
        </p:nvPicPr>
        <p:blipFill>
          <a:blip r:embed="rId4"/>
          <a:stretch>
            <a:fillRect/>
          </a:stretch>
        </p:blipFill>
        <p:spPr>
          <a:xfrm>
            <a:off x="3039891" y="1628775"/>
            <a:ext cx="4752975" cy="4219575"/>
          </a:xfrm>
          <a:prstGeom prst="rect">
            <a:avLst/>
          </a:prstGeom>
        </p:spPr>
      </p:pic>
    </p:spTree>
    <p:extLst>
      <p:ext uri="{BB962C8B-B14F-4D97-AF65-F5344CB8AC3E}">
        <p14:creationId xmlns:p14="http://schemas.microsoft.com/office/powerpoint/2010/main" val="3796371530"/>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Results</a:t>
            </a:r>
            <a:endParaRPr lang="en-US" noProof="0" dirty="0"/>
          </a:p>
        </p:txBody>
      </p:sp>
      <p:sp>
        <p:nvSpPr>
          <p:cNvPr id="3" name="Textplatzhalter 2"/>
          <p:cNvSpPr>
            <a:spLocks noGrp="1"/>
          </p:cNvSpPr>
          <p:nvPr>
            <p:ph type="body" sz="quarter" idx="10"/>
          </p:nvPr>
        </p:nvSpPr>
        <p:spPr>
          <a:xfrm>
            <a:off x="838200" y="1341438"/>
            <a:ext cx="2111829" cy="4669218"/>
          </a:xfrm>
        </p:spPr>
        <p:txBody>
          <a:bodyPr/>
          <a:lstStyle/>
          <a:p>
            <a:pPr marL="0" indent="0">
              <a:buNone/>
            </a:pPr>
            <a:r>
              <a:rPr lang="en-US" sz="1800" b="1" noProof="0" dirty="0" smtClean="0"/>
              <a:t>Robustness:</a:t>
            </a:r>
          </a:p>
          <a:p>
            <a:pPr marL="0" indent="0">
              <a:buNone/>
            </a:pPr>
            <a:r>
              <a:rPr lang="en-US" sz="1800" b="1" noProof="0" dirty="0" smtClean="0"/>
              <a:t>Market outcome dependent on parameters</a:t>
            </a:r>
            <a:endParaRPr lang="en-US" sz="1800" b="1" noProof="0" dirty="0"/>
          </a:p>
        </p:txBody>
      </p:sp>
      <p:pic>
        <p:nvPicPr>
          <p:cNvPr id="4" name="Picture 13"/>
          <p:cNvPicPr/>
          <p:nvPr/>
        </p:nvPicPr>
        <p:blipFill>
          <a:blip r:embed="rId4"/>
          <a:stretch>
            <a:fillRect/>
          </a:stretch>
        </p:blipFill>
        <p:spPr>
          <a:xfrm>
            <a:off x="2950029" y="1070897"/>
            <a:ext cx="8104486" cy="5210299"/>
          </a:xfrm>
          <a:prstGeom prst="rect">
            <a:avLst/>
          </a:prstGeom>
        </p:spPr>
      </p:pic>
    </p:spTree>
    <p:extLst>
      <p:ext uri="{BB962C8B-B14F-4D97-AF65-F5344CB8AC3E}">
        <p14:creationId xmlns:p14="http://schemas.microsoft.com/office/powerpoint/2010/main" val="813001414"/>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Conclusion</a:t>
            </a:r>
            <a:endParaRPr lang="en-US" noProof="0" dirty="0"/>
          </a:p>
        </p:txBody>
      </p:sp>
      <p:sp>
        <p:nvSpPr>
          <p:cNvPr id="3" name="Text Placeholder 2"/>
          <p:cNvSpPr>
            <a:spLocks noGrp="1"/>
          </p:cNvSpPr>
          <p:nvPr>
            <p:ph type="body" sz="quarter" idx="10"/>
          </p:nvPr>
        </p:nvSpPr>
        <p:spPr>
          <a:xfrm>
            <a:off x="734378" y="1245869"/>
            <a:ext cx="1657350" cy="662941"/>
          </a:xfrm>
        </p:spPr>
        <p:txBody>
          <a:bodyPr/>
          <a:lstStyle/>
          <a:p>
            <a:pPr marL="0" indent="0">
              <a:lnSpc>
                <a:spcPct val="150000"/>
              </a:lnSpc>
              <a:buNone/>
            </a:pPr>
            <a:r>
              <a:rPr lang="en-US" sz="1800" b="1" kern="1200" noProof="0" dirty="0" smtClean="0"/>
              <a:t>Findings</a:t>
            </a:r>
          </a:p>
        </p:txBody>
      </p:sp>
      <p:graphicFrame>
        <p:nvGraphicFramePr>
          <p:cNvPr id="5" name="Diagram 4"/>
          <p:cNvGraphicFramePr/>
          <p:nvPr>
            <p:extLst>
              <p:ext uri="{D42A27DB-BD31-4B8C-83A1-F6EECF244321}">
                <p14:modId xmlns:p14="http://schemas.microsoft.com/office/powerpoint/2010/main" val="3097674637"/>
              </p:ext>
            </p:extLst>
          </p:nvPr>
        </p:nvGraphicFramePr>
        <p:xfrm>
          <a:off x="1673543" y="1870710"/>
          <a:ext cx="8403907" cy="38821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26768648"/>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Conclusion</a:t>
            </a:r>
            <a:endParaRPr lang="en-US" noProof="0" dirty="0"/>
          </a:p>
        </p:txBody>
      </p:sp>
      <p:sp>
        <p:nvSpPr>
          <p:cNvPr id="3" name="Text Placeholder 2"/>
          <p:cNvSpPr>
            <a:spLocks noGrp="1"/>
          </p:cNvSpPr>
          <p:nvPr>
            <p:ph type="body" sz="quarter" idx="10"/>
          </p:nvPr>
        </p:nvSpPr>
        <p:spPr>
          <a:xfrm>
            <a:off x="838201" y="1341438"/>
            <a:ext cx="8848724" cy="4669218"/>
          </a:xfrm>
        </p:spPr>
        <p:txBody>
          <a:bodyPr/>
          <a:lstStyle/>
          <a:p>
            <a:pPr marL="0" indent="0">
              <a:lnSpc>
                <a:spcPct val="150000"/>
              </a:lnSpc>
              <a:buNone/>
            </a:pPr>
            <a:r>
              <a:rPr lang="en-US" sz="1800" b="1" noProof="0" dirty="0" smtClean="0"/>
              <a:t>Recommendations </a:t>
            </a:r>
            <a:endParaRPr lang="en-US" sz="1800" noProof="0" dirty="0" smtClean="0"/>
          </a:p>
          <a:p>
            <a:pPr lvl="1">
              <a:lnSpc>
                <a:spcPct val="150000"/>
              </a:lnSpc>
              <a:buFont typeface="Arial" panose="020B0604020202020204" pitchFamily="34" charset="0"/>
              <a:buChar char="•"/>
            </a:pPr>
            <a:r>
              <a:rPr lang="en-US" sz="1800" noProof="0" dirty="0" smtClean="0"/>
              <a:t>To overcome the diversification trap, the government could</a:t>
            </a:r>
          </a:p>
          <a:p>
            <a:pPr lvl="2">
              <a:lnSpc>
                <a:spcPct val="150000"/>
              </a:lnSpc>
              <a:buFont typeface="Arial" panose="020B0604020202020204" pitchFamily="34" charset="0"/>
              <a:buChar char="•"/>
            </a:pPr>
            <a:r>
              <a:rPr lang="en-US" sz="1800" noProof="0" dirty="0" smtClean="0"/>
              <a:t>incentivize risk pools &amp; encourage the use of reinsurance (</a:t>
            </a:r>
            <a:r>
              <a:rPr lang="en-US" sz="1800" kern="1200" noProof="0" dirty="0" smtClean="0"/>
              <a:t>e.g. TRIA)</a:t>
            </a:r>
            <a:endParaRPr lang="en-US" sz="1800" noProof="0" dirty="0" smtClean="0"/>
          </a:p>
          <a:p>
            <a:pPr lvl="2">
              <a:lnSpc>
                <a:spcPct val="150000"/>
              </a:lnSpc>
              <a:buFont typeface="Arial" panose="020B0604020202020204" pitchFamily="34" charset="0"/>
              <a:buChar char="•"/>
            </a:pPr>
            <a:r>
              <a:rPr lang="en-US" sz="1800" noProof="0" dirty="0" smtClean="0"/>
              <a:t>make insurance supply or demand compulsory </a:t>
            </a:r>
            <a:r>
              <a:rPr lang="en-US" sz="1800" kern="1200" noProof="0" dirty="0" smtClean="0"/>
              <a:t>(e.g. TRIA)</a:t>
            </a:r>
          </a:p>
          <a:p>
            <a:pPr lvl="2">
              <a:lnSpc>
                <a:spcPct val="150000"/>
              </a:lnSpc>
              <a:buFont typeface="Arial" panose="020B0604020202020204" pitchFamily="34" charset="0"/>
              <a:buChar char="•"/>
            </a:pPr>
            <a:r>
              <a:rPr lang="en-US" sz="1800" kern="1200" noProof="0" dirty="0" smtClean="0"/>
              <a:t>provide public insurance </a:t>
            </a:r>
            <a:r>
              <a:rPr lang="en-US" sz="1800" noProof="0" dirty="0" smtClean="0"/>
              <a:t>(</a:t>
            </a:r>
            <a:r>
              <a:rPr lang="en-US" sz="1800" kern="1200" noProof="0" dirty="0" smtClean="0"/>
              <a:t>e.g. NFIP) </a:t>
            </a:r>
          </a:p>
          <a:p>
            <a:pPr lvl="1">
              <a:lnSpc>
                <a:spcPct val="150000"/>
              </a:lnSpc>
              <a:buFont typeface="Arial" panose="020B0604020202020204" pitchFamily="34" charset="0"/>
              <a:buChar char="•"/>
            </a:pPr>
            <a:r>
              <a:rPr lang="en-US" sz="1800" noProof="0" dirty="0" smtClean="0"/>
              <a:t>Data quality and models should be improved:</a:t>
            </a:r>
          </a:p>
          <a:p>
            <a:pPr marL="1524000" lvl="3" indent="-285750">
              <a:lnSpc>
                <a:spcPct val="150000"/>
              </a:lnSpc>
              <a:buFont typeface="Arial" panose="020B0604020202020204" pitchFamily="34" charset="0"/>
              <a:buChar char="•"/>
            </a:pPr>
            <a:r>
              <a:rPr lang="en-US" sz="1800" noProof="0" dirty="0" smtClean="0"/>
              <a:t>Data pools</a:t>
            </a:r>
          </a:p>
          <a:p>
            <a:pPr marL="1524000" lvl="3" indent="-285750">
              <a:lnSpc>
                <a:spcPct val="150000"/>
              </a:lnSpc>
              <a:buFont typeface="Arial" panose="020B0604020202020204" pitchFamily="34" charset="0"/>
              <a:buChar char="•"/>
            </a:pPr>
            <a:r>
              <a:rPr lang="en-US" sz="1800" noProof="0" dirty="0" smtClean="0"/>
              <a:t>Reporting requirements</a:t>
            </a:r>
            <a:endParaRPr lang="en-US" sz="1800" kern="1200" noProof="0" dirty="0" smtClean="0"/>
          </a:p>
          <a:p>
            <a:pPr marL="704850" lvl="1" indent="-285750">
              <a:lnSpc>
                <a:spcPct val="150000"/>
              </a:lnSpc>
              <a:buFont typeface="Arial" panose="020B0604020202020204" pitchFamily="34" charset="0"/>
              <a:buChar char="•"/>
            </a:pPr>
            <a:r>
              <a:rPr lang="en-US" sz="1800" kern="1200" noProof="0" dirty="0" smtClean="0"/>
              <a:t>Increasing awareness and educating clients, employees and public about cyber risk.</a:t>
            </a:r>
            <a:endParaRPr lang="en-US" sz="1800" noProof="0" dirty="0" smtClean="0"/>
          </a:p>
          <a:p>
            <a:endParaRPr lang="en-US" noProof="0" dirty="0"/>
          </a:p>
        </p:txBody>
      </p:sp>
    </p:spTree>
    <p:extLst>
      <p:ext uri="{BB962C8B-B14F-4D97-AF65-F5344CB8AC3E}">
        <p14:creationId xmlns:p14="http://schemas.microsoft.com/office/powerpoint/2010/main" val="1599039959"/>
      </p:ext>
    </p:extLst>
  </p:cSld>
  <p:clrMapOvr>
    <a:masterClrMapping/>
  </p:clrMapOvr>
  <p:transition>
    <p:cover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t>Conclusion</a:t>
            </a:r>
            <a:endParaRPr lang="en-US" noProof="0" dirty="0"/>
          </a:p>
        </p:txBody>
      </p:sp>
      <p:sp>
        <p:nvSpPr>
          <p:cNvPr id="3" name="Textplatzhalter 2"/>
          <p:cNvSpPr>
            <a:spLocks noGrp="1"/>
          </p:cNvSpPr>
          <p:nvPr>
            <p:ph type="body" sz="quarter" idx="10"/>
          </p:nvPr>
        </p:nvSpPr>
        <p:spPr>
          <a:xfrm>
            <a:off x="914399" y="1341438"/>
            <a:ext cx="8386764" cy="4669218"/>
          </a:xfrm>
        </p:spPr>
        <p:txBody>
          <a:bodyPr/>
          <a:lstStyle/>
          <a:p>
            <a:pPr marL="0" indent="0">
              <a:lnSpc>
                <a:spcPct val="150000"/>
              </a:lnSpc>
              <a:buNone/>
            </a:pPr>
            <a:r>
              <a:rPr lang="en-US" sz="1800" b="1" noProof="0" dirty="0" smtClean="0"/>
              <a:t>Recommendations </a:t>
            </a:r>
            <a:endParaRPr lang="en-US" sz="1800" b="1" noProof="0" dirty="0"/>
          </a:p>
          <a:p>
            <a:pPr lvl="1">
              <a:lnSpc>
                <a:spcPct val="150000"/>
              </a:lnSpc>
              <a:buFont typeface="Arial" panose="020B0604020202020204" pitchFamily="34" charset="0"/>
              <a:buChar char="•"/>
            </a:pPr>
            <a:r>
              <a:rPr lang="en-US" sz="1800" noProof="0" dirty="0" smtClean="0"/>
              <a:t>Regulatory models</a:t>
            </a:r>
          </a:p>
          <a:p>
            <a:pPr marL="1114425" lvl="2" indent="-285750">
              <a:lnSpc>
                <a:spcPct val="150000"/>
              </a:lnSpc>
              <a:buFont typeface="Arial" panose="020B0604020202020204" pitchFamily="34" charset="0"/>
              <a:buChar char="•"/>
            </a:pPr>
            <a:r>
              <a:rPr lang="en-US" sz="1800" noProof="0" dirty="0"/>
              <a:t>s</a:t>
            </a:r>
            <a:r>
              <a:rPr lang="en-US" sz="1800" noProof="0" dirty="0" smtClean="0"/>
              <a:t>hould consider </a:t>
            </a:r>
            <a:r>
              <a:rPr lang="en-US" sz="1800" noProof="0" dirty="0"/>
              <a:t>heavy tails and tail </a:t>
            </a:r>
            <a:r>
              <a:rPr lang="en-US" sz="1800" noProof="0" dirty="0" smtClean="0"/>
              <a:t>dependency (introducing </a:t>
            </a:r>
            <a:r>
              <a:rPr lang="en-US" sz="1800" noProof="0" dirty="0"/>
              <a:t>dedicated risk categories</a:t>
            </a:r>
            <a:r>
              <a:rPr lang="en-US" sz="1800" noProof="0" dirty="0" smtClean="0"/>
              <a:t>)</a:t>
            </a:r>
          </a:p>
          <a:p>
            <a:pPr marL="1114425" lvl="2" indent="-285750">
              <a:lnSpc>
                <a:spcPct val="150000"/>
              </a:lnSpc>
              <a:buFont typeface="Arial" panose="020B0604020202020204" pitchFamily="34" charset="0"/>
              <a:buChar char="•"/>
            </a:pPr>
            <a:r>
              <a:rPr lang="en-US" sz="1800" noProof="0" dirty="0" smtClean="0"/>
              <a:t>must account for that the risk does not decrease as the underwriting portfolio gets larger (</a:t>
            </a:r>
            <a:r>
              <a:rPr lang="en-US" sz="1800" noProof="0" dirty="0"/>
              <a:t>no capital </a:t>
            </a:r>
            <a:r>
              <a:rPr lang="en-US" sz="1800" noProof="0" dirty="0" smtClean="0"/>
              <a:t>reduction for diversification)</a:t>
            </a:r>
          </a:p>
          <a:p>
            <a:pPr marL="704850" lvl="1" indent="-285750">
              <a:lnSpc>
                <a:spcPct val="150000"/>
              </a:lnSpc>
              <a:buFont typeface="Arial" panose="020B0604020202020204" pitchFamily="34" charset="0"/>
              <a:buChar char="•"/>
            </a:pPr>
            <a:r>
              <a:rPr lang="en-US" sz="1800" noProof="0" dirty="0" smtClean="0"/>
              <a:t>However, this would hinder the development of a cyber insurance market.</a:t>
            </a:r>
            <a:endParaRPr lang="en-US" sz="1800" noProof="0" dirty="0"/>
          </a:p>
        </p:txBody>
      </p:sp>
    </p:spTree>
    <p:extLst>
      <p:ext uri="{BB962C8B-B14F-4D97-AF65-F5344CB8AC3E}">
        <p14:creationId xmlns:p14="http://schemas.microsoft.com/office/powerpoint/2010/main" val="2004005537"/>
      </p:ext>
    </p:extLst>
  </p:cSld>
  <p:clrMapOvr>
    <a:masterClrMapping/>
  </p:clrMapOvr>
  <p:transition>
    <p:cover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t>Questions and Discussion</a:t>
            </a:r>
            <a:endParaRPr lang="en-US" noProof="0" dirty="0"/>
          </a:p>
        </p:txBody>
      </p:sp>
      <p:sp>
        <p:nvSpPr>
          <p:cNvPr id="3" name="Textplatzhalter 2"/>
          <p:cNvSpPr>
            <a:spLocks noGrp="1"/>
          </p:cNvSpPr>
          <p:nvPr>
            <p:ph type="body" sz="quarter" idx="10"/>
          </p:nvPr>
        </p:nvSpPr>
        <p:spPr>
          <a:xfrm>
            <a:off x="838200" y="2959100"/>
            <a:ext cx="10683875" cy="560277"/>
          </a:xfrm>
        </p:spPr>
        <p:txBody>
          <a:bodyPr/>
          <a:lstStyle/>
          <a:p>
            <a:pPr marL="0" indent="0" algn="ctr">
              <a:buNone/>
            </a:pPr>
            <a:r>
              <a:rPr lang="en-US" noProof="0" dirty="0" smtClean="0"/>
              <a:t>Thanks a lot for your attention!</a:t>
            </a:r>
            <a:endParaRPr lang="en-US" noProof="0" dirty="0"/>
          </a:p>
        </p:txBody>
      </p:sp>
    </p:spTree>
    <p:extLst>
      <p:ext uri="{BB962C8B-B14F-4D97-AF65-F5344CB8AC3E}">
        <p14:creationId xmlns:p14="http://schemas.microsoft.com/office/powerpoint/2010/main" val="3626377206"/>
      </p:ext>
    </p:extLst>
  </p:cSld>
  <p:clrMapOvr>
    <a:masterClrMapping/>
  </p:clrMapOvr>
  <p:transition>
    <p:cover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t>Conclusion</a:t>
            </a:r>
            <a:endParaRPr lang="en-US" noProof="0" dirty="0"/>
          </a:p>
        </p:txBody>
      </p:sp>
      <p:sp>
        <p:nvSpPr>
          <p:cNvPr id="3" name="Textplatzhalter 2"/>
          <p:cNvSpPr>
            <a:spLocks noGrp="1"/>
          </p:cNvSpPr>
          <p:nvPr>
            <p:ph type="body" sz="quarter" idx="10"/>
          </p:nvPr>
        </p:nvSpPr>
        <p:spPr/>
        <p:txBody>
          <a:bodyPr/>
          <a:lstStyle/>
          <a:p>
            <a:pPr marL="0" indent="0">
              <a:lnSpc>
                <a:spcPct val="150000"/>
              </a:lnSpc>
              <a:buNone/>
            </a:pPr>
            <a:endParaRPr lang="en-US" sz="1800" noProof="0" dirty="0" smtClean="0"/>
          </a:p>
          <a:p>
            <a:pPr marL="0" indent="0">
              <a:lnSpc>
                <a:spcPct val="150000"/>
              </a:lnSpc>
              <a:buNone/>
            </a:pPr>
            <a:endParaRPr lang="en-US" sz="1800" noProof="0" dirty="0" smtClean="0"/>
          </a:p>
          <a:p>
            <a:pPr marL="0" indent="0">
              <a:lnSpc>
                <a:spcPct val="150000"/>
              </a:lnSpc>
              <a:buNone/>
            </a:pPr>
            <a:endParaRPr lang="en-US" sz="1800" noProof="0" dirty="0" smtClean="0"/>
          </a:p>
          <a:p>
            <a:pPr marL="0" indent="0">
              <a:lnSpc>
                <a:spcPct val="150000"/>
              </a:lnSpc>
              <a:buNone/>
            </a:pPr>
            <a:endParaRPr lang="en-US" sz="1800" noProof="0" dirty="0" smtClean="0"/>
          </a:p>
          <a:p>
            <a:pPr marL="0" indent="0">
              <a:lnSpc>
                <a:spcPct val="150000"/>
              </a:lnSpc>
              <a:buNone/>
            </a:pPr>
            <a:endParaRPr lang="en-US" sz="1800" noProof="0" dirty="0" smtClean="0"/>
          </a:p>
          <a:p>
            <a:pPr marL="0" indent="0">
              <a:lnSpc>
                <a:spcPct val="150000"/>
              </a:lnSpc>
              <a:buNone/>
            </a:pPr>
            <a:endParaRPr lang="en-US" sz="1800" noProof="0" dirty="0" smtClean="0"/>
          </a:p>
          <a:p>
            <a:pPr marL="0" indent="0">
              <a:lnSpc>
                <a:spcPct val="150000"/>
              </a:lnSpc>
              <a:buNone/>
            </a:pPr>
            <a:endParaRPr lang="en-US" sz="1800" noProof="0" dirty="0" smtClean="0"/>
          </a:p>
          <a:p>
            <a:endParaRPr lang="en-US" noProof="0" dirty="0"/>
          </a:p>
        </p:txBody>
      </p:sp>
      <p:sp>
        <p:nvSpPr>
          <p:cNvPr id="5" name="Textfeld 4"/>
          <p:cNvSpPr txBox="1"/>
          <p:nvPr/>
        </p:nvSpPr>
        <p:spPr>
          <a:xfrm>
            <a:off x="838200" y="1341438"/>
            <a:ext cx="10275278" cy="3693319"/>
          </a:xfrm>
          <a:prstGeom prst="rect">
            <a:avLst/>
          </a:prstGeom>
          <a:noFill/>
        </p:spPr>
        <p:txBody>
          <a:bodyPr wrap="square" rtlCol="0">
            <a:spAutoFit/>
          </a:bodyPr>
          <a:lstStyle/>
          <a:p>
            <a:pPr>
              <a:lnSpc>
                <a:spcPct val="150000"/>
              </a:lnSpc>
            </a:pPr>
            <a:r>
              <a:rPr lang="en-US" b="1" dirty="0" smtClean="0">
                <a:latin typeface="Arial" panose="020B0604020202020204" pitchFamily="34" charset="0"/>
                <a:cs typeface="Arial" panose="020B0604020202020204" pitchFamily="34" charset="0"/>
              </a:rPr>
              <a:t>Implications</a:t>
            </a:r>
          </a:p>
          <a:p>
            <a:pPr marL="742950" lvl="1"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Generally, we can’t rely on classical mean variance </a:t>
            </a:r>
            <a:r>
              <a:rPr lang="en-US" dirty="0" smtClean="0">
                <a:latin typeface="Arial" panose="020B0604020202020204" pitchFamily="34" charset="0"/>
                <a:cs typeface="Arial" panose="020B0604020202020204" pitchFamily="34" charset="0"/>
              </a:rPr>
              <a:t>analysis and results.</a:t>
            </a:r>
          </a:p>
          <a:p>
            <a:pPr marL="742950" lvl="1"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Raison </a:t>
            </a:r>
            <a:r>
              <a:rPr lang="de-DE" dirty="0" err="1" smtClean="0">
                <a:latin typeface="Arial" panose="020B0604020202020204" pitchFamily="34" charset="0"/>
                <a:cs typeface="Arial" panose="020B0604020202020204" pitchFamily="34" charset="0"/>
              </a:rPr>
              <a:t>d’être</a:t>
            </a:r>
            <a:r>
              <a:rPr lang="de-DE" dirty="0" smtClean="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of</a:t>
            </a:r>
            <a:r>
              <a:rPr lang="de-DE" dirty="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insurers</a:t>
            </a:r>
            <a:r>
              <a:rPr lang="de-DE"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questionable if they can not diversify</a:t>
            </a:r>
            <a:r>
              <a:rPr lang="en-US" dirty="0" smtClean="0">
                <a:latin typeface="Arial" panose="020B0604020202020204" pitchFamily="34" charset="0"/>
                <a:cs typeface="Arial" panose="020B0604020202020204" pitchFamily="34" charset="0"/>
              </a:rPr>
              <a:t>.</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Non-diversification leaves idiosyncratic </a:t>
            </a:r>
            <a:r>
              <a:rPr lang="en-US" dirty="0">
                <a:latin typeface="Arial" panose="020B0604020202020204" pitchFamily="34" charset="0"/>
                <a:cs typeface="Arial" panose="020B0604020202020204" pitchFamily="34" charset="0"/>
              </a:rPr>
              <a:t>risk </a:t>
            </a:r>
            <a:r>
              <a:rPr lang="en-US" dirty="0" smtClean="0">
                <a:latin typeface="Arial" panose="020B0604020202020204" pitchFamily="34" charset="0"/>
                <a:cs typeface="Arial" panose="020B0604020202020204" pitchFamily="34" charset="0"/>
              </a:rPr>
              <a:t>price relevant</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and the premium </a:t>
            </a:r>
            <a:r>
              <a:rPr lang="en-US" dirty="0">
                <a:latin typeface="Arial" panose="020B0604020202020204" pitchFamily="34" charset="0"/>
                <a:cs typeface="Arial" panose="020B0604020202020204" pitchFamily="34" charset="0"/>
              </a:rPr>
              <a:t>charged by </a:t>
            </a:r>
            <a:r>
              <a:rPr lang="en-US" dirty="0" smtClean="0">
                <a:latin typeface="Arial" panose="020B0604020202020204" pitchFamily="34" charset="0"/>
                <a:cs typeface="Arial" panose="020B0604020202020204" pitchFamily="34" charset="0"/>
              </a:rPr>
              <a:t>insurers even increases as more risks are pooled.</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Multi-equilibrium could emerge:</a:t>
            </a:r>
          </a:p>
          <a:p>
            <a:pPr marL="1200150" lvl="2"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Dynamically (times </a:t>
            </a:r>
            <a:r>
              <a:rPr lang="en-US" dirty="0">
                <a:latin typeface="Arial" panose="020B0604020202020204" pitchFamily="34" charset="0"/>
                <a:cs typeface="Arial" panose="020B0604020202020204" pitchFamily="34" charset="0"/>
              </a:rPr>
              <a:t>where reinsurance </a:t>
            </a:r>
            <a:r>
              <a:rPr lang="en-US" dirty="0" smtClean="0">
                <a:latin typeface="Arial" panose="020B0604020202020204" pitchFamily="34" charset="0"/>
                <a:cs typeface="Arial" panose="020B0604020202020204" pitchFamily="34" charset="0"/>
              </a:rPr>
              <a:t>is available </a:t>
            </a:r>
            <a:r>
              <a:rPr lang="en-US" dirty="0">
                <a:latin typeface="Arial" panose="020B0604020202020204" pitchFamily="34" charset="0"/>
                <a:cs typeface="Arial" panose="020B0604020202020204" pitchFamily="34" charset="0"/>
              </a:rPr>
              <a:t>and when </a:t>
            </a:r>
            <a:r>
              <a:rPr lang="en-US" dirty="0" smtClean="0">
                <a:latin typeface="Arial" panose="020B0604020202020204" pitchFamily="34" charset="0"/>
                <a:cs typeface="Arial" panose="020B0604020202020204" pitchFamily="34" charset="0"/>
              </a:rPr>
              <a:t>it is not)</a:t>
            </a:r>
          </a:p>
          <a:p>
            <a:pPr marL="1200150" lvl="2"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Segmentation of cyber market (separating different types of cyber risk)</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1109570"/>
      </p:ext>
    </p:extLst>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t>Contribution</a:t>
            </a:r>
            <a:endParaRPr lang="en-US" noProof="0" dirty="0">
              <a:latin typeface="Arial" panose="020B0604020202020204" pitchFamily="34" charset="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val="2188561383"/>
              </p:ext>
            </p:extLst>
          </p:nvPr>
        </p:nvGraphicFramePr>
        <p:xfrm>
          <a:off x="2805314" y="1251474"/>
          <a:ext cx="6344744" cy="47404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400623705"/>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889641D3-FD4E-406B-A9DB-50EE1B4AE74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11681757-E72D-45CA-B86D-652598A5AF64}"/>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ECA033DC-2E27-46C1-916F-E89C4A8993B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1DBFC341-B5A8-4C46-A2C8-DDD9422CD378}"/>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2E15555C-2E05-4AC4-8A13-BA97B3D2786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t>Competition vs Monopoly</a:t>
            </a:r>
            <a:endParaRPr lang="en-US" noProof="0" dirty="0"/>
          </a:p>
        </p:txBody>
      </p:sp>
      <p:sp>
        <p:nvSpPr>
          <p:cNvPr id="3" name="Textplatzhalter 2"/>
          <p:cNvSpPr>
            <a:spLocks noGrp="1"/>
          </p:cNvSpPr>
          <p:nvPr>
            <p:ph type="body" sz="quarter" idx="10"/>
          </p:nvPr>
        </p:nvSpPr>
        <p:spPr/>
        <p:txBody>
          <a:bodyPr/>
          <a:lstStyle/>
          <a:p>
            <a:endParaRPr lang="de-CH"/>
          </a:p>
        </p:txBody>
      </p:sp>
      <p:pic>
        <p:nvPicPr>
          <p:cNvPr id="4" name="Picture 18"/>
          <p:cNvPicPr/>
          <p:nvPr/>
        </p:nvPicPr>
        <p:blipFill>
          <a:blip r:embed="rId3"/>
          <a:stretch>
            <a:fillRect/>
          </a:stretch>
        </p:blipFill>
        <p:spPr>
          <a:xfrm>
            <a:off x="2090057" y="1218402"/>
            <a:ext cx="7738899" cy="4821282"/>
          </a:xfrm>
          <a:prstGeom prst="rect">
            <a:avLst/>
          </a:prstGeom>
        </p:spPr>
      </p:pic>
    </p:spTree>
    <p:extLst>
      <p:ext uri="{BB962C8B-B14F-4D97-AF65-F5344CB8AC3E}">
        <p14:creationId xmlns:p14="http://schemas.microsoft.com/office/powerpoint/2010/main" val="4146010006"/>
      </p:ext>
    </p:extLst>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Characteristics of Cyber Risk</a:t>
            </a:r>
            <a:endParaRPr lang="en-US" noProof="0" dirty="0"/>
          </a:p>
        </p:txBody>
      </p:sp>
      <p:sp>
        <p:nvSpPr>
          <p:cNvPr id="3" name="Text Placeholder 2"/>
          <p:cNvSpPr>
            <a:spLocks noGrp="1"/>
          </p:cNvSpPr>
          <p:nvPr>
            <p:ph type="body" sz="quarter" idx="10"/>
          </p:nvPr>
        </p:nvSpPr>
        <p:spPr>
          <a:xfrm>
            <a:off x="838198" y="1341438"/>
            <a:ext cx="9748840" cy="4629056"/>
          </a:xfrm>
        </p:spPr>
        <p:txBody>
          <a:bodyPr/>
          <a:lstStyle/>
          <a:p>
            <a:pPr marL="0" indent="0" defTabSz="914400" eaLnBrk="1" fontAlgn="auto" hangingPunct="1">
              <a:lnSpc>
                <a:spcPct val="150000"/>
              </a:lnSpc>
              <a:spcBef>
                <a:spcPts val="0"/>
              </a:spcBef>
              <a:spcAft>
                <a:spcPts val="0"/>
              </a:spcAft>
              <a:buNone/>
            </a:pPr>
            <a:r>
              <a:rPr lang="en-US" sz="1800" b="1" kern="1200" noProof="0" dirty="0" smtClean="0">
                <a:solidFill>
                  <a:srgbClr val="000000"/>
                </a:solidFill>
              </a:rPr>
              <a:t>Reasons for underdeveloped cyber insurance </a:t>
            </a:r>
            <a:r>
              <a:rPr lang="en-US" sz="1800" b="1" kern="1200" noProof="0" dirty="0" smtClean="0">
                <a:solidFill>
                  <a:srgbClr val="000000"/>
                </a:solidFill>
              </a:rPr>
              <a:t>market (see, e.g., </a:t>
            </a:r>
            <a:r>
              <a:rPr lang="en-US" sz="1800" b="1" kern="1200" noProof="0" dirty="0" smtClean="0">
                <a:solidFill>
                  <a:srgbClr val="000000"/>
                </a:solidFill>
              </a:rPr>
              <a:t>Biener </a:t>
            </a:r>
            <a:r>
              <a:rPr lang="en-US" sz="1800" b="1" kern="1200" noProof="0" dirty="0">
                <a:solidFill>
                  <a:srgbClr val="000000"/>
                </a:solidFill>
              </a:rPr>
              <a:t>et al. </a:t>
            </a:r>
            <a:r>
              <a:rPr lang="en-US" sz="1800" b="1" kern="1200" noProof="0" dirty="0" smtClean="0">
                <a:solidFill>
                  <a:srgbClr val="000000"/>
                </a:solidFill>
              </a:rPr>
              <a:t>2015)</a:t>
            </a:r>
            <a:endParaRPr lang="en-US" sz="1800" b="1" kern="1200" noProof="0" dirty="0" smtClean="0">
              <a:solidFill>
                <a:srgbClr val="000000"/>
              </a:solidFill>
            </a:endParaRPr>
          </a:p>
          <a:p>
            <a:pPr marL="742950" lvl="1" indent="-285750" defTabSz="914400" eaLnBrk="1" fontAlgn="auto" hangingPunct="1">
              <a:lnSpc>
                <a:spcPct val="150000"/>
              </a:lnSpc>
              <a:spcBef>
                <a:spcPts val="0"/>
              </a:spcBef>
              <a:spcAft>
                <a:spcPts val="0"/>
              </a:spcAft>
              <a:buFont typeface="Arial" panose="020B0604020202020204" pitchFamily="34" charset="0"/>
              <a:buChar char="•"/>
            </a:pPr>
            <a:r>
              <a:rPr lang="en-US" sz="1800" kern="1200" noProof="0" dirty="0" smtClean="0">
                <a:solidFill>
                  <a:srgbClr val="000000"/>
                </a:solidFill>
                <a:ea typeface="+mn-ea"/>
              </a:rPr>
              <a:t>Lack of data and established models</a:t>
            </a:r>
          </a:p>
          <a:p>
            <a:pPr marL="1200150" lvl="2" indent="-285750" defTabSz="914400" eaLnBrk="1" fontAlgn="auto" hangingPunct="1">
              <a:lnSpc>
                <a:spcPct val="150000"/>
              </a:lnSpc>
              <a:spcBef>
                <a:spcPts val="0"/>
              </a:spcBef>
              <a:spcAft>
                <a:spcPts val="0"/>
              </a:spcAft>
              <a:buFont typeface="Arial" panose="020B0604020202020204" pitchFamily="34" charset="0"/>
              <a:buChar char="•"/>
            </a:pPr>
            <a:r>
              <a:rPr lang="en-US" sz="1800" kern="1200" dirty="0" smtClean="0">
                <a:solidFill>
                  <a:srgbClr val="000000"/>
                </a:solidFill>
                <a:ea typeface="+mn-ea"/>
              </a:rPr>
              <a:t>Fast </a:t>
            </a:r>
            <a:r>
              <a:rPr lang="en-US" sz="1800" kern="1200" dirty="0">
                <a:solidFill>
                  <a:srgbClr val="000000"/>
                </a:solidFill>
                <a:ea typeface="+mn-ea"/>
              </a:rPr>
              <a:t>c</a:t>
            </a:r>
            <a:r>
              <a:rPr lang="en-US" sz="1800" kern="1200" noProof="0" dirty="0" smtClean="0">
                <a:solidFill>
                  <a:srgbClr val="000000"/>
                </a:solidFill>
                <a:ea typeface="+mn-ea"/>
              </a:rPr>
              <a:t>hanging </a:t>
            </a:r>
            <a:r>
              <a:rPr lang="en-US" sz="1800" kern="1200" noProof="0" dirty="0" smtClean="0">
                <a:solidFill>
                  <a:srgbClr val="000000"/>
                </a:solidFill>
                <a:ea typeface="+mn-ea"/>
              </a:rPr>
              <a:t>environment: Is the data we have so far representative for the future?</a:t>
            </a:r>
          </a:p>
          <a:p>
            <a:pPr marL="1200150" lvl="2" indent="-285750" defTabSz="914400" eaLnBrk="1" fontAlgn="auto" hangingPunct="1">
              <a:lnSpc>
                <a:spcPct val="150000"/>
              </a:lnSpc>
              <a:spcBef>
                <a:spcPts val="0"/>
              </a:spcBef>
              <a:spcAft>
                <a:spcPts val="0"/>
              </a:spcAft>
              <a:buFont typeface="Arial" panose="020B0604020202020204" pitchFamily="34" charset="0"/>
              <a:buChar char="•"/>
            </a:pPr>
            <a:r>
              <a:rPr lang="en-US" sz="1800" kern="1200" noProof="0" dirty="0" smtClean="0">
                <a:solidFill>
                  <a:srgbClr val="000000"/>
                </a:solidFill>
                <a:ea typeface="+mn-ea"/>
              </a:rPr>
              <a:t>Modeling </a:t>
            </a:r>
            <a:r>
              <a:rPr lang="en-US" sz="1800" kern="1200" noProof="0" dirty="0" smtClean="0">
                <a:solidFill>
                  <a:srgbClr val="000000"/>
                </a:solidFill>
                <a:ea typeface="+mn-ea"/>
              </a:rPr>
              <a:t>and parameter </a:t>
            </a:r>
            <a:r>
              <a:rPr lang="en-US" sz="1800" kern="1200" noProof="0" dirty="0" smtClean="0">
                <a:solidFill>
                  <a:srgbClr val="000000"/>
                </a:solidFill>
                <a:ea typeface="+mn-ea"/>
              </a:rPr>
              <a:t>uncertainty</a:t>
            </a:r>
            <a:endParaRPr lang="en-US" sz="1800" kern="1200" noProof="0" dirty="0" smtClean="0">
              <a:solidFill>
                <a:srgbClr val="000000"/>
              </a:solidFill>
              <a:ea typeface="+mn-ea"/>
            </a:endParaRPr>
          </a:p>
          <a:p>
            <a:pPr marL="1200150" lvl="2" indent="-285750" defTabSz="914400" eaLnBrk="1" fontAlgn="auto" hangingPunct="1">
              <a:lnSpc>
                <a:spcPct val="150000"/>
              </a:lnSpc>
              <a:spcBef>
                <a:spcPts val="0"/>
              </a:spcBef>
              <a:spcAft>
                <a:spcPts val="0"/>
              </a:spcAft>
              <a:buFont typeface="Arial" panose="020B0604020202020204" pitchFamily="34" charset="0"/>
              <a:buChar char="•"/>
            </a:pPr>
            <a:r>
              <a:rPr lang="en-US" sz="1800" kern="1200" noProof="0" dirty="0" smtClean="0">
                <a:solidFill>
                  <a:srgbClr val="000000"/>
                </a:solidFill>
                <a:ea typeface="+mn-ea"/>
              </a:rPr>
              <a:t>Only way out: </a:t>
            </a:r>
            <a:r>
              <a:rPr lang="en-US" sz="1800" kern="1200" noProof="0" dirty="0" smtClean="0">
                <a:solidFill>
                  <a:srgbClr val="000000"/>
                </a:solidFill>
                <a:ea typeface="+mn-ea"/>
              </a:rPr>
              <a:t>modeling </a:t>
            </a:r>
            <a:r>
              <a:rPr lang="en-US" sz="1800" kern="1200" noProof="0" dirty="0" smtClean="0">
                <a:solidFill>
                  <a:srgbClr val="000000"/>
                </a:solidFill>
                <a:ea typeface="+mn-ea"/>
              </a:rPr>
              <a:t>based on scenarios?</a:t>
            </a:r>
          </a:p>
          <a:p>
            <a:pPr marL="790575" lvl="1" indent="-285750" defTabSz="914400" eaLnBrk="1" fontAlgn="auto" hangingPunct="1">
              <a:lnSpc>
                <a:spcPct val="150000"/>
              </a:lnSpc>
              <a:spcBef>
                <a:spcPts val="0"/>
              </a:spcBef>
              <a:spcAft>
                <a:spcPts val="0"/>
              </a:spcAft>
              <a:buFont typeface="Arial" panose="020B0604020202020204" pitchFamily="34" charset="0"/>
              <a:buChar char="•"/>
            </a:pPr>
            <a:r>
              <a:rPr lang="en-US" sz="1800" kern="1200" noProof="0" dirty="0" smtClean="0">
                <a:solidFill>
                  <a:srgbClr val="000000"/>
                </a:solidFill>
                <a:ea typeface="+mn-ea"/>
              </a:rPr>
              <a:t>Asymmetric information </a:t>
            </a:r>
            <a:r>
              <a:rPr lang="en-US" sz="1800" kern="1200" noProof="0" dirty="0" smtClean="0">
                <a:solidFill>
                  <a:srgbClr val="000000"/>
                </a:solidFill>
                <a:ea typeface="+mn-ea"/>
              </a:rPr>
              <a:t>costs (screening</a:t>
            </a:r>
            <a:r>
              <a:rPr lang="en-US" sz="1800" kern="1200" noProof="0" dirty="0" smtClean="0">
                <a:solidFill>
                  <a:srgbClr val="000000"/>
                </a:solidFill>
                <a:ea typeface="+mn-ea"/>
              </a:rPr>
              <a:t>, monitoring</a:t>
            </a:r>
            <a:r>
              <a:rPr lang="en-US" sz="1800" kern="1200" noProof="0" dirty="0" smtClean="0">
                <a:solidFill>
                  <a:srgbClr val="000000"/>
                </a:solidFill>
                <a:ea typeface="+mn-ea"/>
              </a:rPr>
              <a:t>) </a:t>
            </a:r>
          </a:p>
          <a:p>
            <a:pPr marL="790575" lvl="1" indent="-285750" defTabSz="914400" eaLnBrk="1" fontAlgn="auto" hangingPunct="1">
              <a:lnSpc>
                <a:spcPct val="150000"/>
              </a:lnSpc>
              <a:spcBef>
                <a:spcPts val="0"/>
              </a:spcBef>
              <a:spcAft>
                <a:spcPts val="0"/>
              </a:spcAft>
              <a:buFont typeface="Arial" panose="020B0604020202020204" pitchFamily="34" charset="0"/>
              <a:buChar char="•"/>
            </a:pPr>
            <a:r>
              <a:rPr lang="en-US" sz="1800" kern="1200" noProof="0" dirty="0" smtClean="0">
                <a:solidFill>
                  <a:srgbClr val="000000"/>
                </a:solidFill>
              </a:rPr>
              <a:t>Heavy </a:t>
            </a:r>
            <a:r>
              <a:rPr lang="en-US" sz="1800" kern="1200" noProof="0" dirty="0">
                <a:solidFill>
                  <a:srgbClr val="000000"/>
                </a:solidFill>
              </a:rPr>
              <a:t>tails and </a:t>
            </a:r>
            <a:r>
              <a:rPr lang="en-US" sz="1800" kern="1200" noProof="0" dirty="0" smtClean="0">
                <a:solidFill>
                  <a:srgbClr val="000000"/>
                </a:solidFill>
              </a:rPr>
              <a:t>strong</a:t>
            </a:r>
            <a:r>
              <a:rPr lang="en-US" sz="1800" kern="1200" noProof="0" dirty="0" smtClean="0">
                <a:solidFill>
                  <a:srgbClr val="000000"/>
                </a:solidFill>
              </a:rPr>
              <a:t> </a:t>
            </a:r>
            <a:r>
              <a:rPr lang="en-US" sz="1800" kern="1200" noProof="0" dirty="0">
                <a:solidFill>
                  <a:srgbClr val="000000"/>
                </a:solidFill>
              </a:rPr>
              <a:t>(tail) </a:t>
            </a:r>
            <a:r>
              <a:rPr lang="en-US" sz="1800" kern="1200" noProof="0" dirty="0" smtClean="0">
                <a:solidFill>
                  <a:srgbClr val="000000"/>
                </a:solidFill>
              </a:rPr>
              <a:t>dependency</a:t>
            </a:r>
            <a:endParaRPr lang="en-US" sz="1800" kern="1200" noProof="0" dirty="0">
              <a:solidFill>
                <a:srgbClr val="000000"/>
              </a:solidFill>
            </a:endParaRPr>
          </a:p>
          <a:p>
            <a:pPr marL="790575" lvl="1" indent="-285750" defTabSz="914400" eaLnBrk="1" fontAlgn="auto" hangingPunct="1">
              <a:lnSpc>
                <a:spcPct val="150000"/>
              </a:lnSpc>
              <a:spcBef>
                <a:spcPts val="0"/>
              </a:spcBef>
              <a:spcAft>
                <a:spcPts val="0"/>
              </a:spcAft>
              <a:buFont typeface="Arial" panose="020B0604020202020204" pitchFamily="34" charset="0"/>
              <a:buChar char="•"/>
            </a:pPr>
            <a:endParaRPr lang="en-US" sz="1800" kern="1200" noProof="0" dirty="0" smtClean="0">
              <a:solidFill>
                <a:srgbClr val="000000"/>
              </a:solidFill>
              <a:ea typeface="+mn-ea"/>
            </a:endParaRPr>
          </a:p>
          <a:p>
            <a:endParaRPr lang="en-US" noProof="0" dirty="0"/>
          </a:p>
        </p:txBody>
      </p:sp>
    </p:spTree>
    <p:extLst>
      <p:ext uri="{BB962C8B-B14F-4D97-AF65-F5344CB8AC3E}">
        <p14:creationId xmlns:p14="http://schemas.microsoft.com/office/powerpoint/2010/main" val="2518928446"/>
      </p:ext>
    </p:extLst>
  </p:cSld>
  <p:clrMapOvr>
    <a:masterClrMapping/>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Oval 58"/>
          <p:cNvSpPr/>
          <p:nvPr/>
        </p:nvSpPr>
        <p:spPr bwMode="auto">
          <a:xfrm>
            <a:off x="3429002" y="5276311"/>
            <a:ext cx="1921308" cy="562808"/>
          </a:xfrm>
          <a:prstGeom prst="ellipse">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Gill Alt One MT" pitchFamily="50" charset="0"/>
            </a:endParaRPr>
          </a:p>
        </p:txBody>
      </p:sp>
      <p:sp>
        <p:nvSpPr>
          <p:cNvPr id="2" name="Title 1"/>
          <p:cNvSpPr>
            <a:spLocks noGrp="1"/>
          </p:cNvSpPr>
          <p:nvPr>
            <p:ph type="title"/>
          </p:nvPr>
        </p:nvSpPr>
        <p:spPr/>
        <p:txBody>
          <a:bodyPr/>
          <a:lstStyle/>
          <a:p>
            <a:r>
              <a:rPr lang="en-US" noProof="0" dirty="0" smtClean="0"/>
              <a:t>Model Framework</a:t>
            </a:r>
            <a:endParaRPr lang="en-US" noProof="0" dirty="0"/>
          </a:p>
        </p:txBody>
      </p:sp>
      <p:sp>
        <p:nvSpPr>
          <p:cNvPr id="3" name="Text Placeholder 2"/>
          <p:cNvSpPr>
            <a:spLocks noGrp="1"/>
          </p:cNvSpPr>
          <p:nvPr>
            <p:ph type="body" sz="quarter" idx="10"/>
          </p:nvPr>
        </p:nvSpPr>
        <p:spPr>
          <a:xfrm>
            <a:off x="838201" y="1341438"/>
            <a:ext cx="9925050" cy="952002"/>
          </a:xfrm>
        </p:spPr>
        <p:txBody>
          <a:bodyPr/>
          <a:lstStyle/>
          <a:p>
            <a:pPr marL="0" indent="0">
              <a:lnSpc>
                <a:spcPct val="150000"/>
              </a:lnSpc>
              <a:buNone/>
            </a:pPr>
            <a:r>
              <a:rPr lang="en-US" sz="1800" b="1" dirty="0" smtClean="0"/>
              <a:t>Insurer’s decision whether to underwrite cyber risk based on expected utility framework (</a:t>
            </a:r>
            <a:r>
              <a:rPr lang="en-US" sz="1800" b="1" dirty="0"/>
              <a:t>extending </a:t>
            </a:r>
            <a:r>
              <a:rPr lang="en-US" sz="1800" b="1" dirty="0" smtClean="0"/>
              <a:t>Ibragimov &amp;</a:t>
            </a:r>
            <a:r>
              <a:rPr lang="en-US" sz="1800" b="1" dirty="0"/>
              <a:t> Ibragimov</a:t>
            </a:r>
            <a:r>
              <a:rPr lang="en-US" sz="1800" b="1" dirty="0" smtClean="0"/>
              <a:t> et al. 2009):</a:t>
            </a:r>
          </a:p>
          <a:p>
            <a:pPr>
              <a:lnSpc>
                <a:spcPct val="150000"/>
              </a:lnSpc>
            </a:pPr>
            <a:endParaRPr lang="en-US" dirty="0"/>
          </a:p>
        </p:txBody>
      </p:sp>
      <mc:AlternateContent xmlns:mc="http://schemas.openxmlformats.org/markup-compatibility/2006">
        <mc:Choice xmlns:a14="http://schemas.microsoft.com/office/drawing/2010/main" Requires="a14">
          <p:sp>
            <p:nvSpPr>
              <p:cNvPr id="5" name="Rectangle 4"/>
              <p:cNvSpPr/>
              <p:nvPr/>
            </p:nvSpPr>
            <p:spPr>
              <a:xfrm>
                <a:off x="3672075" y="3877296"/>
                <a:ext cx="2753814" cy="404983"/>
              </a:xfrm>
              <a:prstGeom prst="rect">
                <a:avLst/>
              </a:prstGeom>
            </p:spPr>
            <p:txBody>
              <a:bodyPr wrap="square">
                <a:spAutoFit/>
              </a:bodyPr>
              <a:lstStyle/>
              <a:p>
                <a14:m>
                  <m:oMath xmlns:m="http://schemas.openxmlformats.org/officeDocument/2006/math">
                    <m:sSup>
                      <m:sSupPr>
                        <m:ctrlPr>
                          <a:rPr lang="en-US" i="1" smtClean="0">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𝐸</m:t>
                        </m:r>
                      </m:e>
                      <m:sup>
                        <m:r>
                          <a:rPr lang="en-US" i="1">
                            <a:latin typeface="Cambria Math" panose="02040503050406030204" pitchFamily="18" charset="0"/>
                            <a:ea typeface="Cambria Math" panose="02040503050406030204" pitchFamily="18" charset="0"/>
                          </a:rPr>
                          <m:t>ℙ</m:t>
                        </m:r>
                      </m:sup>
                    </m:sSup>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𝑈</m:t>
                        </m:r>
                        <m:d>
                          <m:dPr>
                            <m:ctrlPr>
                              <a:rPr lang="en-US" i="1">
                                <a:latin typeface="Cambria Math" panose="02040503050406030204" pitchFamily="18" charset="0"/>
                                <a:ea typeface="Cambria Math" panose="02040503050406030204" pitchFamily="18" charset="0"/>
                              </a:rPr>
                            </m:ctrlPr>
                          </m:dPr>
                          <m:e>
                            <m:r>
                              <a:rPr lang="de-CH" b="0" i="1" smtClean="0">
                                <a:latin typeface="Cambria Math" panose="02040503050406030204" pitchFamily="18" charset="0"/>
                                <a:ea typeface="Cambria Math" panose="02040503050406030204" pitchFamily="18" charset="0"/>
                              </a:rPr>
                              <m:t>𝑓</m:t>
                            </m:r>
                            <m:r>
                              <a:rPr lang="de-CH" b="0" i="1" smtClean="0">
                                <a:latin typeface="Cambria Math" panose="02040503050406030204" pitchFamily="18" charset="0"/>
                                <a:ea typeface="Cambria Math" panose="02040503050406030204" pitchFamily="18" charset="0"/>
                              </a:rPr>
                              <m:t>(</m:t>
                            </m:r>
                            <m:r>
                              <a:rPr lang="de-CH" b="0" i="1" smtClean="0">
                                <a:latin typeface="Cambria Math" panose="02040503050406030204" pitchFamily="18" charset="0"/>
                                <a:ea typeface="Cambria Math" panose="02040503050406030204" pitchFamily="18" charset="0"/>
                              </a:rPr>
                              <m:t>𝑍</m:t>
                            </m:r>
                            <m:r>
                              <a:rPr lang="de-CH"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𝜋</m:t>
                            </m:r>
                            <m:r>
                              <a:rPr lang="de-CH" b="0" i="1" smtClean="0">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𝑛</m:t>
                            </m:r>
                            <m:r>
                              <a:rPr lang="de-CH" b="0" i="1" smtClean="0">
                                <a:latin typeface="Cambria Math" panose="02040503050406030204" pitchFamily="18" charset="0"/>
                                <a:ea typeface="Cambria Math" panose="02040503050406030204" pitchFamily="18" charset="0"/>
                              </a:rPr>
                              <m:t>)</m:t>
                            </m:r>
                            <m:r>
                              <a:rPr lang="de-CH" b="0" i="1" smtClean="0">
                                <a:latin typeface="Cambria Math" panose="02040503050406030204" pitchFamily="18" charset="0"/>
                                <a:ea typeface="Cambria Math" panose="02040503050406030204" pitchFamily="18" charset="0"/>
                              </a:rPr>
                              <m:t> </m:t>
                            </m:r>
                          </m:e>
                        </m:d>
                      </m:e>
                    </m:d>
                  </m:oMath>
                </a14:m>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ℙ</m:t>
                    </m:r>
                    <m:r>
                      <m:rPr>
                        <m:sty m:val="p"/>
                      </m:rPr>
                      <a:rPr lang="en-US" i="1">
                        <a:latin typeface="Cambria Math" panose="02040503050406030204" pitchFamily="18" charset="0"/>
                        <a:ea typeface="Cambria Math" panose="02040503050406030204" pitchFamily="18" charset="0"/>
                      </a:rPr>
                      <m:t>ϵ</m:t>
                    </m:r>
                    <m:r>
                      <a:rPr lang="en-US">
                        <a:latin typeface="Cambria Math" panose="02040503050406030204" pitchFamily="18" charset="0"/>
                      </a:rPr>
                      <m:t>𝒫</m:t>
                    </m:r>
                  </m:oMath>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3672075" y="3877296"/>
                <a:ext cx="2753814" cy="404983"/>
              </a:xfrm>
              <a:prstGeom prst="rect">
                <a:avLst/>
              </a:prstGeom>
              <a:blipFill>
                <a:blip r:embed="rId3"/>
                <a:stretch>
                  <a:fillRect t="-3030" b="-19697"/>
                </a:stretch>
              </a:blipFill>
            </p:spPr>
            <p:txBody>
              <a:bodyPr/>
              <a:lstStyle/>
              <a:p>
                <a:r>
                  <a:rPr lang="en-US">
                    <a:noFill/>
                  </a:rPr>
                  <a:t> </a:t>
                </a:r>
              </a:p>
            </p:txBody>
          </p:sp>
        </mc:Fallback>
      </mc:AlternateContent>
      <p:sp>
        <p:nvSpPr>
          <p:cNvPr id="6" name="TextBox 5"/>
          <p:cNvSpPr txBox="1"/>
          <p:nvPr/>
        </p:nvSpPr>
        <p:spPr>
          <a:xfrm>
            <a:off x="3939995" y="2720787"/>
            <a:ext cx="1410314" cy="369332"/>
          </a:xfrm>
          <a:prstGeom prst="rect">
            <a:avLst/>
          </a:prstGeom>
          <a:noFill/>
        </p:spPr>
        <p:txBody>
          <a:bodyPr wrap="square" rtlCol="0">
            <a:spAutoFit/>
          </a:bodyPr>
          <a:lstStyle/>
          <a:p>
            <a:r>
              <a:rPr lang="en-US" dirty="0" smtClean="0"/>
              <a:t>Risk aversion</a:t>
            </a:r>
            <a:endParaRPr lang="en-US" dirty="0"/>
          </a:p>
        </p:txBody>
      </p:sp>
      <p:cxnSp>
        <p:nvCxnSpPr>
          <p:cNvPr id="9" name="Straight Arrow Connector 8"/>
          <p:cNvCxnSpPr/>
          <p:nvPr/>
        </p:nvCxnSpPr>
        <p:spPr bwMode="auto">
          <a:xfrm flipH="1">
            <a:off x="4257676" y="3090119"/>
            <a:ext cx="228600" cy="877597"/>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0" name="TextBox 9"/>
          <p:cNvSpPr txBox="1"/>
          <p:nvPr/>
        </p:nvSpPr>
        <p:spPr>
          <a:xfrm>
            <a:off x="3556470" y="5341529"/>
            <a:ext cx="1732005" cy="369332"/>
          </a:xfrm>
          <a:prstGeom prst="rect">
            <a:avLst/>
          </a:prstGeom>
          <a:noFill/>
        </p:spPr>
        <p:txBody>
          <a:bodyPr wrap="square" rtlCol="0">
            <a:spAutoFit/>
          </a:bodyPr>
          <a:lstStyle/>
          <a:p>
            <a:r>
              <a:rPr lang="en-US" dirty="0" smtClean="0"/>
              <a:t>Risk distribution</a:t>
            </a:r>
            <a:endParaRPr lang="en-US" dirty="0"/>
          </a:p>
        </p:txBody>
      </p:sp>
      <p:cxnSp>
        <p:nvCxnSpPr>
          <p:cNvPr id="11" name="Straight Arrow Connector 10"/>
          <p:cNvCxnSpPr>
            <a:stCxn id="10" idx="0"/>
          </p:cNvCxnSpPr>
          <p:nvPr/>
        </p:nvCxnSpPr>
        <p:spPr bwMode="auto">
          <a:xfrm flipV="1">
            <a:off x="4422473" y="4282357"/>
            <a:ext cx="266314" cy="1059172"/>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5" name="Straight Arrow Connector 14"/>
          <p:cNvCxnSpPr/>
          <p:nvPr/>
        </p:nvCxnSpPr>
        <p:spPr bwMode="auto">
          <a:xfrm>
            <a:off x="3057216" y="3147850"/>
            <a:ext cx="877629" cy="723427"/>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20" name="TextBox 19"/>
          <p:cNvSpPr txBox="1"/>
          <p:nvPr/>
        </p:nvSpPr>
        <p:spPr>
          <a:xfrm>
            <a:off x="5198511" y="4973084"/>
            <a:ext cx="1038738" cy="369332"/>
          </a:xfrm>
          <a:prstGeom prst="rect">
            <a:avLst/>
          </a:prstGeom>
          <a:noFill/>
        </p:spPr>
        <p:txBody>
          <a:bodyPr wrap="square" rtlCol="0">
            <a:spAutoFit/>
          </a:bodyPr>
          <a:lstStyle/>
          <a:p>
            <a:r>
              <a:rPr lang="en-US" dirty="0" smtClean="0"/>
              <a:t>Premium</a:t>
            </a:r>
            <a:endParaRPr lang="en-US" dirty="0"/>
          </a:p>
        </p:txBody>
      </p:sp>
      <p:cxnSp>
        <p:nvCxnSpPr>
          <p:cNvPr id="21" name="Straight Arrow Connector 20"/>
          <p:cNvCxnSpPr>
            <a:stCxn id="20" idx="0"/>
            <a:endCxn id="5" idx="2"/>
          </p:cNvCxnSpPr>
          <p:nvPr/>
        </p:nvCxnSpPr>
        <p:spPr bwMode="auto">
          <a:xfrm flipH="1" flipV="1">
            <a:off x="5048982" y="4282279"/>
            <a:ext cx="668898" cy="690805"/>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8" name="Straight Arrow Connector 27"/>
          <p:cNvCxnSpPr/>
          <p:nvPr/>
        </p:nvCxnSpPr>
        <p:spPr bwMode="auto">
          <a:xfrm>
            <a:off x="8162926" y="5284131"/>
            <a:ext cx="2533650" cy="0"/>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35" name="Straight Arrow Connector 34"/>
          <p:cNvCxnSpPr/>
          <p:nvPr/>
        </p:nvCxnSpPr>
        <p:spPr bwMode="auto">
          <a:xfrm flipV="1">
            <a:off x="8162926" y="2871788"/>
            <a:ext cx="0" cy="2412343"/>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38" name="Freeform 37"/>
          <p:cNvSpPr/>
          <p:nvPr/>
        </p:nvSpPr>
        <p:spPr bwMode="auto">
          <a:xfrm>
            <a:off x="8162926" y="3624263"/>
            <a:ext cx="2209800" cy="863189"/>
          </a:xfrm>
          <a:custGeom>
            <a:avLst/>
            <a:gdLst>
              <a:gd name="connsiteX0" fmla="*/ 0 w 2209800"/>
              <a:gd name="connsiteY0" fmla="*/ 466725 h 863189"/>
              <a:gd name="connsiteX1" fmla="*/ 990600 w 2209800"/>
              <a:gd name="connsiteY1" fmla="*/ 847725 h 863189"/>
              <a:gd name="connsiteX2" fmla="*/ 2209800 w 2209800"/>
              <a:gd name="connsiteY2" fmla="*/ 0 h 863189"/>
            </a:gdLst>
            <a:ahLst/>
            <a:cxnLst>
              <a:cxn ang="0">
                <a:pos x="connsiteX0" y="connsiteY0"/>
              </a:cxn>
              <a:cxn ang="0">
                <a:pos x="connsiteX1" y="connsiteY1"/>
              </a:cxn>
              <a:cxn ang="0">
                <a:pos x="connsiteX2" y="connsiteY2"/>
              </a:cxn>
            </a:cxnLst>
            <a:rect l="l" t="t" r="r" b="b"/>
            <a:pathLst>
              <a:path w="2209800" h="863189">
                <a:moveTo>
                  <a:pt x="0" y="466725"/>
                </a:moveTo>
                <a:cubicBezTo>
                  <a:pt x="311150" y="696118"/>
                  <a:pt x="622300" y="925512"/>
                  <a:pt x="990600" y="847725"/>
                </a:cubicBezTo>
                <a:cubicBezTo>
                  <a:pt x="1358900" y="769938"/>
                  <a:pt x="2009775" y="241300"/>
                  <a:pt x="2209800" y="0"/>
                </a:cubicBezTo>
              </a:path>
            </a:pathLst>
          </a:cu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Gill Alt One MT" pitchFamily="50" charset="0"/>
            </a:endParaRPr>
          </a:p>
        </p:txBody>
      </p:sp>
      <p:sp>
        <p:nvSpPr>
          <p:cNvPr id="39" name="TextBox 38"/>
          <p:cNvSpPr txBox="1"/>
          <p:nvPr/>
        </p:nvSpPr>
        <p:spPr>
          <a:xfrm>
            <a:off x="10372726" y="5374536"/>
            <a:ext cx="390525" cy="369332"/>
          </a:xfrm>
          <a:prstGeom prst="rect">
            <a:avLst/>
          </a:prstGeom>
          <a:noFill/>
        </p:spPr>
        <p:txBody>
          <a:bodyPr wrap="square" rtlCol="0">
            <a:spAutoFit/>
          </a:bodyPr>
          <a:lstStyle/>
          <a:p>
            <a:r>
              <a:rPr lang="de-CH" dirty="0" smtClean="0"/>
              <a:t>n</a:t>
            </a:r>
            <a:endParaRPr lang="en-US" dirty="0"/>
          </a:p>
        </p:txBody>
      </p:sp>
      <p:cxnSp>
        <p:nvCxnSpPr>
          <p:cNvPr id="41" name="Straight Connector 40"/>
          <p:cNvCxnSpPr>
            <a:stCxn id="38" idx="0"/>
          </p:cNvCxnSpPr>
          <p:nvPr/>
        </p:nvCxnSpPr>
        <p:spPr bwMode="auto">
          <a:xfrm flipV="1">
            <a:off x="8162926" y="4087193"/>
            <a:ext cx="2209800" cy="3795"/>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42" name="TextBox 41"/>
          <p:cNvSpPr txBox="1"/>
          <p:nvPr/>
        </p:nvSpPr>
        <p:spPr>
          <a:xfrm>
            <a:off x="7530209" y="2720787"/>
            <a:ext cx="492420" cy="369332"/>
          </a:xfrm>
          <a:prstGeom prst="rect">
            <a:avLst/>
          </a:prstGeom>
          <a:noFill/>
        </p:spPr>
        <p:txBody>
          <a:bodyPr wrap="square" rtlCol="0">
            <a:spAutoFit/>
          </a:bodyPr>
          <a:lstStyle/>
          <a:p>
            <a:r>
              <a:rPr lang="de-CH" dirty="0" smtClean="0"/>
              <a:t>EU</a:t>
            </a:r>
            <a:endParaRPr lang="en-US" dirty="0"/>
          </a:p>
        </p:txBody>
      </p:sp>
      <p:sp>
        <p:nvSpPr>
          <p:cNvPr id="44" name="Freeform 43"/>
          <p:cNvSpPr/>
          <p:nvPr/>
        </p:nvSpPr>
        <p:spPr bwMode="auto">
          <a:xfrm>
            <a:off x="8162926" y="4090988"/>
            <a:ext cx="2114550" cy="985737"/>
          </a:xfrm>
          <a:custGeom>
            <a:avLst/>
            <a:gdLst>
              <a:gd name="connsiteX0" fmla="*/ 0 w 2114550"/>
              <a:gd name="connsiteY0" fmla="*/ 0 h 985737"/>
              <a:gd name="connsiteX1" fmla="*/ 723900 w 2114550"/>
              <a:gd name="connsiteY1" fmla="*/ 714375 h 985737"/>
              <a:gd name="connsiteX2" fmla="*/ 2114550 w 2114550"/>
              <a:gd name="connsiteY2" fmla="*/ 981075 h 985737"/>
            </a:gdLst>
            <a:ahLst/>
            <a:cxnLst>
              <a:cxn ang="0">
                <a:pos x="connsiteX0" y="connsiteY0"/>
              </a:cxn>
              <a:cxn ang="0">
                <a:pos x="connsiteX1" y="connsiteY1"/>
              </a:cxn>
              <a:cxn ang="0">
                <a:pos x="connsiteX2" y="connsiteY2"/>
              </a:cxn>
            </a:cxnLst>
            <a:rect l="l" t="t" r="r" b="b"/>
            <a:pathLst>
              <a:path w="2114550" h="985737">
                <a:moveTo>
                  <a:pt x="0" y="0"/>
                </a:moveTo>
                <a:cubicBezTo>
                  <a:pt x="185737" y="275431"/>
                  <a:pt x="371475" y="550863"/>
                  <a:pt x="723900" y="714375"/>
                </a:cubicBezTo>
                <a:cubicBezTo>
                  <a:pt x="1076325" y="877887"/>
                  <a:pt x="1760538" y="1012825"/>
                  <a:pt x="2114550" y="981075"/>
                </a:cubicBezTo>
              </a:path>
            </a:pathLst>
          </a:cu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Gill Alt One MT" pitchFamily="50" charset="0"/>
            </a:endParaRPr>
          </a:p>
        </p:txBody>
      </p:sp>
      <p:sp>
        <p:nvSpPr>
          <p:cNvPr id="49" name="TextBox 48"/>
          <p:cNvSpPr txBox="1"/>
          <p:nvPr/>
        </p:nvSpPr>
        <p:spPr>
          <a:xfrm>
            <a:off x="1936862" y="4721687"/>
            <a:ext cx="1400906" cy="369332"/>
          </a:xfrm>
          <a:prstGeom prst="rect">
            <a:avLst/>
          </a:prstGeom>
          <a:noFill/>
        </p:spPr>
        <p:txBody>
          <a:bodyPr wrap="square" rtlCol="0">
            <a:spAutoFit/>
          </a:bodyPr>
          <a:lstStyle/>
          <a:p>
            <a:r>
              <a:rPr lang="de-CH" dirty="0" smtClean="0"/>
              <a:t>Aggregation</a:t>
            </a:r>
            <a:endParaRPr lang="en-US" dirty="0"/>
          </a:p>
        </p:txBody>
      </p:sp>
      <p:cxnSp>
        <p:nvCxnSpPr>
          <p:cNvPr id="50" name="Straight Arrow Connector 49"/>
          <p:cNvCxnSpPr/>
          <p:nvPr/>
        </p:nvCxnSpPr>
        <p:spPr bwMode="auto">
          <a:xfrm flipV="1">
            <a:off x="3205374" y="4282357"/>
            <a:ext cx="1166602" cy="626395"/>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60" name="TextBox 59"/>
          <p:cNvSpPr txBox="1"/>
          <p:nvPr/>
        </p:nvSpPr>
        <p:spPr>
          <a:xfrm>
            <a:off x="1213743" y="2720787"/>
            <a:ext cx="2309998" cy="369332"/>
          </a:xfrm>
          <a:prstGeom prst="rect">
            <a:avLst/>
          </a:prstGeom>
          <a:noFill/>
        </p:spPr>
        <p:txBody>
          <a:bodyPr wrap="square" rtlCol="0">
            <a:spAutoFit/>
          </a:bodyPr>
          <a:lstStyle/>
          <a:p>
            <a:r>
              <a:rPr lang="en-US" dirty="0" smtClean="0"/>
              <a:t>Modeling uncertainty</a:t>
            </a:r>
            <a:endParaRPr lang="en-US" dirty="0"/>
          </a:p>
        </p:txBody>
      </p:sp>
    </p:spTree>
    <p:extLst>
      <p:ext uri="{BB962C8B-B14F-4D97-AF65-F5344CB8AC3E}">
        <p14:creationId xmlns:p14="http://schemas.microsoft.com/office/powerpoint/2010/main" val="1091573660"/>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5949532" y="2067332"/>
            <a:ext cx="3682763" cy="3466769"/>
          </a:xfrm>
          <a:prstGeom prst="rect">
            <a:avLst/>
          </a:prstGeom>
          <a:ln>
            <a:solidFill>
              <a:schemeClr val="bg1">
                <a:lumMod val="65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smtClean="0">
              <a:ln>
                <a:noFill/>
              </a:ln>
              <a:solidFill>
                <a:schemeClr val="tx1"/>
              </a:solidFill>
              <a:effectLst/>
              <a:latin typeface="Gill Alt One MT" pitchFamily="50" charset="0"/>
            </a:endParaRPr>
          </a:p>
        </p:txBody>
      </p:sp>
      <p:sp>
        <p:nvSpPr>
          <p:cNvPr id="8" name="Rechteck 7"/>
          <p:cNvSpPr/>
          <p:nvPr/>
        </p:nvSpPr>
        <p:spPr bwMode="auto">
          <a:xfrm>
            <a:off x="1716822" y="2056529"/>
            <a:ext cx="3682763" cy="3466769"/>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smtClean="0">
              <a:ln>
                <a:noFill/>
              </a:ln>
              <a:solidFill>
                <a:schemeClr val="tx1"/>
              </a:solidFill>
              <a:effectLst/>
              <a:latin typeface="Gill Alt One MT" pitchFamily="50" charset="0"/>
            </a:endParaRPr>
          </a:p>
        </p:txBody>
      </p:sp>
      <p:sp>
        <p:nvSpPr>
          <p:cNvPr id="2" name="Titel 1"/>
          <p:cNvSpPr>
            <a:spLocks noGrp="1"/>
          </p:cNvSpPr>
          <p:nvPr>
            <p:ph type="title"/>
          </p:nvPr>
        </p:nvSpPr>
        <p:spPr/>
        <p:txBody>
          <a:bodyPr/>
          <a:lstStyle/>
          <a:p>
            <a:r>
              <a:rPr lang="en-US" noProof="0" dirty="0" smtClean="0"/>
              <a:t>Cyber Risk Data</a:t>
            </a:r>
            <a:endParaRPr lang="en-US" noProof="0"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4693" y="2313129"/>
            <a:ext cx="1387023" cy="1536795"/>
          </a:xfrm>
          <a:prstGeom prst="rect">
            <a:avLst/>
          </a:prstGeom>
        </p:spPr>
      </p:pic>
      <p:sp>
        <p:nvSpPr>
          <p:cNvPr id="5" name="Rechteck 4"/>
          <p:cNvSpPr/>
          <p:nvPr/>
        </p:nvSpPr>
        <p:spPr>
          <a:xfrm>
            <a:off x="5822749" y="3935568"/>
            <a:ext cx="3578185" cy="1338828"/>
          </a:xfrm>
          <a:prstGeom prst="rect">
            <a:avLst/>
          </a:prstGeom>
        </p:spPr>
        <p:txBody>
          <a:bodyPr wrap="square">
            <a:spAutoFit/>
          </a:bodyPr>
          <a:lstStyle/>
          <a:p>
            <a:pPr lvl="1">
              <a:lnSpc>
                <a:spcPct val="150000"/>
              </a:lnSpc>
            </a:pPr>
            <a:r>
              <a:rPr lang="en-US" dirty="0" smtClean="0">
                <a:latin typeface="Arial" panose="020B0604020202020204" pitchFamily="34" charset="0"/>
                <a:cs typeface="Arial" panose="020B0604020202020204" pitchFamily="34" charset="0"/>
              </a:rPr>
              <a:t>Privacy </a:t>
            </a:r>
            <a:r>
              <a:rPr lang="en-US" dirty="0">
                <a:latin typeface="Arial" panose="020B0604020202020204" pitchFamily="34" charset="0"/>
                <a:cs typeface="Arial" panose="020B0604020202020204" pitchFamily="34" charset="0"/>
              </a:rPr>
              <a:t>Rights Clearinghouse (PRC) </a:t>
            </a:r>
            <a:r>
              <a:rPr lang="en-US" dirty="0" smtClean="0">
                <a:latin typeface="Arial" panose="020B0604020202020204" pitchFamily="34" charset="0"/>
                <a:cs typeface="Arial" panose="020B0604020202020204" pitchFamily="34" charset="0"/>
              </a:rPr>
              <a:t>data breaches </a:t>
            </a:r>
            <a:r>
              <a:rPr lang="en-US" dirty="0">
                <a:latin typeface="Arial" panose="020B0604020202020204" pitchFamily="34" charset="0"/>
                <a:cs typeface="Arial" panose="020B0604020202020204" pitchFamily="34" charset="0"/>
              </a:rPr>
              <a:t>(since 2005)</a:t>
            </a:r>
          </a:p>
        </p:txBody>
      </p:sp>
      <p:sp>
        <p:nvSpPr>
          <p:cNvPr id="6" name="Rechteck 5"/>
          <p:cNvSpPr/>
          <p:nvPr/>
        </p:nvSpPr>
        <p:spPr>
          <a:xfrm>
            <a:off x="1526027" y="3927508"/>
            <a:ext cx="3833884" cy="1338828"/>
          </a:xfrm>
          <a:prstGeom prst="rect">
            <a:avLst/>
          </a:prstGeom>
        </p:spPr>
        <p:txBody>
          <a:bodyPr wrap="square">
            <a:spAutoFit/>
          </a:bodyPr>
          <a:lstStyle/>
          <a:p>
            <a:pPr lvl="1">
              <a:lnSpc>
                <a:spcPct val="150000"/>
              </a:lnSpc>
            </a:pPr>
            <a:r>
              <a:rPr lang="en-US" dirty="0" smtClean="0">
                <a:latin typeface="Arial" panose="020B0604020202020204" pitchFamily="34" charset="0"/>
                <a:cs typeface="Arial" panose="020B0604020202020204" pitchFamily="34" charset="0"/>
              </a:rPr>
              <a:t>Cyber incidents extracted </a:t>
            </a:r>
            <a:r>
              <a:rPr lang="en-US" dirty="0">
                <a:latin typeface="Arial" panose="020B0604020202020204" pitchFamily="34" charset="0"/>
                <a:cs typeface="Arial" panose="020B0604020202020204" pitchFamily="34" charset="0"/>
              </a:rPr>
              <a:t>from the SAS Operational Risk database (credits to Jan </a:t>
            </a:r>
            <a:r>
              <a:rPr lang="en-US" dirty="0" err="1">
                <a:latin typeface="Arial" panose="020B0604020202020204" pitchFamily="34" charset="0"/>
                <a:cs typeface="Arial" panose="020B0604020202020204" pitchFamily="34" charset="0"/>
              </a:rPr>
              <a:t>Wirfs</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2065" y="2303675"/>
            <a:ext cx="1387023" cy="1536795"/>
          </a:xfrm>
          <a:prstGeom prst="rect">
            <a:avLst/>
          </a:prstGeom>
        </p:spPr>
      </p:pic>
      <p:sp>
        <p:nvSpPr>
          <p:cNvPr id="9" name="Textplatzhalter 2"/>
          <p:cNvSpPr txBox="1">
            <a:spLocks/>
          </p:cNvSpPr>
          <p:nvPr/>
        </p:nvSpPr>
        <p:spPr>
          <a:xfrm>
            <a:off x="1716822" y="1615669"/>
            <a:ext cx="3635990" cy="464025"/>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buFont typeface="Wingdings" pitchFamily="2" charset="2"/>
              <a:buNone/>
            </a:pPr>
            <a:r>
              <a:rPr lang="en-US" sz="1800" kern="0" dirty="0" smtClean="0"/>
              <a:t>Baseline</a:t>
            </a:r>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r>
              <a:rPr lang="en-US" sz="1800" kern="0" dirty="0" smtClean="0"/>
              <a:t> </a:t>
            </a:r>
          </a:p>
          <a:p>
            <a:endParaRPr lang="de-CH" kern="0" dirty="0"/>
          </a:p>
        </p:txBody>
      </p:sp>
      <p:sp>
        <p:nvSpPr>
          <p:cNvPr id="10" name="Textplatzhalter 2"/>
          <p:cNvSpPr txBox="1">
            <a:spLocks/>
          </p:cNvSpPr>
          <p:nvPr/>
        </p:nvSpPr>
        <p:spPr>
          <a:xfrm>
            <a:off x="5902759" y="1565207"/>
            <a:ext cx="3635990" cy="464025"/>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buFont typeface="Wingdings" pitchFamily="2" charset="2"/>
              <a:buNone/>
            </a:pPr>
            <a:r>
              <a:rPr lang="en-US" sz="1800" kern="0" dirty="0" smtClean="0"/>
              <a:t>Robustness check</a:t>
            </a:r>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r>
              <a:rPr lang="en-US" sz="1800" kern="0" dirty="0" smtClean="0"/>
              <a:t> </a:t>
            </a:r>
          </a:p>
          <a:p>
            <a:endParaRPr lang="de-CH" kern="0" dirty="0"/>
          </a:p>
        </p:txBody>
      </p:sp>
    </p:spTree>
    <p:extLst>
      <p:ext uri="{BB962C8B-B14F-4D97-AF65-F5344CB8AC3E}">
        <p14:creationId xmlns:p14="http://schemas.microsoft.com/office/powerpoint/2010/main" val="3513014048"/>
      </p:ext>
    </p:extLst>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a:stretch>
            <a:fillRect/>
          </a:stretch>
        </p:blipFill>
        <p:spPr>
          <a:xfrm>
            <a:off x="6166235" y="2596002"/>
            <a:ext cx="5523730" cy="3613144"/>
          </a:xfrm>
          <a:prstGeom prst="rect">
            <a:avLst/>
          </a:prstGeom>
        </p:spPr>
      </p:pic>
      <p:sp>
        <p:nvSpPr>
          <p:cNvPr id="2" name="Titel 1"/>
          <p:cNvSpPr>
            <a:spLocks noGrp="1"/>
          </p:cNvSpPr>
          <p:nvPr>
            <p:ph type="title"/>
          </p:nvPr>
        </p:nvSpPr>
        <p:spPr/>
        <p:txBody>
          <a:bodyPr/>
          <a:lstStyle/>
          <a:p>
            <a:r>
              <a:rPr lang="en-US" noProof="0" dirty="0" smtClean="0"/>
              <a:t>Characteristics of Cyber Risk</a:t>
            </a:r>
            <a:endParaRPr lang="en-US" noProof="0" dirty="0"/>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199" y="1341438"/>
                <a:ext cx="5991225" cy="4669218"/>
              </a:xfrm>
            </p:spPr>
            <p:txBody>
              <a:bodyPr/>
              <a:lstStyle/>
              <a:p>
                <a:pPr marL="0" lvl="0" indent="0">
                  <a:lnSpc>
                    <a:spcPct val="150000"/>
                  </a:lnSpc>
                  <a:buNone/>
                </a:pPr>
                <a:r>
                  <a:rPr lang="en-US" sz="1800" b="1" kern="1200" dirty="0" smtClean="0"/>
                  <a:t>Distribution</a:t>
                </a:r>
                <a:endParaRPr lang="en-US" sz="1800" b="1" kern="1200" dirty="0" smtClean="0"/>
              </a:p>
              <a:p>
                <a:pPr marL="38100" indent="0">
                  <a:lnSpc>
                    <a:spcPct val="150000"/>
                  </a:lnSpc>
                  <a:buNone/>
                </a:pPr>
                <a:r>
                  <a:rPr lang="en-US" sz="1800" dirty="0" smtClean="0"/>
                  <a:t>Power </a:t>
                </a:r>
                <a:r>
                  <a:rPr lang="en-US" sz="1800" dirty="0"/>
                  <a:t>law: </a:t>
                </a:r>
                <a14:m>
                  <m:oMath xmlns:m="http://schemas.openxmlformats.org/officeDocument/2006/math">
                    <m:r>
                      <m:rPr>
                        <m:sty m:val="p"/>
                      </m:rPr>
                      <a:rPr lang="en-US" sz="1800">
                        <a:latin typeface="Cambria Math" panose="02040503050406030204" pitchFamily="18" charset="0"/>
                      </a:rPr>
                      <m:t>P</m:t>
                    </m:r>
                    <m:d>
                      <m:dPr>
                        <m:ctrlPr>
                          <a:rPr lang="en-US" sz="1800" i="1">
                            <a:latin typeface="Cambria Math" panose="02040503050406030204" pitchFamily="18" charset="0"/>
                          </a:rPr>
                        </m:ctrlPr>
                      </m:dPr>
                      <m:e>
                        <m:r>
                          <m:rPr>
                            <m:sty m:val="p"/>
                          </m:rPr>
                          <a:rPr lang="en-US" sz="1800">
                            <a:latin typeface="Cambria Math" panose="02040503050406030204" pitchFamily="18" charset="0"/>
                          </a:rPr>
                          <m:t>Z</m:t>
                        </m:r>
                        <m:r>
                          <a:rPr lang="en-US" sz="1800">
                            <a:latin typeface="Cambria Math" panose="02040503050406030204" pitchFamily="18" charset="0"/>
                          </a:rPr>
                          <m:t>&gt;</m:t>
                        </m:r>
                        <m:r>
                          <m:rPr>
                            <m:sty m:val="p"/>
                          </m:rPr>
                          <a:rPr lang="en-US" sz="1800">
                            <a:latin typeface="Cambria Math" panose="02040503050406030204" pitchFamily="18" charset="0"/>
                          </a:rPr>
                          <m:t>z</m:t>
                        </m:r>
                      </m:e>
                    </m:d>
                    <m:r>
                      <a:rPr lang="en-US" sz="1800">
                        <a:latin typeface="Cambria Math" panose="02040503050406030204" pitchFamily="18" charset="0"/>
                      </a:rPr>
                      <m:t>=</m:t>
                    </m:r>
                    <m:r>
                      <m:rPr>
                        <m:sty m:val="p"/>
                      </m:rPr>
                      <a:rPr lang="en-US" sz="1800">
                        <a:latin typeface="Cambria Math" panose="02040503050406030204" pitchFamily="18" charset="0"/>
                      </a:rPr>
                      <m:t>c</m:t>
                    </m:r>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rPr>
                        </m:ctrlPr>
                      </m:sSupPr>
                      <m:e>
                        <m:r>
                          <m:rPr>
                            <m:sty m:val="p"/>
                          </m:rPr>
                          <a:rPr lang="en-US" sz="1800">
                            <a:latin typeface="Cambria Math" panose="02040503050406030204" pitchFamily="18" charset="0"/>
                          </a:rPr>
                          <m:t>z</m:t>
                        </m:r>
                      </m:e>
                      <m:sup>
                        <m:r>
                          <a:rPr lang="en-US" sz="1800">
                            <a:latin typeface="Cambria Math" panose="02040503050406030204" pitchFamily="18" charset="0"/>
                          </a:rPr>
                          <m:t>−</m:t>
                        </m:r>
                        <m:r>
                          <m:rPr>
                            <m:sty m:val="p"/>
                          </m:rPr>
                          <a:rPr lang="en-US" sz="1800">
                            <a:latin typeface="Cambria Math" panose="02040503050406030204" pitchFamily="18" charset="0"/>
                          </a:rPr>
                          <m:t>α</m:t>
                        </m:r>
                      </m:sup>
                    </m:sSup>
                    <m:r>
                      <a:rPr lang="en-US" sz="1800" b="0" i="0" smtClean="0">
                        <a:latin typeface="Cambria Math" panose="02040503050406030204" pitchFamily="18" charset="0"/>
                      </a:rPr>
                      <m:t> </m:t>
                    </m:r>
                  </m:oMath>
                </a14:m>
                <a:endParaRPr lang="en-US" sz="1800" kern="1200" dirty="0"/>
              </a:p>
              <a:p>
                <a:pPr marL="323850" indent="-285750">
                  <a:lnSpc>
                    <a:spcPct val="150000"/>
                  </a:lnSpc>
                  <a:buFont typeface="Arial" panose="020B0604020202020204" pitchFamily="34" charset="0"/>
                  <a:buChar char="•"/>
                </a:pPr>
                <a:endParaRPr lang="en-US" sz="1800" kern="1200" dirty="0" smtClean="0"/>
              </a:p>
              <a:p>
                <a:pPr marL="38100" indent="0">
                  <a:lnSpc>
                    <a:spcPct val="150000"/>
                  </a:lnSpc>
                  <a:buNone/>
                </a:pPr>
                <a:endParaRPr lang="en-US" sz="1800" kern="1200" dirty="0"/>
              </a:p>
              <a:p>
                <a:pPr marL="323850" indent="-285750">
                  <a:lnSpc>
                    <a:spcPct val="150000"/>
                  </a:lnSpc>
                  <a:buFont typeface="Arial" panose="020B0604020202020204" pitchFamily="34" charset="0"/>
                  <a:buChar char="•"/>
                </a:pPr>
                <a:endParaRPr lang="en-US" sz="1800" kern="1200" dirty="0" smtClean="0"/>
              </a:p>
              <a:p>
                <a:pPr marL="38100" indent="0">
                  <a:lnSpc>
                    <a:spcPct val="150000"/>
                  </a:lnSpc>
                  <a:buNone/>
                </a:pPr>
                <a:endParaRPr lang="de-CH" sz="1800" kern="1200" dirty="0" smtClean="0"/>
              </a:p>
              <a:p>
                <a:pPr marL="0" indent="0">
                  <a:lnSpc>
                    <a:spcPct val="150000"/>
                  </a:lnSpc>
                  <a:buNone/>
                </a:pPr>
                <a:r>
                  <a:rPr lang="en-US" sz="1800" b="1" dirty="0" smtClean="0"/>
                  <a:t>Dependency</a:t>
                </a:r>
                <a:endParaRPr lang="en-US" sz="1800" b="1" dirty="0"/>
              </a:p>
              <a:p>
                <a:pPr marL="0" indent="0">
                  <a:lnSpc>
                    <a:spcPct val="150000"/>
                  </a:lnSpc>
                  <a:buNone/>
                </a:pPr>
                <a:r>
                  <a:rPr lang="en-US" sz="1800" dirty="0"/>
                  <a:t>Potentially strong and nonlinear dependency (</a:t>
                </a:r>
                <a:r>
                  <a:rPr lang="en-US" sz="1800" dirty="0" err="1"/>
                  <a:t>Böhme</a:t>
                </a:r>
                <a:r>
                  <a:rPr lang="en-US" sz="1800" dirty="0"/>
                  <a:t> et al. 2006; </a:t>
                </a:r>
                <a:r>
                  <a:rPr lang="en-US" sz="1800" dirty="0" err="1"/>
                  <a:t>Herath</a:t>
                </a:r>
                <a:r>
                  <a:rPr lang="en-US" sz="1800" dirty="0"/>
                  <a:t> et al. 2011; </a:t>
                </a:r>
                <a:r>
                  <a:rPr lang="en-US" sz="1800" dirty="0" err="1"/>
                  <a:t>Mukhopadhyay</a:t>
                </a:r>
                <a:r>
                  <a:rPr lang="en-US" sz="1800" dirty="0"/>
                  <a:t> et al. 2013)</a:t>
                </a:r>
              </a:p>
              <a:p>
                <a:pPr marL="38100" indent="0">
                  <a:lnSpc>
                    <a:spcPct val="150000"/>
                  </a:lnSpc>
                  <a:buNone/>
                </a:pPr>
                <a:endParaRPr lang="de-CH" sz="1800" kern="1200" dirty="0"/>
              </a:p>
              <a:p>
                <a:pPr marL="38100" indent="0">
                  <a:lnSpc>
                    <a:spcPct val="150000"/>
                  </a:lnSpc>
                  <a:buNone/>
                </a:pPr>
                <a:endParaRPr lang="en-US" sz="1800" kern="1200" dirty="0" smtClean="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199" y="1341438"/>
                <a:ext cx="5991225" cy="4669218"/>
              </a:xfrm>
              <a:blipFill>
                <a:blip r:embed="rId4"/>
                <a:stretch>
                  <a:fillRect l="-81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5" name="Table 3"/>
              <p:cNvGraphicFramePr>
                <a:graphicFrameLocks noGrp="1"/>
              </p:cNvGraphicFramePr>
              <p:nvPr>
                <p:extLst>
                  <p:ext uri="{D42A27DB-BD31-4B8C-83A1-F6EECF244321}">
                    <p14:modId xmlns:p14="http://schemas.microsoft.com/office/powerpoint/2010/main" val="3528741423"/>
                  </p:ext>
                </p:extLst>
              </p:nvPr>
            </p:nvGraphicFramePr>
            <p:xfrm>
              <a:off x="1020170" y="2367402"/>
              <a:ext cx="4964095" cy="1447800"/>
            </p:xfrm>
            <a:graphic>
              <a:graphicData uri="http://schemas.openxmlformats.org/drawingml/2006/table">
                <a:tbl>
                  <a:tblPr firstRow="1" bandRow="1">
                    <a:tableStyleId>{2D5ABB26-0587-4C30-8999-92F81FD0307C}</a:tableStyleId>
                  </a:tblPr>
                  <a:tblGrid>
                    <a:gridCol w="2136480">
                      <a:extLst>
                        <a:ext uri="{9D8B030D-6E8A-4147-A177-3AD203B41FA5}">
                          <a16:colId xmlns:a16="http://schemas.microsoft.com/office/drawing/2014/main" val="20000"/>
                        </a:ext>
                      </a:extLst>
                    </a:gridCol>
                    <a:gridCol w="1369626">
                      <a:extLst>
                        <a:ext uri="{9D8B030D-6E8A-4147-A177-3AD203B41FA5}">
                          <a16:colId xmlns:a16="http://schemas.microsoft.com/office/drawing/2014/main" val="20001"/>
                        </a:ext>
                      </a:extLst>
                    </a:gridCol>
                    <a:gridCol w="1457989">
                      <a:extLst>
                        <a:ext uri="{9D8B030D-6E8A-4147-A177-3AD203B41FA5}">
                          <a16:colId xmlns:a16="http://schemas.microsoft.com/office/drawing/2014/main" val="20002"/>
                        </a:ext>
                      </a:extLst>
                    </a:gridCol>
                  </a:tblGrid>
                  <a:tr h="295592">
                    <a:tc>
                      <a:txBody>
                        <a:bodyPr/>
                        <a:lstStyle/>
                        <a:p>
                          <a:r>
                            <a:rPr lang="en-US" sz="1600" noProof="0" dirty="0" smtClean="0">
                              <a:latin typeface="Arial" panose="020B0604020202020204" pitchFamily="34" charset="0"/>
                              <a:cs typeface="Arial" panose="020B0604020202020204" pitchFamily="34" charset="0"/>
                            </a:rPr>
                            <a:t>Authors</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Data</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m:rPr>
                                    <m:sty m:val="p"/>
                                  </m:rPr>
                                  <a:rPr lang="en-US" sz="1600" smtClean="0">
                                    <a:latin typeface="Cambria Math" panose="02040503050406030204" pitchFamily="18" charset="0"/>
                                  </a:rPr>
                                  <m:t>α</m:t>
                                </m:r>
                              </m:oMath>
                            </m:oMathPara>
                          </a14:m>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1600" kern="1200" noProof="0" dirty="0" err="1" smtClean="0">
                              <a:effectLst/>
                              <a:latin typeface="Arial" panose="020B0604020202020204" pitchFamily="34" charset="0"/>
                              <a:cs typeface="Arial" panose="020B0604020202020204" pitchFamily="34" charset="0"/>
                            </a:rPr>
                            <a:t>Maillart</a:t>
                          </a:r>
                          <a:r>
                            <a:rPr lang="en-US" sz="1600" kern="1200" noProof="0" dirty="0" smtClean="0">
                              <a:effectLst/>
                              <a:latin typeface="Arial" panose="020B0604020202020204" pitchFamily="34" charset="0"/>
                              <a:cs typeface="Arial" panose="020B0604020202020204" pitchFamily="34" charset="0"/>
                            </a:rPr>
                            <a:t>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2010)</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algn="ctr"/>
                          <a:r>
                            <a:rPr lang="en-US" sz="1600" noProof="0" dirty="0" smtClean="0">
                              <a:latin typeface="Arial" panose="020B0604020202020204" pitchFamily="34" charset="0"/>
                              <a:cs typeface="Arial" panose="020B0604020202020204" pitchFamily="34" charset="0"/>
                            </a:rPr>
                            <a:t>0.7</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Edwards</a:t>
                          </a:r>
                          <a:r>
                            <a:rPr lang="en-US" sz="1600" kern="1200" baseline="0" noProof="0" dirty="0" smtClean="0">
                              <a:effectLst/>
                              <a:latin typeface="Arial" panose="020B0604020202020204" pitchFamily="34" charset="0"/>
                              <a:cs typeface="Arial" panose="020B0604020202020204" pitchFamily="34" charset="0"/>
                            </a:rPr>
                            <a:t> et al. (</a:t>
                          </a:r>
                          <a:r>
                            <a:rPr lang="en-US" sz="1600" kern="1200" noProof="0" dirty="0" smtClean="0">
                              <a:effectLst/>
                              <a:latin typeface="Arial" panose="020B0604020202020204" pitchFamily="34" charset="0"/>
                              <a:cs typeface="Arial" panose="020B0604020202020204" pitchFamily="34" charset="0"/>
                            </a:rPr>
                            <a:t>2015)</a:t>
                          </a:r>
                          <a:endParaRPr lang="en-US" sz="1600" noProof="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smtClean="0">
                            <a:latin typeface="Arial" panose="020B0604020202020204" pitchFamily="34" charset="0"/>
                            <a:cs typeface="Arial" panose="020B0604020202020204" pitchFamily="34" charset="0"/>
                          </a:endParaRPr>
                        </a:p>
                      </a:txBody>
                      <a:tcPr/>
                    </a:tc>
                    <a:tc>
                      <a:txBody>
                        <a:bodyPr/>
                        <a:lstStyle/>
                        <a:p>
                          <a:pPr algn="ctr"/>
                          <a:r>
                            <a:rPr lang="en-US" sz="1600" noProof="0" dirty="0" smtClean="0">
                              <a:latin typeface="Arial" panose="020B0604020202020204" pitchFamily="34" charset="0"/>
                              <a:cs typeface="Arial" panose="020B0604020202020204" pitchFamily="34" charset="0"/>
                            </a:rPr>
                            <a:t>0.37-0.57</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Eling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2018)</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SAS</a:t>
                          </a:r>
                          <a:r>
                            <a:rPr lang="en-US" sz="1600" baseline="0" noProof="0" dirty="0" smtClean="0">
                              <a:latin typeface="Arial" panose="020B0604020202020204" pitchFamily="34" charset="0"/>
                              <a:cs typeface="Arial" panose="020B0604020202020204" pitchFamily="34" charset="0"/>
                            </a:rPr>
                            <a:t> </a:t>
                          </a:r>
                          <a:r>
                            <a:rPr lang="en-US" sz="1600" baseline="0" noProof="0" dirty="0" err="1" smtClean="0">
                              <a:latin typeface="Arial" panose="020B0604020202020204" pitchFamily="34" charset="0"/>
                              <a:cs typeface="Arial" panose="020B0604020202020204" pitchFamily="34" charset="0"/>
                            </a:rPr>
                            <a:t>OpRisk</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0.63</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5" name="Table 3"/>
              <p:cNvGraphicFramePr>
                <a:graphicFrameLocks noGrp="1"/>
              </p:cNvGraphicFramePr>
              <p:nvPr>
                <p:extLst>
                  <p:ext uri="{D42A27DB-BD31-4B8C-83A1-F6EECF244321}">
                    <p14:modId xmlns:p14="http://schemas.microsoft.com/office/powerpoint/2010/main" val="3528741423"/>
                  </p:ext>
                </p:extLst>
              </p:nvPr>
            </p:nvGraphicFramePr>
            <p:xfrm>
              <a:off x="1020170" y="2367402"/>
              <a:ext cx="4964095" cy="1447800"/>
            </p:xfrm>
            <a:graphic>
              <a:graphicData uri="http://schemas.openxmlformats.org/drawingml/2006/table">
                <a:tbl>
                  <a:tblPr firstRow="1" bandRow="1">
                    <a:tableStyleId>{2D5ABB26-0587-4C30-8999-92F81FD0307C}</a:tableStyleId>
                  </a:tblPr>
                  <a:tblGrid>
                    <a:gridCol w="2136480">
                      <a:extLst>
                        <a:ext uri="{9D8B030D-6E8A-4147-A177-3AD203B41FA5}">
                          <a16:colId xmlns:a16="http://schemas.microsoft.com/office/drawing/2014/main" val="20000"/>
                        </a:ext>
                      </a:extLst>
                    </a:gridCol>
                    <a:gridCol w="1369626">
                      <a:extLst>
                        <a:ext uri="{9D8B030D-6E8A-4147-A177-3AD203B41FA5}">
                          <a16:colId xmlns:a16="http://schemas.microsoft.com/office/drawing/2014/main" val="20001"/>
                        </a:ext>
                      </a:extLst>
                    </a:gridCol>
                    <a:gridCol w="1457989">
                      <a:extLst>
                        <a:ext uri="{9D8B030D-6E8A-4147-A177-3AD203B41FA5}">
                          <a16:colId xmlns:a16="http://schemas.microsoft.com/office/drawing/2014/main" val="20002"/>
                        </a:ext>
                      </a:extLst>
                    </a:gridCol>
                  </a:tblGrid>
                  <a:tr h="335280">
                    <a:tc>
                      <a:txBody>
                        <a:bodyPr/>
                        <a:lstStyle/>
                        <a:p>
                          <a:r>
                            <a:rPr lang="en-US" sz="1600" noProof="0" dirty="0" smtClean="0">
                              <a:latin typeface="Arial" panose="020B0604020202020204" pitchFamily="34" charset="0"/>
                              <a:cs typeface="Arial" panose="020B0604020202020204" pitchFamily="34" charset="0"/>
                            </a:rPr>
                            <a:t>Authors</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Data</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41004" t="-5455" r="-418" b="-345455"/>
                          </a:stretch>
                        </a:blipFill>
                      </a:tcPr>
                    </a:tc>
                    <a:extLst>
                      <a:ext uri="{0D108BD9-81ED-4DB2-BD59-A6C34878D82A}">
                        <a16:rowId xmlns:a16="http://schemas.microsoft.com/office/drawing/2014/main" val="10000"/>
                      </a:ext>
                    </a:extLst>
                  </a:tr>
                  <a:tr h="370840">
                    <a:tc>
                      <a:txBody>
                        <a:bodyPr/>
                        <a:lstStyle/>
                        <a:p>
                          <a:r>
                            <a:rPr lang="en-US" sz="1600" kern="1200" noProof="0" dirty="0" err="1" smtClean="0">
                              <a:effectLst/>
                              <a:latin typeface="Arial" panose="020B0604020202020204" pitchFamily="34" charset="0"/>
                              <a:cs typeface="Arial" panose="020B0604020202020204" pitchFamily="34" charset="0"/>
                            </a:rPr>
                            <a:t>Maillart</a:t>
                          </a:r>
                          <a:r>
                            <a:rPr lang="en-US" sz="1600" kern="1200" noProof="0" dirty="0" smtClean="0">
                              <a:effectLst/>
                              <a:latin typeface="Arial" panose="020B0604020202020204" pitchFamily="34" charset="0"/>
                              <a:cs typeface="Arial" panose="020B0604020202020204" pitchFamily="34" charset="0"/>
                            </a:rPr>
                            <a:t>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2010)</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algn="ctr"/>
                          <a:r>
                            <a:rPr lang="en-US" sz="1600" noProof="0" dirty="0" smtClean="0">
                              <a:latin typeface="Arial" panose="020B0604020202020204" pitchFamily="34" charset="0"/>
                              <a:cs typeface="Arial" panose="020B0604020202020204" pitchFamily="34" charset="0"/>
                            </a:rPr>
                            <a:t>0.7</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Edwards</a:t>
                          </a:r>
                          <a:r>
                            <a:rPr lang="en-US" sz="1600" kern="1200" baseline="0" noProof="0" dirty="0" smtClean="0">
                              <a:effectLst/>
                              <a:latin typeface="Arial" panose="020B0604020202020204" pitchFamily="34" charset="0"/>
                              <a:cs typeface="Arial" panose="020B0604020202020204" pitchFamily="34" charset="0"/>
                            </a:rPr>
                            <a:t> et al. (</a:t>
                          </a:r>
                          <a:r>
                            <a:rPr lang="en-US" sz="1600" kern="1200" noProof="0" dirty="0" smtClean="0">
                              <a:effectLst/>
                              <a:latin typeface="Arial" panose="020B0604020202020204" pitchFamily="34" charset="0"/>
                              <a:cs typeface="Arial" panose="020B0604020202020204" pitchFamily="34" charset="0"/>
                            </a:rPr>
                            <a:t>2015)</a:t>
                          </a:r>
                          <a:endParaRPr lang="en-US" sz="1600" noProof="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smtClean="0">
                            <a:latin typeface="Arial" panose="020B0604020202020204" pitchFamily="34" charset="0"/>
                            <a:cs typeface="Arial" panose="020B0604020202020204" pitchFamily="34" charset="0"/>
                          </a:endParaRPr>
                        </a:p>
                      </a:txBody>
                      <a:tcPr/>
                    </a:tc>
                    <a:tc>
                      <a:txBody>
                        <a:bodyPr/>
                        <a:lstStyle/>
                        <a:p>
                          <a:pPr algn="ctr"/>
                          <a:r>
                            <a:rPr lang="en-US" sz="1600" noProof="0" dirty="0" smtClean="0">
                              <a:latin typeface="Arial" panose="020B0604020202020204" pitchFamily="34" charset="0"/>
                              <a:cs typeface="Arial" panose="020B0604020202020204" pitchFamily="34" charset="0"/>
                            </a:rPr>
                            <a:t>0.37-0.57</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Eling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2018)</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SAS</a:t>
                          </a:r>
                          <a:r>
                            <a:rPr lang="en-US" sz="1600" baseline="0" noProof="0" dirty="0" smtClean="0">
                              <a:latin typeface="Arial" panose="020B0604020202020204" pitchFamily="34" charset="0"/>
                              <a:cs typeface="Arial" panose="020B0604020202020204" pitchFamily="34" charset="0"/>
                            </a:rPr>
                            <a:t> </a:t>
                          </a:r>
                          <a:r>
                            <a:rPr lang="en-US" sz="1600" baseline="0" noProof="0" dirty="0" err="1" smtClean="0">
                              <a:latin typeface="Arial" panose="020B0604020202020204" pitchFamily="34" charset="0"/>
                              <a:cs typeface="Arial" panose="020B0604020202020204" pitchFamily="34" charset="0"/>
                            </a:rPr>
                            <a:t>OpRisk</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0.63</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Tree>
    <p:extLst>
      <p:ext uri="{BB962C8B-B14F-4D97-AF65-F5344CB8AC3E}">
        <p14:creationId xmlns:p14="http://schemas.microsoft.com/office/powerpoint/2010/main" val="592748733"/>
      </p:ext>
    </p:extLst>
  </p:cSld>
  <p:clrMapOvr>
    <a:masterClrMapping/>
  </p:clrMapOvr>
  <p:transition>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bwMode="auto">
          <a:xfrm>
            <a:off x="2338564" y="2323274"/>
            <a:ext cx="2867547" cy="562808"/>
          </a:xfrm>
          <a:prstGeom prst="ellipse">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 name="Title 1"/>
          <p:cNvSpPr>
            <a:spLocks noGrp="1"/>
          </p:cNvSpPr>
          <p:nvPr>
            <p:ph type="title"/>
          </p:nvPr>
        </p:nvSpPr>
        <p:spPr/>
        <p:txBody>
          <a:bodyPr/>
          <a:lstStyle/>
          <a:p>
            <a:r>
              <a:rPr lang="en-US" noProof="0" dirty="0"/>
              <a:t>Model Framework</a:t>
            </a:r>
          </a:p>
        </p:txBody>
      </p:sp>
      <mc:AlternateContent xmlns:mc="http://schemas.openxmlformats.org/markup-compatibility/2006">
        <mc:Choice xmlns:a14="http://schemas.microsoft.com/office/drawing/2010/main" Requires="a14">
          <p:sp>
            <p:nvSpPr>
              <p:cNvPr id="6" name="Rectangle 5"/>
              <p:cNvSpPr/>
              <p:nvPr/>
            </p:nvSpPr>
            <p:spPr>
              <a:xfrm>
                <a:off x="5491349" y="3329608"/>
                <a:ext cx="2753814" cy="404983"/>
              </a:xfrm>
              <a:prstGeom prst="rect">
                <a:avLst/>
              </a:prstGeom>
            </p:spPr>
            <p:txBody>
              <a:bodyPr wrap="square">
                <a:spAutoFit/>
              </a:bodyPr>
              <a:lstStyle/>
              <a:p>
                <a14:m>
                  <m:oMath xmlns:m="http://schemas.openxmlformats.org/officeDocument/2006/math">
                    <m:sSup>
                      <m:sSupPr>
                        <m:ctrlPr>
                          <a:rPr lang="en-US" i="1" smtClean="0">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𝐸</m:t>
                        </m:r>
                      </m:e>
                      <m:sup>
                        <m:r>
                          <a:rPr lang="en-US" i="1">
                            <a:latin typeface="Cambria Math" panose="02040503050406030204" pitchFamily="18" charset="0"/>
                            <a:ea typeface="Cambria Math" panose="02040503050406030204" pitchFamily="18" charset="0"/>
                          </a:rPr>
                          <m:t>ℙ</m:t>
                        </m:r>
                      </m:sup>
                    </m:sSup>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𝑈</m:t>
                        </m:r>
                        <m:d>
                          <m:dPr>
                            <m:ctrlPr>
                              <a:rPr lang="en-US" i="1">
                                <a:latin typeface="Cambria Math" panose="02040503050406030204" pitchFamily="18" charset="0"/>
                                <a:ea typeface="Cambria Math" panose="02040503050406030204" pitchFamily="18" charset="0"/>
                              </a:rPr>
                            </m:ctrlPr>
                          </m:dPr>
                          <m:e>
                            <m:r>
                              <a:rPr lang="de-CH" i="1">
                                <a:latin typeface="Cambria Math" panose="02040503050406030204" pitchFamily="18" charset="0"/>
                                <a:ea typeface="Cambria Math" panose="02040503050406030204" pitchFamily="18" charset="0"/>
                              </a:rPr>
                              <m:t>𝑓</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𝑍</m:t>
                            </m:r>
                            <m:r>
                              <a:rPr lang="de-CH"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𝜋</m:t>
                            </m:r>
                            <m:r>
                              <a:rPr lang="de-CH" i="1">
                                <a:latin typeface="Cambria Math" panose="02040503050406030204" pitchFamily="18" charset="0"/>
                                <a:ea typeface="Cambria Math" panose="02040503050406030204" pitchFamily="18" charset="0"/>
                              </a:rPr>
                              <m:t>;</m:t>
                            </m:r>
                            <m:r>
                              <a:rPr lang="de-CH" i="1">
                                <a:latin typeface="Cambria Math" panose="02040503050406030204" pitchFamily="18" charset="0"/>
                                <a:ea typeface="Cambria Math" panose="02040503050406030204" pitchFamily="18" charset="0"/>
                              </a:rPr>
                              <m:t>𝑛</m:t>
                            </m:r>
                            <m:r>
                              <a:rPr lang="de-CH" i="1">
                                <a:latin typeface="Cambria Math" panose="02040503050406030204" pitchFamily="18" charset="0"/>
                                <a:ea typeface="Cambria Math" panose="02040503050406030204" pitchFamily="18" charset="0"/>
                              </a:rPr>
                              <m:t>) </m:t>
                            </m:r>
                          </m:e>
                        </m:d>
                      </m:e>
                    </m:d>
                  </m:oMath>
                </a14:m>
                <a:r>
                  <a:rPr lang="en-US" dirty="0" smtClean="0">
                    <a:latin typeface="Arial" panose="020B0604020202020204" pitchFamily="34" charset="0"/>
                    <a:cs typeface="Arial" panose="020B0604020202020204" pitchFamily="34" charset="0"/>
                  </a:rPr>
                  <a:t>, </a:t>
                </a:r>
                <a14:m>
                  <m:oMath xmlns:m="http://schemas.openxmlformats.org/officeDocument/2006/math">
                    <m:r>
                      <a:rPr lang="en-US" i="1">
                        <a:latin typeface="Cambria Math" panose="02040503050406030204" pitchFamily="18" charset="0"/>
                        <a:ea typeface="Cambria Math" panose="02040503050406030204" pitchFamily="18" charset="0"/>
                      </a:rPr>
                      <m:t>ℙ</m:t>
                    </m:r>
                    <m:r>
                      <m:rPr>
                        <m:sty m:val="p"/>
                      </m:rPr>
                      <a:rPr lang="en-US" i="1">
                        <a:latin typeface="Cambria Math" panose="02040503050406030204" pitchFamily="18" charset="0"/>
                        <a:ea typeface="Cambria Math" panose="02040503050406030204" pitchFamily="18" charset="0"/>
                      </a:rPr>
                      <m:t>ϵ</m:t>
                    </m:r>
                    <m:r>
                      <a:rPr lang="en-US">
                        <a:latin typeface="Cambria Math" panose="02040503050406030204" pitchFamily="18" charset="0"/>
                      </a:rPr>
                      <m:t>𝒫</m:t>
                    </m:r>
                  </m:oMath>
                </a14:m>
                <a:endParaRPr lang="en-US" dirty="0">
                  <a:latin typeface="Arial" panose="020B0604020202020204" pitchFamily="34" charset="0"/>
                  <a:cs typeface="Arial" panose="020B0604020202020204" pitchFamily="34" charset="0"/>
                </a:endParaRPr>
              </a:p>
            </p:txBody>
          </p:sp>
        </mc:Choice>
        <mc:Fallback>
          <p:sp>
            <p:nvSpPr>
              <p:cNvPr id="6" name="Rectangle 5"/>
              <p:cNvSpPr>
                <a:spLocks noRot="1" noChangeAspect="1" noMove="1" noResize="1" noEditPoints="1" noAdjustHandles="1" noChangeArrowheads="1" noChangeShapeType="1" noTextEdit="1"/>
              </p:cNvSpPr>
              <p:nvPr/>
            </p:nvSpPr>
            <p:spPr>
              <a:xfrm>
                <a:off x="5491349" y="3329608"/>
                <a:ext cx="2753814" cy="404983"/>
              </a:xfrm>
              <a:prstGeom prst="rect">
                <a:avLst/>
              </a:prstGeom>
              <a:blipFill>
                <a:blip r:embed="rId3"/>
                <a:stretch>
                  <a:fillRect t="-2985" b="-17910"/>
                </a:stretch>
              </a:blipFill>
            </p:spPr>
            <p:txBody>
              <a:bodyPr/>
              <a:lstStyle/>
              <a:p>
                <a:r>
                  <a:rPr lang="en-US">
                    <a:noFill/>
                  </a:rPr>
                  <a:t> </a:t>
                </a:r>
              </a:p>
            </p:txBody>
          </p:sp>
        </mc:Fallback>
      </mc:AlternateContent>
      <p:sp>
        <p:nvSpPr>
          <p:cNvPr id="7" name="TextBox 6"/>
          <p:cNvSpPr txBox="1"/>
          <p:nvPr/>
        </p:nvSpPr>
        <p:spPr>
          <a:xfrm>
            <a:off x="5759268" y="2173099"/>
            <a:ext cx="1731887"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Risk aversion</a:t>
            </a:r>
            <a:endParaRPr lang="en-US" dirty="0">
              <a:latin typeface="Arial" panose="020B0604020202020204" pitchFamily="34" charset="0"/>
              <a:cs typeface="Arial" panose="020B0604020202020204" pitchFamily="34" charset="0"/>
            </a:endParaRPr>
          </a:p>
        </p:txBody>
      </p:sp>
      <p:cxnSp>
        <p:nvCxnSpPr>
          <p:cNvPr id="8" name="Straight Arrow Connector 7"/>
          <p:cNvCxnSpPr/>
          <p:nvPr/>
        </p:nvCxnSpPr>
        <p:spPr bwMode="auto">
          <a:xfrm flipH="1">
            <a:off x="6076950" y="2542431"/>
            <a:ext cx="228600" cy="877597"/>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9" name="TextBox 8"/>
          <p:cNvSpPr txBox="1"/>
          <p:nvPr/>
        </p:nvSpPr>
        <p:spPr>
          <a:xfrm>
            <a:off x="5375744" y="4793841"/>
            <a:ext cx="2115411"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Risk distribution</a:t>
            </a:r>
            <a:endParaRPr lang="en-US" dirty="0">
              <a:latin typeface="Arial" panose="020B0604020202020204" pitchFamily="34" charset="0"/>
              <a:cs typeface="Arial" panose="020B0604020202020204" pitchFamily="34" charset="0"/>
            </a:endParaRPr>
          </a:p>
        </p:txBody>
      </p:sp>
      <p:cxnSp>
        <p:nvCxnSpPr>
          <p:cNvPr id="10" name="Straight Arrow Connector 9"/>
          <p:cNvCxnSpPr>
            <a:stCxn id="9" idx="0"/>
          </p:cNvCxnSpPr>
          <p:nvPr/>
        </p:nvCxnSpPr>
        <p:spPr bwMode="auto">
          <a:xfrm flipV="1">
            <a:off x="6433450" y="3734669"/>
            <a:ext cx="74611" cy="1059172"/>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1" name="TextBox 10"/>
          <p:cNvSpPr txBox="1"/>
          <p:nvPr/>
        </p:nvSpPr>
        <p:spPr>
          <a:xfrm>
            <a:off x="2579278" y="2378639"/>
            <a:ext cx="3219636"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Modeling uncertainty</a:t>
            </a:r>
            <a:endParaRPr lang="en-US" dirty="0">
              <a:latin typeface="Arial" panose="020B0604020202020204" pitchFamily="34" charset="0"/>
              <a:cs typeface="Arial" panose="020B0604020202020204" pitchFamily="34" charset="0"/>
            </a:endParaRPr>
          </a:p>
        </p:txBody>
      </p:sp>
      <p:cxnSp>
        <p:nvCxnSpPr>
          <p:cNvPr id="12" name="Straight Arrow Connector 11"/>
          <p:cNvCxnSpPr/>
          <p:nvPr/>
        </p:nvCxnSpPr>
        <p:spPr bwMode="auto">
          <a:xfrm>
            <a:off x="5024648" y="2747720"/>
            <a:ext cx="729471" cy="575869"/>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3" name="TextBox 12"/>
          <p:cNvSpPr txBox="1"/>
          <p:nvPr/>
        </p:nvSpPr>
        <p:spPr>
          <a:xfrm>
            <a:off x="6971787" y="4457516"/>
            <a:ext cx="1273376"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Premium</a:t>
            </a:r>
            <a:endParaRPr lang="en-US" dirty="0">
              <a:latin typeface="Arial" panose="020B0604020202020204" pitchFamily="34" charset="0"/>
              <a:cs typeface="Arial" panose="020B0604020202020204" pitchFamily="34" charset="0"/>
            </a:endParaRPr>
          </a:p>
        </p:txBody>
      </p:sp>
      <p:cxnSp>
        <p:nvCxnSpPr>
          <p:cNvPr id="14" name="Straight Arrow Connector 13"/>
          <p:cNvCxnSpPr>
            <a:stCxn id="13" idx="0"/>
            <a:endCxn id="6" idx="2"/>
          </p:cNvCxnSpPr>
          <p:nvPr/>
        </p:nvCxnSpPr>
        <p:spPr bwMode="auto">
          <a:xfrm flipH="1" flipV="1">
            <a:off x="6868256" y="3734591"/>
            <a:ext cx="740219" cy="722925"/>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15" name="TextBox 14"/>
          <p:cNvSpPr txBox="1"/>
          <p:nvPr/>
        </p:nvSpPr>
        <p:spPr>
          <a:xfrm>
            <a:off x="3637000" y="4307489"/>
            <a:ext cx="1569111" cy="369332"/>
          </a:xfrm>
          <a:prstGeom prst="rect">
            <a:avLst/>
          </a:prstGeom>
          <a:noFill/>
        </p:spPr>
        <p:txBody>
          <a:bodyPr wrap="square" rtlCol="0">
            <a:spAutoFit/>
          </a:bodyPr>
          <a:lstStyle/>
          <a:p>
            <a:r>
              <a:rPr lang="de-CH" dirty="0" smtClean="0">
                <a:latin typeface="Arial" panose="020B0604020202020204" pitchFamily="34" charset="0"/>
                <a:cs typeface="Arial" panose="020B0604020202020204" pitchFamily="34" charset="0"/>
              </a:rPr>
              <a:t>Aggregation</a:t>
            </a:r>
            <a:endParaRPr lang="en-US" dirty="0">
              <a:latin typeface="Arial" panose="020B0604020202020204" pitchFamily="34" charset="0"/>
              <a:cs typeface="Arial" panose="020B0604020202020204" pitchFamily="34" charset="0"/>
            </a:endParaRPr>
          </a:p>
        </p:txBody>
      </p:sp>
      <p:cxnSp>
        <p:nvCxnSpPr>
          <p:cNvPr id="16" name="Straight Arrow Connector 15"/>
          <p:cNvCxnSpPr/>
          <p:nvPr/>
        </p:nvCxnSpPr>
        <p:spPr bwMode="auto">
          <a:xfrm flipV="1">
            <a:off x="5024648" y="3734669"/>
            <a:ext cx="1166602" cy="626395"/>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155308054"/>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Characteristics of Cyber Risk</a:t>
            </a:r>
            <a:endParaRPr lang="en-US" noProof="0" dirty="0"/>
          </a:p>
        </p:txBody>
      </p:sp>
      <p:sp>
        <p:nvSpPr>
          <p:cNvPr id="3" name="Text Placeholder 2"/>
          <p:cNvSpPr>
            <a:spLocks noGrp="1"/>
          </p:cNvSpPr>
          <p:nvPr>
            <p:ph type="body" sz="quarter" idx="10"/>
          </p:nvPr>
        </p:nvSpPr>
        <p:spPr>
          <a:xfrm>
            <a:off x="815340" y="1352868"/>
            <a:ext cx="7511079" cy="3123890"/>
          </a:xfrm>
        </p:spPr>
        <p:txBody>
          <a:bodyPr/>
          <a:lstStyle/>
          <a:p>
            <a:pPr marL="0" indent="0">
              <a:buNone/>
            </a:pPr>
            <a:r>
              <a:rPr lang="en-US" sz="1800" b="1" noProof="0" dirty="0" smtClean="0">
                <a:ea typeface="Times New Roman" panose="02020603050405020304" pitchFamily="18" charset="0"/>
              </a:rPr>
              <a:t>Modeling uncertainty (1)</a:t>
            </a:r>
          </a:p>
          <a:p>
            <a:pPr marL="0" indent="0">
              <a:buNone/>
            </a:pPr>
            <a:endParaRPr lang="en-US" sz="1800" b="1" kern="100" noProof="0" dirty="0" smtClean="0">
              <a:ea typeface="SimSun" panose="02010600030101010101" pitchFamily="2" charset="-122"/>
            </a:endParaRPr>
          </a:p>
          <a:p>
            <a:pPr marL="0" indent="0">
              <a:buNone/>
            </a:pPr>
            <a:endParaRPr lang="en-US" sz="1800" b="1" kern="100" noProof="0" dirty="0" smtClean="0">
              <a:ea typeface="SimSun" panose="02010600030101010101" pitchFamily="2" charset="-122"/>
            </a:endParaRPr>
          </a:p>
          <a:p>
            <a:pPr marL="0" indent="0">
              <a:buNone/>
            </a:pPr>
            <a:endParaRPr lang="en-US" noProof="0" dirty="0"/>
          </a:p>
        </p:txBody>
      </p:sp>
      <mc:AlternateContent xmlns:mc="http://schemas.openxmlformats.org/markup-compatibility/2006">
        <mc:Choice xmlns:a14="http://schemas.microsoft.com/office/drawing/2010/main" Requires="a14">
          <p:graphicFrame>
            <p:nvGraphicFramePr>
              <p:cNvPr id="11" name="Table 10"/>
              <p:cNvGraphicFramePr>
                <a:graphicFrameLocks noGrp="1"/>
              </p:cNvGraphicFramePr>
              <p:nvPr>
                <p:extLst>
                  <p:ext uri="{D42A27DB-BD31-4B8C-83A1-F6EECF244321}">
                    <p14:modId xmlns:p14="http://schemas.microsoft.com/office/powerpoint/2010/main" val="55011541"/>
                  </p:ext>
                </p:extLst>
              </p:nvPr>
            </p:nvGraphicFramePr>
            <p:xfrm>
              <a:off x="1908177" y="2160007"/>
              <a:ext cx="8193084" cy="2926080"/>
            </p:xfrm>
            <a:graphic>
              <a:graphicData uri="http://schemas.openxmlformats.org/drawingml/2006/table">
                <a:tbl>
                  <a:tblPr firstRow="1" firstCol="1" bandRow="1"/>
                  <a:tblGrid>
                    <a:gridCol w="2705634">
                      <a:extLst>
                        <a:ext uri="{9D8B030D-6E8A-4147-A177-3AD203B41FA5}">
                          <a16:colId xmlns:a16="http://schemas.microsoft.com/office/drawing/2014/main" val="1906869658"/>
                        </a:ext>
                      </a:extLst>
                    </a:gridCol>
                    <a:gridCol w="964145">
                      <a:extLst>
                        <a:ext uri="{9D8B030D-6E8A-4147-A177-3AD203B41FA5}">
                          <a16:colId xmlns:a16="http://schemas.microsoft.com/office/drawing/2014/main" val="2354479587"/>
                        </a:ext>
                      </a:extLst>
                    </a:gridCol>
                    <a:gridCol w="964145">
                      <a:extLst>
                        <a:ext uri="{9D8B030D-6E8A-4147-A177-3AD203B41FA5}">
                          <a16:colId xmlns:a16="http://schemas.microsoft.com/office/drawing/2014/main" val="2332700540"/>
                        </a:ext>
                      </a:extLst>
                    </a:gridCol>
                    <a:gridCol w="964145">
                      <a:extLst>
                        <a:ext uri="{9D8B030D-6E8A-4147-A177-3AD203B41FA5}">
                          <a16:colId xmlns:a16="http://schemas.microsoft.com/office/drawing/2014/main" val="2783739534"/>
                        </a:ext>
                      </a:extLst>
                    </a:gridCol>
                    <a:gridCol w="964145">
                      <a:extLst>
                        <a:ext uri="{9D8B030D-6E8A-4147-A177-3AD203B41FA5}">
                          <a16:colId xmlns:a16="http://schemas.microsoft.com/office/drawing/2014/main" val="2101453420"/>
                        </a:ext>
                      </a:extLst>
                    </a:gridCol>
                    <a:gridCol w="964145">
                      <a:extLst>
                        <a:ext uri="{9D8B030D-6E8A-4147-A177-3AD203B41FA5}">
                          <a16:colId xmlns:a16="http://schemas.microsoft.com/office/drawing/2014/main" val="3373492179"/>
                        </a:ext>
                      </a:extLst>
                    </a:gridCol>
                    <a:gridCol w="666725">
                      <a:extLst>
                        <a:ext uri="{9D8B030D-6E8A-4147-A177-3AD203B41FA5}">
                          <a16:colId xmlns:a16="http://schemas.microsoft.com/office/drawing/2014/main" val="2238728057"/>
                        </a:ext>
                      </a:extLst>
                    </a:gridCol>
                  </a:tblGrid>
                  <a:tr h="335821">
                    <a:tc>
                      <a:txBody>
                        <a:bodyPr/>
                        <a:lstStyle/>
                        <a:p>
                          <a:pPr algn="just">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Distribution</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LogLik</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AIC</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BIC</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KS</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AD</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14:m>
                            <m:oMathPara xmlns:m="http://schemas.openxmlformats.org/officeDocument/2006/math">
                              <m:oMathParaPr>
                                <m:jc m:val="right"/>
                              </m:oMathParaPr>
                              <m:oMath xmlns:m="http://schemas.openxmlformats.org/officeDocument/2006/math">
                                <m:r>
                                  <a:rPr lang="en-US" sz="1600" b="1" i="1" kern="100">
                                    <a:solidFill>
                                      <a:srgbClr val="000000"/>
                                    </a:solidFill>
                                    <a:effectLst/>
                                    <a:latin typeface="Cambria Math" panose="02040503050406030204" pitchFamily="18" charset="0"/>
                                    <a:ea typeface="Times New Roman" panose="02020603050405020304" pitchFamily="18" charset="0"/>
                                  </a:rPr>
                                  <m:t>𝜶</m:t>
                                </m:r>
                              </m:oMath>
                            </m:oMathPara>
                          </a14:m>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8315142"/>
                      </a:ext>
                    </a:extLst>
                  </a:tr>
                  <a:tr h="307836">
                    <a:tc>
                      <a:txBody>
                        <a:bodyPr/>
                        <a:lstStyle/>
                        <a:p>
                          <a:pPr algn="just">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Normal</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-11'801</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23'607</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23'617</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260030468"/>
                      </a:ext>
                    </a:extLst>
                  </a:tr>
                  <a:tr h="307836">
                    <a:tc>
                      <a:txBody>
                        <a:bodyPr/>
                        <a:lstStyle/>
                        <a:p>
                          <a:pPr algn="just">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Lognormal</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-4'588</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9'180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9'191</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3445599604"/>
                      </a:ext>
                    </a:extLst>
                  </a:tr>
                  <a:tr h="307836">
                    <a:tc>
                      <a:txBody>
                        <a:bodyPr/>
                        <a:lstStyle/>
                        <a:p>
                          <a:pPr algn="just">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Generalized Pareto (GPD)</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-4'553</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9'113</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9'129</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0.0003</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0.63</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2826853816"/>
                      </a:ext>
                    </a:extLst>
                  </a:tr>
                  <a:tr h="307836">
                    <a:tc>
                      <a:txBody>
                        <a:bodyPr/>
                        <a:lstStyle/>
                        <a:p>
                          <a:pPr algn="just">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Peak over threshold (POT)</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-4'486</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8'982</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9'008</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0.69</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91608897"/>
                      </a:ext>
                    </a:extLst>
                  </a:tr>
                  <a:tr h="307836">
                    <a:tc>
                      <a:txBody>
                        <a:bodyPr/>
                        <a:lstStyle/>
                        <a:p>
                          <a:pPr algn="just">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Generalized beta (GB2)</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-4'483</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8'973</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8'995</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0.0067</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0.0017</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2249871885"/>
                      </a:ext>
                    </a:extLst>
                  </a:tr>
                  <a:tr h="307836">
                    <a:tc>
                      <a:txBody>
                        <a:bodyPr/>
                        <a:lstStyle/>
                        <a:p>
                          <a:pPr algn="just">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Levy</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-4'473</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8'949</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8'960</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2953235654"/>
                      </a:ext>
                    </a:extLst>
                  </a:tr>
                  <a:tr h="307836">
                    <a:tc>
                      <a:txBody>
                        <a:bodyPr/>
                        <a:lstStyle/>
                        <a:p>
                          <a:pPr algn="just">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Stable</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-4'461</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8'929</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8'951</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0.0004</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0.44</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131358"/>
                      </a:ext>
                    </a:extLst>
                  </a:tr>
                </a:tbl>
              </a:graphicData>
            </a:graphic>
          </p:graphicFrame>
        </mc:Choice>
        <mc:Fallback>
          <p:graphicFrame>
            <p:nvGraphicFramePr>
              <p:cNvPr id="11" name="Table 10"/>
              <p:cNvGraphicFramePr>
                <a:graphicFrameLocks noGrp="1"/>
              </p:cNvGraphicFramePr>
              <p:nvPr>
                <p:extLst>
                  <p:ext uri="{D42A27DB-BD31-4B8C-83A1-F6EECF244321}">
                    <p14:modId xmlns:p14="http://schemas.microsoft.com/office/powerpoint/2010/main" val="55011541"/>
                  </p:ext>
                </p:extLst>
              </p:nvPr>
            </p:nvGraphicFramePr>
            <p:xfrm>
              <a:off x="1908177" y="2160007"/>
              <a:ext cx="8193084" cy="2926080"/>
            </p:xfrm>
            <a:graphic>
              <a:graphicData uri="http://schemas.openxmlformats.org/drawingml/2006/table">
                <a:tbl>
                  <a:tblPr firstRow="1" firstCol="1" bandRow="1"/>
                  <a:tblGrid>
                    <a:gridCol w="2705634">
                      <a:extLst>
                        <a:ext uri="{9D8B030D-6E8A-4147-A177-3AD203B41FA5}">
                          <a16:colId xmlns:a16="http://schemas.microsoft.com/office/drawing/2014/main" val="1906869658"/>
                        </a:ext>
                      </a:extLst>
                    </a:gridCol>
                    <a:gridCol w="964145">
                      <a:extLst>
                        <a:ext uri="{9D8B030D-6E8A-4147-A177-3AD203B41FA5}">
                          <a16:colId xmlns:a16="http://schemas.microsoft.com/office/drawing/2014/main" val="2354479587"/>
                        </a:ext>
                      </a:extLst>
                    </a:gridCol>
                    <a:gridCol w="964145">
                      <a:extLst>
                        <a:ext uri="{9D8B030D-6E8A-4147-A177-3AD203B41FA5}">
                          <a16:colId xmlns:a16="http://schemas.microsoft.com/office/drawing/2014/main" val="2332700540"/>
                        </a:ext>
                      </a:extLst>
                    </a:gridCol>
                    <a:gridCol w="964145">
                      <a:extLst>
                        <a:ext uri="{9D8B030D-6E8A-4147-A177-3AD203B41FA5}">
                          <a16:colId xmlns:a16="http://schemas.microsoft.com/office/drawing/2014/main" val="2783739534"/>
                        </a:ext>
                      </a:extLst>
                    </a:gridCol>
                    <a:gridCol w="964145">
                      <a:extLst>
                        <a:ext uri="{9D8B030D-6E8A-4147-A177-3AD203B41FA5}">
                          <a16:colId xmlns:a16="http://schemas.microsoft.com/office/drawing/2014/main" val="2101453420"/>
                        </a:ext>
                      </a:extLst>
                    </a:gridCol>
                    <a:gridCol w="964145">
                      <a:extLst>
                        <a:ext uri="{9D8B030D-6E8A-4147-A177-3AD203B41FA5}">
                          <a16:colId xmlns:a16="http://schemas.microsoft.com/office/drawing/2014/main" val="3373492179"/>
                        </a:ext>
                      </a:extLst>
                    </a:gridCol>
                    <a:gridCol w="666725">
                      <a:extLst>
                        <a:ext uri="{9D8B030D-6E8A-4147-A177-3AD203B41FA5}">
                          <a16:colId xmlns:a16="http://schemas.microsoft.com/office/drawing/2014/main" val="2238728057"/>
                        </a:ext>
                      </a:extLst>
                    </a:gridCol>
                  </a:tblGrid>
                  <a:tr h="365760">
                    <a:tc>
                      <a:txBody>
                        <a:bodyPr/>
                        <a:lstStyle/>
                        <a:p>
                          <a:pPr algn="just">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Distribution</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LogLik</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AIC</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BIC</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KS</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AD</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6916" marR="6691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133945" t="-1667" r="-917" b="-723333"/>
                          </a:stretch>
                        </a:blipFill>
                      </a:tcPr>
                    </a:tc>
                    <a:extLst>
                      <a:ext uri="{0D108BD9-81ED-4DB2-BD59-A6C34878D82A}">
                        <a16:rowId xmlns:a16="http://schemas.microsoft.com/office/drawing/2014/main" val="4028315142"/>
                      </a:ext>
                    </a:extLst>
                  </a:tr>
                  <a:tr h="365760">
                    <a:tc>
                      <a:txBody>
                        <a:bodyPr/>
                        <a:lstStyle/>
                        <a:p>
                          <a:pPr algn="just">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Normal</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-11'801</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23'607</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23'617</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260030468"/>
                      </a:ext>
                    </a:extLst>
                  </a:tr>
                  <a:tr h="365760">
                    <a:tc>
                      <a:txBody>
                        <a:bodyPr/>
                        <a:lstStyle/>
                        <a:p>
                          <a:pPr algn="just">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Lognormal</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-4'588</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9'180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9'191</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3445599604"/>
                      </a:ext>
                    </a:extLst>
                  </a:tr>
                  <a:tr h="365760">
                    <a:tc>
                      <a:txBody>
                        <a:bodyPr/>
                        <a:lstStyle/>
                        <a:p>
                          <a:pPr algn="just">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Generalized Pareto (GPD)</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-4'553</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9'113</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9'129</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0.0003</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0.63</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2826853816"/>
                      </a:ext>
                    </a:extLst>
                  </a:tr>
                  <a:tr h="365760">
                    <a:tc>
                      <a:txBody>
                        <a:bodyPr/>
                        <a:lstStyle/>
                        <a:p>
                          <a:pPr algn="just">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Peak over threshold (POT)</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-4'486</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8'982</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9'008</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0.69</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91608897"/>
                      </a:ext>
                    </a:extLst>
                  </a:tr>
                  <a:tr h="365760">
                    <a:tc>
                      <a:txBody>
                        <a:bodyPr/>
                        <a:lstStyle/>
                        <a:p>
                          <a:pPr algn="just">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Generalized beta (GB2)</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-4'483</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8'973</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8'995</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0.0067</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b="1"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0.0017</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2249871885"/>
                      </a:ext>
                    </a:extLst>
                  </a:tr>
                  <a:tr h="365760">
                    <a:tc>
                      <a:txBody>
                        <a:bodyPr/>
                        <a:lstStyle/>
                        <a:p>
                          <a:pPr algn="just">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Levy</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-4'473</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8'949</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8'960</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a:noFill/>
                        </a:lnB>
                      </a:tcPr>
                    </a:tc>
                    <a:extLst>
                      <a:ext uri="{0D108BD9-81ED-4DB2-BD59-A6C34878D82A}">
                        <a16:rowId xmlns:a16="http://schemas.microsoft.com/office/drawing/2014/main" val="2953235654"/>
                      </a:ext>
                    </a:extLst>
                  </a:tr>
                  <a:tr h="365760">
                    <a:tc>
                      <a:txBody>
                        <a:bodyPr/>
                        <a:lstStyle/>
                        <a:p>
                          <a:pPr algn="just">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Stable</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-4'461</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8'929</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8'951</a:t>
                          </a:r>
                          <a:endParaRPr lang="en-US" sz="1600" kern="10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0.0000</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0.0004</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0.44</a:t>
                          </a:r>
                          <a:endParaRPr lang="en-US" sz="1600" kern="100" dirty="0">
                            <a:effectLst/>
                            <a:latin typeface="Arial" panose="020B0604020202020204" pitchFamily="34" charset="0"/>
                            <a:ea typeface="SimSun" panose="02010600030101010101" pitchFamily="2" charset="-122"/>
                            <a:cs typeface="Arial" panose="020B0604020202020204" pitchFamily="34" charset="0"/>
                          </a:endParaRPr>
                        </a:p>
                      </a:txBody>
                      <a:tcPr marL="66916" marR="66916"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131358"/>
                      </a:ext>
                    </a:extLst>
                  </a:tr>
                </a:tbl>
              </a:graphicData>
            </a:graphic>
          </p:graphicFrame>
        </mc:Fallback>
      </mc:AlternateContent>
    </p:spTree>
    <p:extLst>
      <p:ext uri="{BB962C8B-B14F-4D97-AF65-F5344CB8AC3E}">
        <p14:creationId xmlns:p14="http://schemas.microsoft.com/office/powerpoint/2010/main" val="84492026"/>
      </p:ext>
    </p:extLst>
  </p:cSld>
  <p:clrMapOvr>
    <a:masterClrMapping/>
  </p:clrMapOvr>
  <p:transition>
    <p:cover dir="d"/>
  </p:transition>
  <p:timing>
    <p:tnLst>
      <p:par>
        <p:cTn id="1" dur="indefinite" restart="never" nodeType="tmRoot"/>
      </p:par>
    </p:tnLst>
  </p:timing>
</p:sld>
</file>

<file path=ppt/theme/theme1.xml><?xml version="1.0" encoding="utf-8"?>
<a:theme xmlns:a="http://schemas.openxmlformats.org/drawingml/2006/main" name="IVW">
  <a:themeElements>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fontScheme name="IVW">
      <a:majorFont>
        <a:latin typeface="Gill Alt One MT"/>
        <a:ea typeface=""/>
        <a:cs typeface=""/>
      </a:majorFont>
      <a:minorFont>
        <a:latin typeface="Gill Alt One M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lnDef>
  </a:objectDefaults>
  <a:extraClrSchemeLst>
    <a:extraClrScheme>
      <a:clrScheme name="IVW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ppt/theme/themeOverride2.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ppt/theme/themeOverride3.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ppt/theme/themeOverride4.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ppt/theme/themeOverride5.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docProps/app.xml><?xml version="1.0" encoding="utf-8"?>
<Properties xmlns="http://schemas.openxmlformats.org/officeDocument/2006/extended-properties" xmlns:vt="http://schemas.openxmlformats.org/officeDocument/2006/docPropsVTypes">
  <Template/>
  <TotalTime>0</TotalTime>
  <Words>2354</Words>
  <Application>Microsoft Office PowerPoint</Application>
  <PresentationFormat>Widescreen</PresentationFormat>
  <Paragraphs>468</Paragraphs>
  <Slides>30</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SimSun</vt:lpstr>
      <vt:lpstr>Arial</vt:lpstr>
      <vt:lpstr>Calibri</vt:lpstr>
      <vt:lpstr>Cambria Math</vt:lpstr>
      <vt:lpstr>Gill Alt One MT</vt:lpstr>
      <vt:lpstr>Times New Roman</vt:lpstr>
      <vt:lpstr>Wingdings</vt:lpstr>
      <vt:lpstr>IVW</vt:lpstr>
      <vt:lpstr>PowerPoint Presentation</vt:lpstr>
      <vt:lpstr>Cyber Risk Market</vt:lpstr>
      <vt:lpstr>Contribution</vt:lpstr>
      <vt:lpstr>Characteristics of Cyber Risk</vt:lpstr>
      <vt:lpstr>Model Framework</vt:lpstr>
      <vt:lpstr>Cyber Risk Data</vt:lpstr>
      <vt:lpstr>Characteristics of Cyber Risk</vt:lpstr>
      <vt:lpstr>Model Framework</vt:lpstr>
      <vt:lpstr>Characteristics of Cyber Risk</vt:lpstr>
      <vt:lpstr>Characteristics of Cyber Risk</vt:lpstr>
      <vt:lpstr>Characteristics of Cyber Risk</vt:lpstr>
      <vt:lpstr>Model Framework</vt:lpstr>
      <vt:lpstr>Methodology</vt:lpstr>
      <vt:lpstr>Methodology</vt:lpstr>
      <vt:lpstr>Methodology</vt:lpstr>
      <vt:lpstr>Model Framework</vt:lpstr>
      <vt:lpstr>Methodology</vt:lpstr>
      <vt:lpstr>Model Framework</vt:lpstr>
      <vt:lpstr>Methodology</vt:lpstr>
      <vt:lpstr>Model Framework</vt:lpstr>
      <vt:lpstr>Results</vt:lpstr>
      <vt:lpstr>Results</vt:lpstr>
      <vt:lpstr>Results</vt:lpstr>
      <vt:lpstr>Results</vt:lpstr>
      <vt:lpstr>Conclusion</vt:lpstr>
      <vt:lpstr>Conclusion</vt:lpstr>
      <vt:lpstr>Conclusion</vt:lpstr>
      <vt:lpstr>Questions and Discussion</vt:lpstr>
      <vt:lpstr>Conclusion</vt:lpstr>
      <vt:lpstr>Competition vs Monopoly</vt:lpstr>
    </vt:vector>
  </TitlesOfParts>
  <Company>Universität St. Gallen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Philipp Schaper</dc:creator>
  <cp:lastModifiedBy>Schnell, Werner</cp:lastModifiedBy>
  <cp:revision>740</cp:revision>
  <cp:lastPrinted>2018-09-24T14:31:10Z</cp:lastPrinted>
  <dcterms:created xsi:type="dcterms:W3CDTF">2015-11-24T08:38:59Z</dcterms:created>
  <dcterms:modified xsi:type="dcterms:W3CDTF">2018-09-25T07:47:10Z</dcterms:modified>
</cp:coreProperties>
</file>