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Lst>
  <p:notesMasterIdLst>
    <p:notesMasterId r:id="rId22"/>
  </p:notesMasterIdLst>
  <p:handoutMasterIdLst>
    <p:handoutMasterId r:id="rId23"/>
  </p:handoutMasterIdLst>
  <p:sldIdLst>
    <p:sldId id="277" r:id="rId2"/>
    <p:sldId id="263" r:id="rId3"/>
    <p:sldId id="298" r:id="rId4"/>
    <p:sldId id="310" r:id="rId5"/>
    <p:sldId id="303" r:id="rId6"/>
    <p:sldId id="304" r:id="rId7"/>
    <p:sldId id="294" r:id="rId8"/>
    <p:sldId id="272" r:id="rId9"/>
    <p:sldId id="307" r:id="rId10"/>
    <p:sldId id="286" r:id="rId11"/>
    <p:sldId id="309" r:id="rId12"/>
    <p:sldId id="293" r:id="rId13"/>
    <p:sldId id="301" r:id="rId14"/>
    <p:sldId id="299" r:id="rId15"/>
    <p:sldId id="302" r:id="rId16"/>
    <p:sldId id="295" r:id="rId17"/>
    <p:sldId id="287" r:id="rId18"/>
    <p:sldId id="312" r:id="rId19"/>
    <p:sldId id="306" r:id="rId20"/>
    <p:sldId id="284" r:id="rId21"/>
  </p:sldIdLst>
  <p:sldSz cx="12192000" cy="6858000"/>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ner Schnell" initials="WS" lastIdx="4" clrIdx="0">
    <p:extLst>
      <p:ext uri="{19B8F6BF-5375-455C-9EA6-DF929625EA0E}">
        <p15:presenceInfo xmlns:p15="http://schemas.microsoft.com/office/powerpoint/2012/main" userId="S-1-5-21-616792354-2620807815-2135598770-73727" providerId="AD"/>
      </p:ext>
    </p:extLst>
  </p:cmAuthor>
  <p:cmAuthor id="2" name="Hsiaoyin Chang" initials="HC" lastIdx="0" clrIdx="1">
    <p:extLst>
      <p:ext uri="{19B8F6BF-5375-455C-9EA6-DF929625EA0E}">
        <p15:presenceInfo xmlns:p15="http://schemas.microsoft.com/office/powerpoint/2012/main" userId="S-1-5-21-616792354-2620807815-2135598770-755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2C7"/>
    <a:srgbClr val="77933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84795" autoAdjust="0"/>
  </p:normalViewPr>
  <p:slideViewPr>
    <p:cSldViewPr snapToGrid="0">
      <p:cViewPr varScale="1">
        <p:scale>
          <a:sx n="78" d="100"/>
          <a:sy n="78" d="100"/>
        </p:scale>
        <p:origin x="984" y="9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2" d="100"/>
          <a:sy n="62" d="100"/>
        </p:scale>
        <p:origin x="335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860" cy="513038"/>
          </a:xfrm>
          <a:prstGeom prst="rect">
            <a:avLst/>
          </a:prstGeom>
        </p:spPr>
        <p:txBody>
          <a:bodyPr vert="horz" lIns="94622" tIns="47311" rIns="94622" bIns="47311" rtlCol="0"/>
          <a:lstStyle>
            <a:lvl1pPr algn="l">
              <a:defRPr sz="1200"/>
            </a:lvl1pPr>
          </a:lstStyle>
          <a:p>
            <a:endParaRPr lang="en-US"/>
          </a:p>
        </p:txBody>
      </p:sp>
      <p:sp>
        <p:nvSpPr>
          <p:cNvPr id="3" name="Datumsplatzhalter 2"/>
          <p:cNvSpPr>
            <a:spLocks noGrp="1"/>
          </p:cNvSpPr>
          <p:nvPr>
            <p:ph type="dt" sz="quarter" idx="1"/>
          </p:nvPr>
        </p:nvSpPr>
        <p:spPr>
          <a:xfrm>
            <a:off x="4020784" y="0"/>
            <a:ext cx="3076860" cy="513038"/>
          </a:xfrm>
          <a:prstGeom prst="rect">
            <a:avLst/>
          </a:prstGeom>
        </p:spPr>
        <p:txBody>
          <a:bodyPr vert="horz" lIns="94622" tIns="47311" rIns="94622" bIns="47311" rtlCol="0"/>
          <a:lstStyle>
            <a:lvl1pPr algn="r">
              <a:defRPr sz="1200"/>
            </a:lvl1pPr>
          </a:lstStyle>
          <a:p>
            <a:fld id="{9EA350CE-C298-4D8A-A72A-FA5D956AB6F4}" type="datetimeFigureOut">
              <a:rPr lang="en-US" smtClean="0"/>
              <a:t>12/20/2017</a:t>
            </a:fld>
            <a:endParaRPr lang="en-US"/>
          </a:p>
        </p:txBody>
      </p:sp>
      <p:sp>
        <p:nvSpPr>
          <p:cNvPr id="4" name="Fußzeilenplatzhalter 3"/>
          <p:cNvSpPr>
            <a:spLocks noGrp="1"/>
          </p:cNvSpPr>
          <p:nvPr>
            <p:ph type="ftr" sz="quarter" idx="2"/>
          </p:nvPr>
        </p:nvSpPr>
        <p:spPr>
          <a:xfrm>
            <a:off x="0" y="9721576"/>
            <a:ext cx="3076860" cy="513038"/>
          </a:xfrm>
          <a:prstGeom prst="rect">
            <a:avLst/>
          </a:prstGeom>
        </p:spPr>
        <p:txBody>
          <a:bodyPr vert="horz" lIns="94622" tIns="47311" rIns="94622" bIns="47311" rtlCol="0" anchor="b"/>
          <a:lstStyle>
            <a:lvl1pPr algn="l">
              <a:defRPr sz="1200"/>
            </a:lvl1pPr>
          </a:lstStyle>
          <a:p>
            <a:endParaRPr lang="en-US"/>
          </a:p>
        </p:txBody>
      </p:sp>
      <p:sp>
        <p:nvSpPr>
          <p:cNvPr id="5" name="Foliennummernplatzhalter 4"/>
          <p:cNvSpPr>
            <a:spLocks noGrp="1"/>
          </p:cNvSpPr>
          <p:nvPr>
            <p:ph type="sldNum" sz="quarter" idx="3"/>
          </p:nvPr>
        </p:nvSpPr>
        <p:spPr>
          <a:xfrm>
            <a:off x="4020784" y="9721576"/>
            <a:ext cx="3076860" cy="513038"/>
          </a:xfrm>
          <a:prstGeom prst="rect">
            <a:avLst/>
          </a:prstGeom>
        </p:spPr>
        <p:txBody>
          <a:bodyPr vert="horz" lIns="94622" tIns="47311" rIns="94622" bIns="47311" rtlCol="0" anchor="b"/>
          <a:lstStyle>
            <a:lvl1pPr algn="r">
              <a:defRPr sz="1200"/>
            </a:lvl1pPr>
          </a:lstStyle>
          <a:p>
            <a:fld id="{333BA3B3-C20B-445B-AE4B-141866BFCF9E}" type="slidenum">
              <a:rPr lang="en-US" smtClean="0"/>
              <a:t>‹#›</a:t>
            </a:fld>
            <a:endParaRPr lang="en-US"/>
          </a:p>
        </p:txBody>
      </p:sp>
    </p:spTree>
    <p:extLst>
      <p:ext uri="{BB962C8B-B14F-4D97-AF65-F5344CB8AC3E}">
        <p14:creationId xmlns:p14="http://schemas.microsoft.com/office/powerpoint/2010/main" val="3795451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4622" tIns="47311" rIns="94622" bIns="47311" rtlCol="0"/>
          <a:lstStyle>
            <a:lvl1pPr algn="l">
              <a:defRPr sz="1200"/>
            </a:lvl1pPr>
          </a:lstStyle>
          <a:p>
            <a:endParaRPr lang="de-CH"/>
          </a:p>
        </p:txBody>
      </p:sp>
      <p:sp>
        <p:nvSpPr>
          <p:cNvPr id="3" name="Datumsplatzhalter 2"/>
          <p:cNvSpPr>
            <a:spLocks noGrp="1"/>
          </p:cNvSpPr>
          <p:nvPr>
            <p:ph type="dt" idx="1"/>
          </p:nvPr>
        </p:nvSpPr>
        <p:spPr>
          <a:xfrm>
            <a:off x="4021294" y="0"/>
            <a:ext cx="3076363" cy="513508"/>
          </a:xfrm>
          <a:prstGeom prst="rect">
            <a:avLst/>
          </a:prstGeom>
        </p:spPr>
        <p:txBody>
          <a:bodyPr vert="horz" lIns="94622" tIns="47311" rIns="94622" bIns="47311" rtlCol="0"/>
          <a:lstStyle>
            <a:lvl1pPr algn="r">
              <a:defRPr sz="1200"/>
            </a:lvl1pPr>
          </a:lstStyle>
          <a:p>
            <a:fld id="{4DC31C69-598D-47C5-9F0C-77C37C65A8F4}" type="datetimeFigureOut">
              <a:rPr lang="de-CH" smtClean="0"/>
              <a:t>20.12.2017</a:t>
            </a:fld>
            <a:endParaRPr lang="de-CH"/>
          </a:p>
        </p:txBody>
      </p:sp>
      <p:sp>
        <p:nvSpPr>
          <p:cNvPr id="4" name="Folienbildplatzhalt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622" tIns="47311" rIns="94622" bIns="47311" rtlCol="0" anchor="ctr"/>
          <a:lstStyle/>
          <a:p>
            <a:endParaRPr lang="de-CH"/>
          </a:p>
        </p:txBody>
      </p:sp>
      <p:sp>
        <p:nvSpPr>
          <p:cNvPr id="5" name="Notizenplatzhalter 4"/>
          <p:cNvSpPr>
            <a:spLocks noGrp="1"/>
          </p:cNvSpPr>
          <p:nvPr>
            <p:ph type="body" sz="quarter" idx="3"/>
          </p:nvPr>
        </p:nvSpPr>
        <p:spPr>
          <a:xfrm>
            <a:off x="709931" y="4925408"/>
            <a:ext cx="5679440" cy="4029878"/>
          </a:xfrm>
          <a:prstGeom prst="rect">
            <a:avLst/>
          </a:prstGeom>
        </p:spPr>
        <p:txBody>
          <a:bodyPr vert="horz" lIns="94622" tIns="47311" rIns="94622" bIns="47311"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1" y="9721108"/>
            <a:ext cx="3076363" cy="513507"/>
          </a:xfrm>
          <a:prstGeom prst="rect">
            <a:avLst/>
          </a:prstGeom>
        </p:spPr>
        <p:txBody>
          <a:bodyPr vert="horz" lIns="94622" tIns="47311" rIns="94622" bIns="47311" rtlCol="0" anchor="b"/>
          <a:lstStyle>
            <a:lvl1pPr algn="l">
              <a:defRPr sz="1200"/>
            </a:lvl1pPr>
          </a:lstStyle>
          <a:p>
            <a:endParaRPr lang="de-CH"/>
          </a:p>
        </p:txBody>
      </p:sp>
      <p:sp>
        <p:nvSpPr>
          <p:cNvPr id="7" name="Foliennummernplatzhalter 6"/>
          <p:cNvSpPr>
            <a:spLocks noGrp="1"/>
          </p:cNvSpPr>
          <p:nvPr>
            <p:ph type="sldNum" sz="quarter" idx="5"/>
          </p:nvPr>
        </p:nvSpPr>
        <p:spPr>
          <a:xfrm>
            <a:off x="4021294" y="9721108"/>
            <a:ext cx="3076363" cy="513507"/>
          </a:xfrm>
          <a:prstGeom prst="rect">
            <a:avLst/>
          </a:prstGeom>
        </p:spPr>
        <p:txBody>
          <a:bodyPr vert="horz" lIns="94622" tIns="47311" rIns="94622" bIns="47311" rtlCol="0" anchor="b"/>
          <a:lstStyle>
            <a:lvl1pPr algn="r">
              <a:defRPr sz="1200"/>
            </a:lvl1pPr>
          </a:lstStyle>
          <a:p>
            <a:fld id="{9A2BC92B-D9D5-4FB3-9C13-88B433EB28AA}" type="slidenum">
              <a:rPr lang="de-CH" smtClean="0"/>
              <a:t>‹#›</a:t>
            </a:fld>
            <a:endParaRPr lang="de-CH"/>
          </a:p>
        </p:txBody>
      </p:sp>
    </p:spTree>
    <p:extLst>
      <p:ext uri="{BB962C8B-B14F-4D97-AF65-F5344CB8AC3E}">
        <p14:creationId xmlns:p14="http://schemas.microsoft.com/office/powerpoint/2010/main" val="104273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Cyber Risk</a:t>
            </a:r>
            <a:r>
              <a:rPr lang="en-GB" baseline="0" dirty="0" smtClean="0"/>
              <a:t> might be a new type of risk:</a:t>
            </a:r>
          </a:p>
          <a:p>
            <a:pPr marL="0" indent="0">
              <a:buFontTx/>
              <a:buNone/>
            </a:pPr>
            <a:endParaRPr lang="en-GB" baseline="0" dirty="0" smtClean="0"/>
          </a:p>
          <a:p>
            <a:pPr marL="177416" indent="-177416">
              <a:buFontTx/>
              <a:buChar char="-"/>
            </a:pPr>
            <a:r>
              <a:rPr lang="en-GB" baseline="0" dirty="0" smtClean="0"/>
              <a:t>Still trying to grasp cyber risk</a:t>
            </a:r>
          </a:p>
          <a:p>
            <a:pPr marL="177416" indent="-177416">
              <a:buFontTx/>
              <a:buChar char="-"/>
            </a:pPr>
            <a:r>
              <a:rPr lang="en-GB" baseline="0" dirty="0" smtClean="0"/>
              <a:t>Not enough data; high uncertainty (</a:t>
            </a:r>
            <a:r>
              <a:rPr lang="en-GB" dirty="0" smtClean="0"/>
              <a:t>Fitch Ratings (2016) warned to downgrade insurers that write standalone products to heavily)</a:t>
            </a:r>
            <a:r>
              <a:rPr lang="en-GB" baseline="0" dirty="0" smtClean="0"/>
              <a:t> </a:t>
            </a:r>
          </a:p>
          <a:p>
            <a:pPr marL="177416" indent="-177416" defTabSz="946221">
              <a:buFontTx/>
              <a:buChar char="-"/>
              <a:defRPr/>
            </a:pPr>
            <a:r>
              <a:rPr lang="en-GB" baseline="0" dirty="0" smtClean="0"/>
              <a:t>Risk is very fast changing and still an emerging risk (</a:t>
            </a:r>
            <a:r>
              <a:rPr lang="en-GB" b="1" dirty="0" err="1" smtClean="0"/>
              <a:t>WannaCry</a:t>
            </a:r>
            <a:r>
              <a:rPr lang="en-GB" b="1" dirty="0" smtClean="0"/>
              <a:t> ransomware )</a:t>
            </a:r>
            <a:endParaRPr lang="en-GB" baseline="0" dirty="0" smtClean="0"/>
          </a:p>
          <a:p>
            <a:pPr marL="177416" indent="-177416">
              <a:buFontTx/>
              <a:buChar char="-"/>
            </a:pPr>
            <a:r>
              <a:rPr lang="en-GB" baseline="0" dirty="0" smtClean="0"/>
              <a:t>Results so far: highly correlated (no geographical boundaries) and probably heavy tail (extreme events so far not realized, skewness).</a:t>
            </a:r>
          </a:p>
          <a:p>
            <a:pPr marL="177416" indent="-177416">
              <a:buFontTx/>
              <a:buChar char="-"/>
            </a:pPr>
            <a:r>
              <a:rPr lang="en-GB" baseline="0" dirty="0" smtClean="0"/>
              <a:t>Probably tail correlation (non linear correlation)</a:t>
            </a:r>
          </a:p>
          <a:p>
            <a:pPr marL="177416" indent="-177416">
              <a:buFontTx/>
              <a:buChar char="-"/>
            </a:pPr>
            <a:endParaRPr lang="en-GB" baseline="0" dirty="0" smtClean="0"/>
          </a:p>
          <a:p>
            <a:pPr marL="177416" indent="-177416">
              <a:buFontTx/>
              <a:buChar char="-"/>
            </a:pPr>
            <a:r>
              <a:rPr lang="en-GB" baseline="0" dirty="0" smtClean="0"/>
              <a:t>Only alternative would be scenarios (</a:t>
            </a:r>
            <a:r>
              <a:rPr lang="en-GB" sz="1200" b="1" i="0" u="none" strike="noStrike" kern="1200" baseline="0" dirty="0" smtClean="0">
                <a:solidFill>
                  <a:schemeClr val="tx1"/>
                </a:solidFill>
                <a:latin typeface="+mn-lt"/>
                <a:ea typeface="+mn-ea"/>
                <a:cs typeface="+mn-cs"/>
              </a:rPr>
              <a:t>Cambridge Centre for Risk Studies)</a:t>
            </a:r>
            <a:endParaRPr lang="en-GB" baseline="0" dirty="0" smtClean="0"/>
          </a:p>
          <a:p>
            <a:endParaRPr lang="en-GB" baseline="0" dirty="0" smtClean="0"/>
          </a:p>
          <a:p>
            <a:r>
              <a:rPr lang="en-GB" baseline="0" dirty="0" smtClean="0"/>
              <a:t>Therefore regulatory frameworks might not be appropriate. </a:t>
            </a:r>
          </a:p>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1</a:t>
            </a:fld>
            <a:endParaRPr lang="de-CH"/>
          </a:p>
        </p:txBody>
      </p:sp>
    </p:spTree>
    <p:extLst>
      <p:ext uri="{BB962C8B-B14F-4D97-AF65-F5344CB8AC3E}">
        <p14:creationId xmlns:p14="http://schemas.microsoft.com/office/powerpoint/2010/main" val="249834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 </a:t>
            </a:r>
            <a:r>
              <a:rPr lang="de-CH" dirty="0" err="1" smtClean="0"/>
              <a:t>Expected</a:t>
            </a:r>
            <a:r>
              <a:rPr lang="de-CH" dirty="0" smtClean="0"/>
              <a:t> </a:t>
            </a:r>
            <a:r>
              <a:rPr lang="de-CH" dirty="0" err="1" smtClean="0"/>
              <a:t>utility</a:t>
            </a:r>
            <a:r>
              <a:rPr lang="de-CH" baseline="0" dirty="0" smtClean="0"/>
              <a:t> </a:t>
            </a:r>
            <a:r>
              <a:rPr lang="de-CH" baseline="0" dirty="0" err="1" smtClean="0"/>
              <a:t>neglects</a:t>
            </a:r>
            <a:r>
              <a:rPr lang="de-CH" baseline="0" dirty="0" smtClean="0"/>
              <a:t> </a:t>
            </a:r>
            <a:r>
              <a:rPr lang="de-CH" baseline="0" dirty="0" err="1" smtClean="0"/>
              <a:t>loss</a:t>
            </a:r>
            <a:r>
              <a:rPr lang="de-CH" baseline="0" dirty="0" smtClean="0"/>
              <a:t> </a:t>
            </a:r>
            <a:r>
              <a:rPr lang="de-CH" baseline="0" dirty="0" err="1" smtClean="0"/>
              <a:t>aversion</a:t>
            </a:r>
            <a:r>
              <a:rPr lang="de-CH" baseline="0" dirty="0" smtClean="0"/>
              <a:t> </a:t>
            </a:r>
            <a:r>
              <a:rPr lang="de-CH" baseline="0" dirty="0" err="1" smtClean="0"/>
              <a:t>and</a:t>
            </a:r>
            <a:r>
              <a:rPr lang="de-CH" baseline="0" dirty="0" smtClean="0"/>
              <a:t> </a:t>
            </a:r>
            <a:r>
              <a:rPr lang="de-CH" baseline="0" dirty="0" err="1" smtClean="0"/>
              <a:t>probability</a:t>
            </a:r>
            <a:r>
              <a:rPr lang="de-CH" baseline="0" dirty="0" smtClean="0"/>
              <a:t> </a:t>
            </a:r>
            <a:r>
              <a:rPr lang="de-CH" baseline="0" dirty="0" err="1" smtClean="0"/>
              <a:t>weighting</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11</a:t>
            </a:fld>
            <a:endParaRPr lang="de-CH"/>
          </a:p>
        </p:txBody>
      </p:sp>
    </p:spTree>
    <p:extLst>
      <p:ext uri="{BB962C8B-B14F-4D97-AF65-F5344CB8AC3E}">
        <p14:creationId xmlns:p14="http://schemas.microsoft.com/office/powerpoint/2010/main" val="2726626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IID case:</a:t>
            </a:r>
          </a:p>
          <a:p>
            <a:pPr marL="177416" indent="-177416">
              <a:buFontTx/>
              <a:buChar char="-"/>
            </a:pPr>
            <a:r>
              <a:rPr lang="en-GB" dirty="0" smtClean="0"/>
              <a:t>Keeping</a:t>
            </a:r>
            <a:r>
              <a:rPr lang="en-GB" baseline="0" dirty="0" smtClean="0"/>
              <a:t> portfolio size constant (Sum of n RVs devided by n)</a:t>
            </a:r>
          </a:p>
          <a:p>
            <a:pPr marL="177416" indent="-177416">
              <a:buFontTx/>
              <a:buChar char="-"/>
            </a:pPr>
            <a:r>
              <a:rPr lang="en-GB" baseline="0" dirty="0" smtClean="0"/>
              <a:t>Deterministic sum here</a:t>
            </a:r>
          </a:p>
          <a:p>
            <a:pPr marL="177416" indent="-177416">
              <a:buFontTx/>
              <a:buChar char="-"/>
            </a:pPr>
            <a:r>
              <a:rPr lang="en-GB" baseline="0" dirty="0" smtClean="0"/>
              <a:t>Simulated VaR as used by SII</a:t>
            </a:r>
          </a:p>
          <a:p>
            <a:pPr marL="177416" indent="-177416">
              <a:buFontTx/>
              <a:buChar char="-"/>
            </a:pPr>
            <a:r>
              <a:rPr lang="en-GB" baseline="0" dirty="0" smtClean="0"/>
              <a:t>Normal (</a:t>
            </a:r>
            <a:r>
              <a:rPr lang="el-GR" i="1" dirty="0"/>
              <a:t>α</a:t>
            </a:r>
            <a:r>
              <a:rPr lang="en-GB" baseline="0" dirty="0" smtClean="0"/>
              <a:t>=2) &amp; lognorm lead to decreasing VaR -&gt;Merits of diversification </a:t>
            </a:r>
          </a:p>
          <a:p>
            <a:pPr marL="177416" indent="-177416">
              <a:buFontTx/>
              <a:buChar char="-"/>
            </a:pPr>
            <a:r>
              <a:rPr lang="en-GB" baseline="0" dirty="0" smtClean="0"/>
              <a:t>Pareto: Risk increases as portfolio size does</a:t>
            </a:r>
          </a:p>
          <a:p>
            <a:pPr marL="177416" indent="-177416">
              <a:buFontTx/>
              <a:buChar char="-"/>
            </a:pPr>
            <a:endParaRPr lang="en-GB" baseline="0" dirty="0" smtClean="0"/>
          </a:p>
          <a:p>
            <a:r>
              <a:rPr lang="en-US" sz="1200" b="0" i="0" u="none" strike="noStrike" kern="1200" baseline="0" dirty="0" smtClean="0">
                <a:solidFill>
                  <a:schemeClr val="tx1"/>
                </a:solidFill>
                <a:latin typeface="+mn-lt"/>
                <a:ea typeface="+mn-ea"/>
                <a:cs typeface="+mn-cs"/>
              </a:rPr>
              <a:t>Classical: line A, in which each individual</a:t>
            </a:r>
          </a:p>
          <a:p>
            <a:r>
              <a:rPr lang="en-US" sz="1200" b="0" i="0" u="none" strike="noStrike" kern="1200" baseline="0" dirty="0" smtClean="0">
                <a:solidFill>
                  <a:schemeClr val="tx1"/>
                </a:solidFill>
                <a:latin typeface="+mn-lt"/>
                <a:ea typeface="+mn-ea"/>
                <a:cs typeface="+mn-cs"/>
              </a:rPr>
              <a:t>insurance provider will choose maximal diversification into </a:t>
            </a:r>
            <a:r>
              <a:rPr lang="en-US" sz="1200" b="0" i="1" u="none" strike="noStrike" kern="1200" baseline="0" dirty="0" smtClean="0">
                <a:solidFill>
                  <a:schemeClr val="tx1"/>
                </a:solidFill>
                <a:latin typeface="+mn-lt"/>
                <a:ea typeface="+mn-ea"/>
                <a:cs typeface="+mn-cs"/>
              </a:rPr>
              <a:t>N </a:t>
            </a:r>
            <a:r>
              <a:rPr lang="en-US" sz="1200" b="0" i="0" u="none" strike="noStrike" kern="1200" baseline="0" dirty="0" smtClean="0">
                <a:solidFill>
                  <a:schemeClr val="tx1"/>
                </a:solidFill>
                <a:latin typeface="+mn-lt"/>
                <a:ea typeface="+mn-ea"/>
                <a:cs typeface="+mn-cs"/>
              </a:rPr>
              <a:t>risks, and in</a:t>
            </a:r>
          </a:p>
          <a:p>
            <a:r>
              <a:rPr lang="en-US" sz="1200" b="0" i="0" u="none" strike="noStrike" kern="1200" baseline="0" dirty="0" smtClean="0">
                <a:solidFill>
                  <a:schemeClr val="tx1"/>
                </a:solidFill>
                <a:latin typeface="+mn-lt"/>
                <a:ea typeface="+mn-ea"/>
                <a:cs typeface="+mn-cs"/>
              </a:rPr>
              <a:t>which two insurance providers can always improve their situation by</a:t>
            </a:r>
            <a:endParaRPr lang="en-GB" baseline="0" dirty="0" smtClean="0"/>
          </a:p>
          <a:p>
            <a:pPr marL="177416" indent="-177416">
              <a:buFontTx/>
              <a:buChar char="-"/>
            </a:pP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12</a:t>
            </a:fld>
            <a:endParaRPr lang="de-CH" dirty="0"/>
          </a:p>
        </p:txBody>
      </p:sp>
    </p:spTree>
    <p:extLst>
      <p:ext uri="{BB962C8B-B14F-4D97-AF65-F5344CB8AC3E}">
        <p14:creationId xmlns:p14="http://schemas.microsoft.com/office/powerpoint/2010/main" val="2011661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13</a:t>
            </a:fld>
            <a:endParaRPr lang="de-CH"/>
          </a:p>
        </p:txBody>
      </p:sp>
    </p:spTree>
    <p:extLst>
      <p:ext uri="{BB962C8B-B14F-4D97-AF65-F5344CB8AC3E}">
        <p14:creationId xmlns:p14="http://schemas.microsoft.com/office/powerpoint/2010/main" val="2968602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en-GB" dirty="0" smtClean="0"/>
                  <a:t>-</a:t>
                </a:r>
                <a14:m>
                  <m:oMath xmlns:m="http://schemas.openxmlformats.org/officeDocument/2006/math">
                    <m:r>
                      <m:rPr>
                        <m:sty m:val="p"/>
                      </m:rPr>
                      <a:rPr lang="en-GB">
                        <a:latin typeface="Cambria Math" panose="02040503050406030204" pitchFamily="18" charset="0"/>
                      </a:rPr>
                      <m:t>α</m:t>
                    </m:r>
                    <m:r>
                      <a:rPr lang="en-GB">
                        <a:latin typeface="Cambria Math" panose="02040503050406030204" pitchFamily="18" charset="0"/>
                      </a:rPr>
                      <m:t>&lt;2:</m:t>
                    </m:r>
                    <m:r>
                      <m:rPr>
                        <m:sty m:val="p"/>
                      </m:rPr>
                      <a:rPr lang="de-CH">
                        <a:latin typeface="Cambria Math" panose="02040503050406030204" pitchFamily="18" charset="0"/>
                      </a:rPr>
                      <m:t>I</m:t>
                    </m:r>
                  </m:oMath>
                </a14:m>
                <a:r>
                  <a:rPr lang="en-GB" dirty="0"/>
                  <a:t>nfinite second and higher moments</a:t>
                </a:r>
              </a:p>
              <a:p>
                <a:pPr defTabSz="946221">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7416" indent="-177416">
                  <a:buFontTx/>
                  <a:buChar char="-"/>
                </a:pPr>
                <a:r>
                  <a:rPr lang="en-GB" baseline="0" dirty="0" smtClean="0"/>
                  <a:t>If </a:t>
                </a:r>
                <a:r>
                  <a:rPr lang="el-GR" i="1" dirty="0"/>
                  <a:t>α &gt; </a:t>
                </a:r>
                <a:r>
                  <a:rPr lang="el-GR" dirty="0"/>
                  <a:t>1</a:t>
                </a:r>
                <a:r>
                  <a:rPr lang="de-CH" dirty="0"/>
                  <a:t> diversification is optimal over non diversifikation (Ibragimov)</a:t>
                </a:r>
              </a:p>
              <a:p>
                <a:pPr marL="177416" indent="-177416" defTabSz="946221">
                  <a:buFontTx/>
                  <a:buChar char="-"/>
                  <a:defRPr/>
                </a:pPr>
                <a:r>
                  <a:rPr lang="en-GB" dirty="0"/>
                  <a:t>Sub- vs. superaditivity</a:t>
                </a:r>
                <a:endParaRPr lang="de-CH" dirty="0"/>
              </a:p>
              <a:p>
                <a:r>
                  <a:rPr lang="de-CH" dirty="0"/>
                  <a:t>- Find that the estimated </a:t>
                </a:r>
                <a:r>
                  <a:rPr lang="el-GR" i="1" dirty="0"/>
                  <a:t>α</a:t>
                </a:r>
                <a:r>
                  <a:rPr lang="de-CH" dirty="0"/>
                  <a:t>&lt;1</a:t>
                </a:r>
                <a:endParaRPr lang="en-GB" baseline="0" dirty="0" smtClean="0"/>
              </a:p>
              <a:p>
                <a:pPr marL="177416" indent="-177416">
                  <a:buFontTx/>
                  <a:buChar char="-"/>
                </a:pPr>
                <a:endParaRPr lang="el-GR" i="1" dirty="0"/>
              </a:p>
            </p:txBody>
          </p:sp>
        </mc:Choice>
        <mc:Fallback xmlns="">
          <p:sp>
            <p:nvSpPr>
              <p:cNvPr id="3" name="Notizenplatzhalter 2"/>
              <p:cNvSpPr>
                <a:spLocks noGrp="1"/>
              </p:cNvSpPr>
              <p:nvPr>
                <p:ph type="body" idx="1"/>
              </p:nvPr>
            </p:nvSpPr>
            <p:spPr/>
            <p:txBody>
              <a:bodyPr/>
              <a:lstStyle/>
              <a:p>
                <a:r>
                  <a:rPr lang="en-GB" dirty="0" smtClean="0"/>
                  <a:t>-</a:t>
                </a:r>
                <a:r>
                  <a:rPr lang="en-GB" sz="1200" i="0" smtClean="0">
                    <a:latin typeface="Cambria Math" panose="02040503050406030204" pitchFamily="18" charset="0"/>
                  </a:rPr>
                  <a:t>α&lt;2</a:t>
                </a:r>
                <a:r>
                  <a:rPr lang="de-CH" sz="1200" b="0" i="0" smtClean="0">
                    <a:latin typeface="Cambria Math" panose="02040503050406030204" pitchFamily="18" charset="0"/>
                  </a:rPr>
                  <a:t>:I</a:t>
                </a:r>
                <a:r>
                  <a:rPr lang="en-GB" sz="1200" dirty="0" smtClean="0"/>
                  <a:t>nfinite </a:t>
                </a:r>
                <a:r>
                  <a:rPr lang="en-GB" sz="1200" dirty="0"/>
                  <a:t>second and higher </a:t>
                </a:r>
                <a:r>
                  <a:rPr lang="en-GB" sz="1200" dirty="0" smtClean="0"/>
                  <a:t>moments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tx1"/>
                    </a:solidFill>
                    <a:latin typeface="+mn-lt"/>
                    <a:ea typeface="+mn-ea"/>
                    <a:cs typeface="+mn-cs"/>
                  </a:rPr>
                  <a:t>- Operational risks</a:t>
                </a:r>
                <a:r>
                  <a:rPr lang="en-GB" sz="1200" b="0" i="0" u="none" strike="noStrike" kern="1200" baseline="0" dirty="0" smtClean="0">
                    <a:solidFill>
                      <a:schemeClr val="tx1"/>
                    </a:solidFill>
                    <a:latin typeface="+mn-lt"/>
                    <a:ea typeface="+mn-ea"/>
                    <a:cs typeface="+mn-cs"/>
                  </a:rPr>
                  <a:t>: </a:t>
                </a:r>
                <a:r>
                  <a:rPr lang="el-GR" sz="1200" b="0" i="1" u="none" strike="noStrike" kern="1200" baseline="0" dirty="0" smtClean="0">
                    <a:solidFill>
                      <a:schemeClr val="tx1"/>
                    </a:solidFill>
                    <a:latin typeface="+mn-lt"/>
                    <a:ea typeface="+mn-ea"/>
                    <a:cs typeface="+mn-cs"/>
                  </a:rPr>
                  <a:t>α &lt; </a:t>
                </a:r>
                <a:r>
                  <a:rPr lang="el-GR" sz="1200" b="0" i="0" u="none" strike="noStrike" kern="1200" baseline="0" dirty="0" smtClean="0">
                    <a:solidFill>
                      <a:schemeClr val="tx1"/>
                    </a:solidFill>
                    <a:latin typeface="+mn-lt"/>
                    <a:ea typeface="+mn-ea"/>
                    <a:cs typeface="+mn-cs"/>
                  </a:rPr>
                  <a:t>1 </a:t>
                </a:r>
                <a:r>
                  <a:rPr lang="el-GR" sz="1200" b="0" i="1" u="none" strike="noStrike" kern="1200" baseline="0" dirty="0" smtClean="0">
                    <a:solidFill>
                      <a:schemeClr val="tx1"/>
                    </a:solidFill>
                    <a:latin typeface="+mn-lt"/>
                    <a:ea typeface="+mn-ea"/>
                    <a:cs typeface="+mn-cs"/>
                  </a:rPr>
                  <a:t>⇒</a:t>
                </a:r>
                <a:r>
                  <a:rPr lang="en-GB" sz="1200" b="1" i="0" u="none" strike="noStrike" kern="1200" baseline="0" dirty="0" smtClean="0">
                    <a:solidFill>
                      <a:schemeClr val="tx1"/>
                    </a:solidFill>
                    <a:latin typeface="+mn-lt"/>
                    <a:ea typeface="+mn-ea"/>
                    <a:cs typeface="+mn-cs"/>
                  </a:rPr>
                  <a:t>infinite means </a:t>
                </a:r>
                <a:r>
                  <a:rPr lang="en-GB" sz="1200" b="0" i="1" u="none" strike="noStrike" kern="1200" baseline="0" dirty="0" smtClean="0">
                    <a:solidFill>
                      <a:schemeClr val="tx1"/>
                    </a:solidFill>
                    <a:latin typeface="+mn-lt"/>
                    <a:ea typeface="+mn-ea"/>
                    <a:cs typeface="+mn-cs"/>
                  </a:rPr>
                  <a:t>E|X| </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Firm sizes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sizes </a:t>
                </a:r>
                <a:r>
                  <a:rPr lang="en-GB" sz="1200" b="0" i="0" u="none" strike="noStrike" kern="1200" baseline="0" dirty="0" smtClean="0">
                    <a:solidFill>
                      <a:schemeClr val="tx1"/>
                    </a:solidFill>
                    <a:latin typeface="+mn-lt"/>
                    <a:ea typeface="+mn-ea"/>
                    <a:cs typeface="+mn-cs"/>
                  </a:rPr>
                  <a:t>of largest </a:t>
                </a:r>
                <a:r>
                  <a:rPr lang="en-GB" sz="1200" b="1" i="0" u="none" strike="noStrike" kern="1200" baseline="0" dirty="0" smtClean="0">
                    <a:solidFill>
                      <a:schemeClr val="tx1"/>
                    </a:solidFill>
                    <a:latin typeface="+mn-lt"/>
                    <a:ea typeface="+mn-ea"/>
                    <a:cs typeface="+mn-cs"/>
                  </a:rPr>
                  <a:t>mutual funds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city sizes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1, </a:t>
                </a:r>
                <a:r>
                  <a:rPr lang="en-GB" sz="1200" b="1" i="0" u="none" strike="noStrike" kern="1200" baseline="0" dirty="0" smtClean="0">
                    <a:solidFill>
                      <a:schemeClr val="tx1"/>
                    </a:solidFill>
                    <a:latin typeface="+mn-lt"/>
                    <a:ea typeface="+mn-ea"/>
                    <a:cs typeface="+mn-cs"/>
                  </a:rPr>
                  <a:t>Economic losses </a:t>
                </a:r>
                <a:r>
                  <a:rPr lang="en-GB" sz="1200" b="0" i="0" u="none" strike="noStrike" kern="1200" baseline="0" dirty="0" smtClean="0">
                    <a:solidFill>
                      <a:schemeClr val="tx1"/>
                    </a:solidFill>
                    <a:latin typeface="+mn-lt"/>
                    <a:ea typeface="+mn-ea"/>
                    <a:cs typeface="+mn-cs"/>
                  </a:rPr>
                  <a:t>from </a:t>
                </a:r>
                <a:r>
                  <a:rPr lang="en-GB" sz="1200" b="1" i="0" u="none" strike="noStrike" kern="1200" baseline="0" dirty="0" smtClean="0">
                    <a:solidFill>
                      <a:schemeClr val="tx1"/>
                    </a:solidFill>
                    <a:latin typeface="+mn-lt"/>
                    <a:ea typeface="+mn-ea"/>
                    <a:cs typeface="+mn-cs"/>
                  </a:rPr>
                  <a:t>earthquakes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[0</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6</a:t>
                </a:r>
                <a:r>
                  <a:rPr lang="en-GB" sz="1200" b="0" i="1" u="none" strike="noStrike" kern="1200" baseline="0" dirty="0" smtClean="0">
                    <a:solidFill>
                      <a:schemeClr val="tx1"/>
                    </a:solidFill>
                    <a:latin typeface="+mn-lt"/>
                    <a:ea typeface="+mn-ea"/>
                    <a:cs typeface="+mn-cs"/>
                  </a:rPr>
                  <a:t>, </a:t>
                </a:r>
                <a:r>
                  <a:rPr lang="en-GB" sz="1200" b="0" i="0" u="none" strike="noStrike" kern="1200" baseline="0" dirty="0" smtClean="0">
                    <a:solidFill>
                      <a:schemeClr val="tx1"/>
                    </a:solidFill>
                    <a:latin typeface="+mn-lt"/>
                    <a:ea typeface="+mn-ea"/>
                    <a:cs typeface="+mn-cs"/>
                  </a:rPr>
                  <a:t>1</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5]</a:t>
                </a:r>
              </a:p>
              <a:p>
                <a:pPr marL="0" indent="0">
                  <a:buFontTx/>
                  <a:buNone/>
                </a:pPr>
                <a:r>
                  <a:rPr lang="en-GB" sz="1200" b="0" i="0" u="none" strike="noStrike" kern="1200" baseline="0" dirty="0" smtClean="0">
                    <a:solidFill>
                      <a:schemeClr val="tx1"/>
                    </a:solidFill>
                    <a:latin typeface="+mn-lt"/>
                    <a:ea typeface="+mn-ea"/>
                    <a:cs typeface="+mn-cs"/>
                  </a:rPr>
                  <a:t>- Border a=1 is quite important (switch from finite to infinite mean)</a:t>
                </a:r>
              </a:p>
              <a:p>
                <a:pPr marL="171450" indent="-171450">
                  <a:buFontTx/>
                  <a:buChar char="-"/>
                </a:pPr>
                <a:r>
                  <a:rPr lang="en-GB" baseline="0" dirty="0" smtClean="0"/>
                  <a:t>If </a:t>
                </a:r>
                <a:r>
                  <a:rPr lang="el-GR" sz="1200" b="0" i="1" u="none" strike="noStrike" kern="1200" baseline="0" dirty="0" smtClean="0">
                    <a:solidFill>
                      <a:schemeClr val="tx1"/>
                    </a:solidFill>
                    <a:latin typeface="+mn-lt"/>
                    <a:ea typeface="+mn-ea"/>
                    <a:cs typeface="+mn-cs"/>
                  </a:rPr>
                  <a:t>α &gt; </a:t>
                </a:r>
                <a:r>
                  <a:rPr lang="el-GR" sz="1200" b="0" i="0" u="none" strike="noStrike" kern="1200" baseline="0" dirty="0" smtClean="0">
                    <a:solidFill>
                      <a:schemeClr val="tx1"/>
                    </a:solidFill>
                    <a:latin typeface="+mn-lt"/>
                    <a:ea typeface="+mn-ea"/>
                    <a:cs typeface="+mn-cs"/>
                  </a:rPr>
                  <a:t>1</a:t>
                </a:r>
                <a:r>
                  <a:rPr lang="de-CH" sz="1200" b="0" i="0" u="none" strike="noStrike" kern="1200" baseline="0" dirty="0" smtClean="0">
                    <a:solidFill>
                      <a:schemeClr val="tx1"/>
                    </a:solidFill>
                    <a:latin typeface="+mn-lt"/>
                    <a:ea typeface="+mn-ea"/>
                    <a:cs typeface="+mn-cs"/>
                  </a:rPr>
                  <a:t> diversification is optimal over non diversifikation (Ibragimov)</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i="0" u="none" strike="noStrike" kern="1200" baseline="0" dirty="0" smtClean="0">
                    <a:solidFill>
                      <a:schemeClr val="tx1"/>
                    </a:solidFill>
                    <a:latin typeface="+mn-lt"/>
                    <a:ea typeface="+mn-ea"/>
                    <a:cs typeface="+mn-cs"/>
                  </a:rPr>
                  <a:t>Sub- vs. superaditivity</a:t>
                </a:r>
                <a:endParaRPr lang="de-CH" sz="1200" b="0" i="0" u="none" strike="noStrike" kern="1200" baseline="0" dirty="0" smtClean="0">
                  <a:solidFill>
                    <a:schemeClr val="tx1"/>
                  </a:solidFill>
                  <a:latin typeface="+mn-lt"/>
                  <a:ea typeface="+mn-ea"/>
                  <a:cs typeface="+mn-cs"/>
                </a:endParaRPr>
              </a:p>
              <a:p>
                <a:pPr marL="0" indent="0">
                  <a:buFontTx/>
                  <a:buNone/>
                </a:pPr>
                <a:r>
                  <a:rPr lang="de-CH" sz="1200" b="0" i="0" u="none" strike="noStrike" kern="1200" baseline="0" dirty="0" smtClean="0">
                    <a:solidFill>
                      <a:schemeClr val="tx1"/>
                    </a:solidFill>
                    <a:latin typeface="+mn-lt"/>
                    <a:ea typeface="+mn-ea"/>
                    <a:cs typeface="+mn-cs"/>
                  </a:rPr>
                  <a:t>- Find that the estimated </a:t>
                </a:r>
                <a:r>
                  <a:rPr lang="el-GR" sz="1200" b="0" i="1" u="none" strike="noStrike" kern="1200" baseline="0" dirty="0" smtClean="0">
                    <a:solidFill>
                      <a:schemeClr val="tx1"/>
                    </a:solidFill>
                    <a:latin typeface="+mn-lt"/>
                    <a:ea typeface="+mn-ea"/>
                    <a:cs typeface="+mn-cs"/>
                  </a:rPr>
                  <a:t>α</a:t>
                </a:r>
                <a:r>
                  <a:rPr lang="de-CH" sz="1200" b="0" i="0" u="none" strike="noStrike" kern="1200" baseline="0" dirty="0" smtClean="0">
                    <a:solidFill>
                      <a:schemeClr val="tx1"/>
                    </a:solidFill>
                    <a:latin typeface="+mn-lt"/>
                    <a:ea typeface="+mn-ea"/>
                    <a:cs typeface="+mn-cs"/>
                  </a:rPr>
                  <a:t>&lt;1</a:t>
                </a:r>
                <a:endParaRPr lang="en-GB" baseline="0" dirty="0" smtClean="0"/>
              </a:p>
              <a:p>
                <a:pPr marL="171450" indent="-171450">
                  <a:buFontTx/>
                  <a:buChar char="-"/>
                </a:pPr>
                <a:endParaRPr lang="el-GR" sz="1200" b="0" i="1" u="none" strike="noStrike" kern="1200" baseline="0" dirty="0" smtClean="0">
                  <a:solidFill>
                    <a:schemeClr val="tx1"/>
                  </a:solidFill>
                  <a:latin typeface="+mn-lt"/>
                  <a:ea typeface="+mn-ea"/>
                  <a:cs typeface="+mn-cs"/>
                </a:endParaRPr>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14</a:t>
            </a:fld>
            <a:endParaRPr lang="de-CH" dirty="0"/>
          </a:p>
        </p:txBody>
      </p:sp>
    </p:spTree>
    <p:extLst>
      <p:ext uri="{BB962C8B-B14F-4D97-AF65-F5344CB8AC3E}">
        <p14:creationId xmlns:p14="http://schemas.microsoft.com/office/powerpoint/2010/main" val="2483622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-National Flood Insurance Program</a:t>
            </a:r>
            <a:r>
              <a:rPr lang="en-US" dirty="0" smtClean="0"/>
              <a:t> (NFIP) </a:t>
            </a:r>
            <a:endParaRPr lang="de-CH" b="1" dirty="0" smtClean="0"/>
          </a:p>
          <a:p>
            <a:r>
              <a:rPr lang="de-CH" b="1" dirty="0" smtClean="0"/>
              <a:t>-</a:t>
            </a:r>
            <a:r>
              <a:rPr lang="de-CH" b="1" dirty="0" err="1" smtClean="0"/>
              <a:t>Terrorism</a:t>
            </a:r>
            <a:r>
              <a:rPr lang="de-CH" b="1" dirty="0" smtClean="0"/>
              <a:t> </a:t>
            </a:r>
            <a:r>
              <a:rPr lang="de-CH" b="1" dirty="0" err="1" smtClean="0"/>
              <a:t>Risk</a:t>
            </a:r>
            <a:r>
              <a:rPr lang="de-CH" b="1" dirty="0" smtClean="0"/>
              <a:t> Insurance Act</a:t>
            </a:r>
            <a:r>
              <a:rPr lang="de-CH" dirty="0" smtClean="0"/>
              <a:t> (</a:t>
            </a:r>
            <a:r>
              <a:rPr lang="en-US" dirty="0" smtClean="0"/>
              <a:t>TRIA)</a:t>
            </a:r>
          </a:p>
          <a:p>
            <a:endParaRPr lang="en-US" dirty="0" smtClean="0"/>
          </a:p>
          <a:p>
            <a:r>
              <a:rPr lang="en-US" dirty="0" smtClean="0"/>
              <a:t>Unable to accurately model or price terrorism exposures, reinsurers largely withdrew from the market for terrorism coverage. Without reinsurance, primary insurers were then compelled to exclude terrorism. Most state insurance regulators approved terrorism exclusions for use by primary insurers.</a:t>
            </a:r>
          </a:p>
          <a:p>
            <a:endParaRPr lang="en-US" dirty="0" smtClean="0"/>
          </a:p>
          <a:p>
            <a:r>
              <a:rPr lang="en-US" dirty="0" smtClean="0"/>
              <a:t>Congress responded by enacting TRIA in November 2002 to provide a government reinsurance backstop in case of large-scale terrorist attacks, requiring that business insurers offer terrorism coverage for the types of insurance included in the act</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15</a:t>
            </a:fld>
            <a:endParaRPr lang="de-CH"/>
          </a:p>
        </p:txBody>
      </p:sp>
    </p:spTree>
    <p:extLst>
      <p:ext uri="{BB962C8B-B14F-4D97-AF65-F5344CB8AC3E}">
        <p14:creationId xmlns:p14="http://schemas.microsoft.com/office/powerpoint/2010/main" val="1744591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95694" indent="-295694">
              <a:buFont typeface="Arial" panose="020B0604020202020204" pitchFamily="34" charset="0"/>
              <a:buChar char="•"/>
            </a:pPr>
            <a:r>
              <a:rPr lang="en-US" dirty="0"/>
              <a:t>A major part of cyber threats distributes over the internet and therefore the correlation might be higher than for other underwriting risk. Moreover, extreme scenarios suggest that cyber risk could accumulate and become catastrophic </a:t>
            </a:r>
          </a:p>
          <a:p>
            <a:pPr marL="295694" indent="-295694">
              <a:buFont typeface="Arial" panose="020B0604020202020204" pitchFamily="34" charset="0"/>
              <a:buChar char="•"/>
            </a:pPr>
            <a:r>
              <a:rPr lang="en-US" dirty="0"/>
              <a:t>However, while insurers can geographically diversify cat risk, cyber risk propagated by the Internet does not know any boundary.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US" sz="1200" dirty="0" smtClean="0"/>
              <a:t>The limitation of this paper lays with the quality of available data and whether the data represents cyber risk in general well.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lvl="1">
              <a:lnSpc>
                <a:spcPct val="150000"/>
              </a:lnSpc>
              <a:buFont typeface="Arial" panose="020B0604020202020204" pitchFamily="34" charset="0"/>
              <a:buChar char="•"/>
            </a:pPr>
            <a:r>
              <a:rPr lang="en-US" sz="1800" kern="1200" dirty="0" smtClean="0"/>
              <a:t>Diversification does not reduce </a:t>
            </a:r>
            <a:r>
              <a:rPr lang="en-US" sz="1800" kern="1200" dirty="0" err="1" smtClean="0"/>
              <a:t>VaR</a:t>
            </a:r>
            <a:r>
              <a:rPr lang="en-US" sz="1800" kern="1200" dirty="0" smtClean="0"/>
              <a:t> as expected: The regulator thus must account for that. </a:t>
            </a:r>
          </a:p>
          <a:p>
            <a:pPr lvl="1">
              <a:lnSpc>
                <a:spcPct val="150000"/>
              </a:lnSpc>
              <a:buFont typeface="Arial" panose="020B0604020202020204" pitchFamily="34" charset="0"/>
              <a:buChar char="•"/>
            </a:pPr>
            <a:r>
              <a:rPr lang="en-US" sz="1800" kern="1200" dirty="0" smtClean="0"/>
              <a:t>For example, since the risk does not decrease with diversification there should be no capital discount for diversification.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smtClean="0"/>
          </a:p>
          <a:p>
            <a:r>
              <a:rPr lang="en-US" sz="1200" b="0" i="0" u="none" strike="noStrike" kern="1200" baseline="0" dirty="0" smtClean="0">
                <a:solidFill>
                  <a:schemeClr val="tx1"/>
                </a:solidFill>
                <a:latin typeface="+mn-lt"/>
                <a:ea typeface="+mn-ea"/>
                <a:cs typeface="+mn-cs"/>
              </a:rPr>
              <a:t>insurance). The traditional framework uses concave</a:t>
            </a:r>
          </a:p>
          <a:p>
            <a:r>
              <a:rPr lang="en-US" sz="1200" b="0" i="0" u="none" strike="noStrike" kern="1200" baseline="0" dirty="0" smtClean="0">
                <a:solidFill>
                  <a:schemeClr val="tx1"/>
                </a:solidFill>
                <a:latin typeface="+mn-lt"/>
                <a:ea typeface="+mn-ea"/>
                <a:cs typeface="+mn-cs"/>
              </a:rPr>
              <a:t>optimization (e.g., via expected utility), with thin-tailed risks (e.g. normal</a:t>
            </a:r>
          </a:p>
          <a:p>
            <a:r>
              <a:rPr lang="en-US" sz="1200" b="0" i="0" u="none" strike="noStrike" kern="1200" baseline="0" dirty="0" smtClean="0">
                <a:solidFill>
                  <a:schemeClr val="tx1"/>
                </a:solidFill>
                <a:latin typeface="+mn-lt"/>
                <a:ea typeface="+mn-ea"/>
                <a:cs typeface="+mn-cs"/>
              </a:rPr>
              <a:t>distributions), and without distortions (unlimited liability, no frictions and no</a:t>
            </a:r>
          </a:p>
          <a:p>
            <a:r>
              <a:rPr lang="en-US" sz="1200" b="0" i="0" u="none" strike="noStrike" kern="1200" baseline="0" dirty="0" smtClean="0">
                <a:solidFill>
                  <a:schemeClr val="tx1"/>
                </a:solidFill>
                <a:latin typeface="+mn-lt"/>
                <a:ea typeface="+mn-ea"/>
                <a:cs typeface="+mn-cs"/>
              </a:rPr>
              <a:t>fixed costs). If any of these assumptions fails, diversification may not always be</a:t>
            </a:r>
          </a:p>
          <a:p>
            <a:r>
              <a:rPr lang="de-CH" sz="1200" b="0" i="0" u="none" strike="noStrike" kern="1200" baseline="0" dirty="0" smtClean="0">
                <a:solidFill>
                  <a:schemeClr val="tx1"/>
                </a:solidFill>
                <a:latin typeface="+mn-lt"/>
                <a:ea typeface="+mn-ea"/>
                <a:cs typeface="+mn-cs"/>
              </a:rPr>
              <a:t>preferred.5</a:t>
            </a: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16</a:t>
            </a:fld>
            <a:endParaRPr lang="de-CH"/>
          </a:p>
        </p:txBody>
      </p:sp>
    </p:spTree>
    <p:extLst>
      <p:ext uri="{BB962C8B-B14F-4D97-AF65-F5344CB8AC3E}">
        <p14:creationId xmlns:p14="http://schemas.microsoft.com/office/powerpoint/2010/main" val="2081088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-E.g.</a:t>
            </a:r>
            <a:r>
              <a:rPr lang="en-US" sz="1200" baseline="0" dirty="0" smtClean="0"/>
              <a:t> SII is based on the lognormal; this seems not to be </a:t>
            </a:r>
            <a:r>
              <a:rPr lang="en-US" sz="1200" baseline="0" dirty="0" err="1" smtClean="0"/>
              <a:t>approbraiate</a:t>
            </a:r>
            <a:r>
              <a:rPr lang="en-US" sz="1200" baseline="0" dirty="0" smtClean="0"/>
              <a:t> if the risk is heavy tailed.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availability of better data in the future would open up new research opportunity.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-As there seems to be a game theoretical coordination problem</a:t>
            </a:r>
            <a:endParaRPr lang="de-CH"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17</a:t>
            </a:fld>
            <a:endParaRPr lang="de-CH"/>
          </a:p>
        </p:txBody>
      </p:sp>
    </p:spTree>
    <p:extLst>
      <p:ext uri="{BB962C8B-B14F-4D97-AF65-F5344CB8AC3E}">
        <p14:creationId xmlns:p14="http://schemas.microsoft.com/office/powerpoint/2010/main" val="3104809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Moreover, your analysis could be extended by modeling the premium endogenously as the market clearing price</a:t>
            </a:r>
            <a:r>
              <a:rPr lang="en-US" dirty="0" smtClean="0"/>
              <a:t>. </a:t>
            </a:r>
          </a:p>
          <a:p>
            <a:r>
              <a:rPr lang="en-US" sz="1200" dirty="0" smtClean="0"/>
              <a:t>How reliable are the parameters estimated? </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19</a:t>
            </a:fld>
            <a:endParaRPr lang="de-CH"/>
          </a:p>
        </p:txBody>
      </p:sp>
    </p:spTree>
    <p:extLst>
      <p:ext uri="{BB962C8B-B14F-4D97-AF65-F5344CB8AC3E}">
        <p14:creationId xmlns:p14="http://schemas.microsoft.com/office/powerpoint/2010/main" val="7295625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20</a:t>
            </a:fld>
            <a:endParaRPr lang="de-CH"/>
          </a:p>
        </p:txBody>
      </p:sp>
    </p:spTree>
    <p:extLst>
      <p:ext uri="{BB962C8B-B14F-4D97-AF65-F5344CB8AC3E}">
        <p14:creationId xmlns:p14="http://schemas.microsoft.com/office/powerpoint/2010/main" val="310676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smtClean="0"/>
              <a:t>Diversificatio</a:t>
            </a:r>
            <a:r>
              <a:rPr lang="en-US" baseline="0" dirty="0" smtClean="0"/>
              <a:t>n: Problem 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smtClean="0"/>
              <a:t>U.S. show a similarly low average level of coverage of about 6 per cent, but large variations between industries among the Fortune 1000 companies (Willis, 2013b)</a:t>
            </a:r>
          </a:p>
          <a:p>
            <a:pPr marL="171450" indent="-171450">
              <a:buFontTx/>
              <a:buChar char="-"/>
            </a:pPr>
            <a:r>
              <a:rPr lang="en-US" baseline="0" dirty="0" err="1" smtClean="0"/>
              <a:t>apital</a:t>
            </a:r>
            <a:r>
              <a:rPr lang="en-US" baseline="0" dirty="0" smtClean="0"/>
              <a:t> charges assume some diversification.</a:t>
            </a:r>
          </a:p>
          <a:p>
            <a:pPr marL="171450" indent="-171450">
              <a:buFontTx/>
              <a:buChar char="-"/>
            </a:pPr>
            <a:r>
              <a:rPr lang="en-US" dirty="0" smtClean="0">
                <a:effectLst/>
              </a:rPr>
              <a:t>Sony Corp. of America and Zurich American Insurance Co. have reached a settlement in a commercial general liability (CGL) policy coverage case stemming from the April 2011 hacking of Sony’s PlayStation online services.</a:t>
            </a:r>
          </a:p>
          <a:p>
            <a:pPr marL="171450" indent="-171450">
              <a:buFontTx/>
              <a:buChar char="-"/>
            </a:pPr>
            <a:r>
              <a:rPr lang="en-US" dirty="0" smtClean="0">
                <a:effectLst/>
              </a:rPr>
              <a:t>The data breach had exposed personal information of tens of millions of users.</a:t>
            </a: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a:t>
            </a:fld>
            <a:endParaRPr lang="de-CH" dirty="0"/>
          </a:p>
        </p:txBody>
      </p:sp>
    </p:spTree>
    <p:extLst>
      <p:ext uri="{BB962C8B-B14F-4D97-AF65-F5344CB8AC3E}">
        <p14:creationId xmlns:p14="http://schemas.microsoft.com/office/powerpoint/2010/main" val="19794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3</a:t>
            </a:fld>
            <a:endParaRPr lang="de-CH" dirty="0"/>
          </a:p>
        </p:txBody>
      </p:sp>
    </p:spTree>
    <p:extLst>
      <p:ext uri="{BB962C8B-B14F-4D97-AF65-F5344CB8AC3E}">
        <p14:creationId xmlns:p14="http://schemas.microsoft.com/office/powerpoint/2010/main" val="2051207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PRC: </a:t>
            </a:r>
            <a:r>
              <a:rPr lang="en-US" dirty="0" smtClean="0"/>
              <a:t>Privacy Rights Clearinghouse's Chronology of Data Breaches </a:t>
            </a:r>
            <a:endParaRPr lang="de-CH"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smtClean="0"/>
              <a:t>SAS </a:t>
            </a:r>
            <a:r>
              <a:rPr lang="de-CH" dirty="0" err="1" smtClean="0"/>
              <a:t>OpRisk</a:t>
            </a:r>
            <a:r>
              <a:rPr lang="de-CH" dirty="0" smtClean="0"/>
              <a:t>: </a:t>
            </a:r>
            <a:r>
              <a:rPr lang="en-US" dirty="0" smtClean="0"/>
              <a:t>Data: Extracted cyber risk incidents from SAS Operational Risk database</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1’553 cyber losses between 1995 and 2014 extracted from the SAS </a:t>
            </a:r>
            <a:r>
              <a:rPr lang="en-US" sz="1200" kern="1200" dirty="0" err="1" smtClean="0">
                <a:solidFill>
                  <a:schemeClr val="tx1"/>
                </a:solidFill>
                <a:effectLst/>
                <a:latin typeface="+mn-lt"/>
                <a:ea typeface="+mn-ea"/>
                <a:cs typeface="+mn-cs"/>
              </a:rPr>
              <a:t>OpRisk</a:t>
            </a:r>
            <a:r>
              <a:rPr lang="en-US" sz="1200" kern="1200" dirty="0" smtClean="0">
                <a:solidFill>
                  <a:schemeClr val="tx1"/>
                </a:solidFill>
                <a:effectLst/>
                <a:latin typeface="+mn-lt"/>
                <a:ea typeface="+mn-ea"/>
                <a:cs typeface="+mn-cs"/>
              </a:rPr>
              <a:t> database</a:t>
            </a:r>
            <a:endParaRPr lang="en-US" dirty="0" smtClean="0"/>
          </a:p>
          <a:p>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4</a:t>
            </a:fld>
            <a:endParaRPr lang="de-CH"/>
          </a:p>
        </p:txBody>
      </p:sp>
    </p:spTree>
    <p:extLst>
      <p:ext uri="{BB962C8B-B14F-4D97-AF65-F5344CB8AC3E}">
        <p14:creationId xmlns:p14="http://schemas.microsoft.com/office/powerpoint/2010/main" val="233161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5</a:t>
            </a:fld>
            <a:endParaRPr lang="de-CH" dirty="0"/>
          </a:p>
        </p:txBody>
      </p:sp>
    </p:spTree>
    <p:extLst>
      <p:ext uri="{BB962C8B-B14F-4D97-AF65-F5344CB8AC3E}">
        <p14:creationId xmlns:p14="http://schemas.microsoft.com/office/powerpoint/2010/main" val="3664036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Böhme et al:</a:t>
            </a:r>
            <a:r>
              <a:rPr lang="en-US" sz="1200" b="0" i="0" u="none" strike="noStrike" kern="1200" baseline="0" dirty="0" err="1" smtClean="0">
                <a:solidFill>
                  <a:schemeClr val="tx1"/>
                </a:solidFill>
                <a:latin typeface="+mn-lt"/>
                <a:ea typeface="+mn-ea"/>
                <a:cs typeface="+mn-cs"/>
              </a:rPr>
              <a:t>emphasise</a:t>
            </a:r>
            <a:r>
              <a:rPr lang="en-US" sz="1200" b="0" i="0" u="none" strike="noStrike" kern="1200" baseline="0" dirty="0" smtClean="0">
                <a:solidFill>
                  <a:schemeClr val="tx1"/>
                </a:solidFill>
                <a:latin typeface="+mn-lt"/>
                <a:ea typeface="+mn-ea"/>
                <a:cs typeface="+mn-cs"/>
              </a:rPr>
              <a:t> that better data would be required in order to estimate suitable copulas and parameters empirically.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pandemics (</a:t>
            </a:r>
            <a:r>
              <a:rPr lang="en-US" sz="1200" b="0" i="0" u="none" strike="noStrike" kern="1200" baseline="0" dirty="0" err="1" smtClean="0">
                <a:solidFill>
                  <a:schemeClr val="tx1"/>
                </a:solidFill>
                <a:latin typeface="+mn-lt"/>
                <a:ea typeface="+mn-ea"/>
                <a:cs typeface="+mn-cs"/>
              </a:rPr>
              <a:t>Bolot</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Lelarge</a:t>
            </a:r>
            <a:r>
              <a:rPr lang="en-US" sz="1200" b="0" i="0" u="none" strike="noStrike" kern="1200" baseline="0" dirty="0" smtClean="0">
                <a:solidFill>
                  <a:schemeClr val="tx1"/>
                </a:solidFill>
                <a:latin typeface="+mn-lt"/>
                <a:ea typeface="+mn-ea"/>
                <a:cs typeface="+mn-cs"/>
              </a:rPr>
              <a:t>, 2009). Highly interconnected (dense) and low clustering networks provide an optimal environment for the spreading of malicious code. On the other hand, a local destruction of physical components, such as the breakdown of a submarine cable, will have more severe effects if the Internet’s topology has low density and high clustering. Thus, the same network properties can potentially increase the vulnerability to one threat and simultaneously enhance resilience to another one. As it is usually assumed that the Internet is a rather </a:t>
            </a:r>
            <a:r>
              <a:rPr lang="en-US" sz="1200" b="0" i="0" u="none" strike="noStrike" kern="1200" baseline="0" dirty="0" err="1" smtClean="0">
                <a:solidFill>
                  <a:schemeClr val="tx1"/>
                </a:solidFill>
                <a:latin typeface="+mn-lt"/>
                <a:ea typeface="+mn-ea"/>
                <a:cs typeface="+mn-cs"/>
              </a:rPr>
              <a:t>decentralised</a:t>
            </a:r>
            <a:r>
              <a:rPr lang="en-US" sz="1200" b="0" i="0" u="none" strike="noStrike" kern="1200" baseline="0" dirty="0" smtClean="0">
                <a:solidFill>
                  <a:schemeClr val="tx1"/>
                </a:solidFill>
                <a:latin typeface="+mn-lt"/>
                <a:ea typeface="+mn-ea"/>
                <a:cs typeface="+mn-cs"/>
              </a:rPr>
              <a:t> and dense network (e.g. </a:t>
            </a:r>
            <a:r>
              <a:rPr lang="en-US" sz="1200" b="0" i="0" u="none" strike="noStrike" kern="1200" baseline="0" dirty="0" err="1" smtClean="0">
                <a:solidFill>
                  <a:schemeClr val="tx1"/>
                </a:solidFill>
                <a:latin typeface="+mn-lt"/>
                <a:ea typeface="+mn-ea"/>
                <a:cs typeface="+mn-cs"/>
              </a:rPr>
              <a:t>Ahamad</a:t>
            </a:r>
            <a:r>
              <a:rPr lang="en-US" sz="1200" b="0" i="0" u="none" strike="noStrike" kern="1200" baseline="0" dirty="0" smtClean="0">
                <a:solidFill>
                  <a:schemeClr val="tx1"/>
                </a:solidFill>
                <a:latin typeface="+mn-lt"/>
                <a:ea typeface="+mn-ea"/>
                <a:cs typeface="+mn-cs"/>
              </a:rPr>
              <a:t>, 2012), pandemic-like attacks pose a bigger threat than to the local destruction of physical components </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6</a:t>
            </a:fld>
            <a:endParaRPr lang="de-CH"/>
          </a:p>
        </p:txBody>
      </p:sp>
    </p:spTree>
    <p:extLst>
      <p:ext uri="{BB962C8B-B14F-4D97-AF65-F5344CB8AC3E}">
        <p14:creationId xmlns:p14="http://schemas.microsoft.com/office/powerpoint/2010/main" val="3728463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en-GB" dirty="0" smtClean="0"/>
                  <a:t>-</a:t>
                </a:r>
                <a14:m>
                  <m:oMath xmlns:m="http://schemas.openxmlformats.org/officeDocument/2006/math">
                    <m:r>
                      <m:rPr>
                        <m:sty m:val="p"/>
                      </m:rPr>
                      <a:rPr lang="en-GB">
                        <a:latin typeface="Cambria Math" panose="02040503050406030204" pitchFamily="18" charset="0"/>
                      </a:rPr>
                      <m:t>α</m:t>
                    </m:r>
                    <m:r>
                      <a:rPr lang="en-GB">
                        <a:latin typeface="Cambria Math" panose="02040503050406030204" pitchFamily="18" charset="0"/>
                      </a:rPr>
                      <m:t>&lt;2:</m:t>
                    </m:r>
                    <m:r>
                      <m:rPr>
                        <m:sty m:val="p"/>
                      </m:rPr>
                      <a:rPr lang="de-CH">
                        <a:latin typeface="Cambria Math" panose="02040503050406030204" pitchFamily="18" charset="0"/>
                      </a:rPr>
                      <m:t>I</m:t>
                    </m:r>
                  </m:oMath>
                </a14:m>
                <a:r>
                  <a:rPr lang="en-GB" dirty="0"/>
                  <a:t>nfinite second and higher moments</a:t>
                </a:r>
              </a:p>
              <a:p>
                <a:pPr defTabSz="946221">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7416" indent="-177416">
                  <a:buFontTx/>
                  <a:buChar char="-"/>
                </a:pPr>
                <a:r>
                  <a:rPr lang="en-GB" baseline="0" dirty="0" smtClean="0"/>
                  <a:t>If </a:t>
                </a:r>
                <a:r>
                  <a:rPr lang="el-GR" i="1" dirty="0"/>
                  <a:t>α &gt; </a:t>
                </a:r>
                <a:r>
                  <a:rPr lang="el-GR" dirty="0"/>
                  <a:t>1</a:t>
                </a:r>
                <a:r>
                  <a:rPr lang="de-CH" dirty="0"/>
                  <a:t> diversification is optimal over non diversifikation (Ibragimov)</a:t>
                </a:r>
              </a:p>
              <a:p>
                <a:pPr marL="177416" indent="-177416" defTabSz="946221">
                  <a:buFontTx/>
                  <a:buChar char="-"/>
                  <a:defRPr/>
                </a:pPr>
                <a:r>
                  <a:rPr lang="en-GB" dirty="0"/>
                  <a:t>Sub- vs. superaditivity</a:t>
                </a:r>
                <a:endParaRPr lang="de-CH" dirty="0"/>
              </a:p>
              <a:p>
                <a:pPr marL="171450" indent="-171450">
                  <a:buFontTx/>
                  <a:buChar char="-"/>
                </a:pPr>
                <a:r>
                  <a:rPr lang="de-CH" dirty="0" smtClean="0"/>
                  <a:t>Find </a:t>
                </a:r>
                <a:r>
                  <a:rPr lang="de-CH" dirty="0"/>
                  <a:t>that the estimated </a:t>
                </a:r>
                <a:r>
                  <a:rPr lang="el-GR" i="1" dirty="0"/>
                  <a:t>α</a:t>
                </a:r>
                <a:r>
                  <a:rPr lang="de-CH" dirty="0" smtClean="0"/>
                  <a:t>&lt;1</a:t>
                </a:r>
                <a:endParaRPr lang="de-CH" i="1" dirty="0"/>
              </a:p>
              <a:p>
                <a:pPr marL="171450" indent="-171450">
                  <a:buFontTx/>
                  <a:buChar char="-"/>
                </a:pPr>
                <a:r>
                  <a:rPr lang="de-CH" i="1" baseline="0" dirty="0" err="1" smtClean="0"/>
                  <a:t>For</a:t>
                </a:r>
                <a:r>
                  <a:rPr lang="de-CH" i="1" baseline="0" dirty="0" smtClean="0"/>
                  <a:t> </a:t>
                </a:r>
                <a:r>
                  <a:rPr lang="en-US" sz="1200" dirty="0" smtClean="0"/>
                  <a:t> </a:t>
                </a:r>
                <a14:m>
                  <m:oMath xmlns:m="http://schemas.openxmlformats.org/officeDocument/2006/math">
                    <m:r>
                      <m:rPr>
                        <m:sty m:val="p"/>
                      </m:rPr>
                      <a:rPr lang="en-US" sz="1200">
                        <a:latin typeface="Cambria Math" panose="02040503050406030204" pitchFamily="18" charset="0"/>
                      </a:rPr>
                      <m:t>α</m:t>
                    </m:r>
                    <m:r>
                      <a:rPr lang="en-US" sz="1200">
                        <a:latin typeface="Cambria Math" panose="02040503050406030204" pitchFamily="18" charset="0"/>
                      </a:rPr>
                      <m:t>&lt;2</m:t>
                    </m:r>
                  </m:oMath>
                </a14:m>
                <a:r>
                  <a:rPr lang="en-GB" baseline="0" dirty="0" smtClean="0"/>
                  <a:t> : infinite variance and central limit theorem not applicable; instead convergence to a stable distribution with </a:t>
                </a:r>
                <a:r>
                  <a:rPr lang="en-GB" baseline="0" dirty="0" err="1" smtClean="0"/>
                  <a:t>pareto</a:t>
                </a:r>
                <a:r>
                  <a:rPr lang="en-GB" baseline="0" dirty="0" smtClean="0"/>
                  <a:t> index</a:t>
                </a:r>
              </a:p>
              <a:p>
                <a:pPr marL="171450" indent="-171450">
                  <a:buFontTx/>
                  <a:buChar char="-"/>
                </a:pPr>
                <a:endParaRPr lang="en-GB" baseline="0" dirty="0" smtClean="0"/>
              </a:p>
            </p:txBody>
          </p:sp>
        </mc:Choice>
        <mc:Fallback xmlns="">
          <p:sp>
            <p:nvSpPr>
              <p:cNvPr id="3" name="Notizenplatzhalter 2"/>
              <p:cNvSpPr>
                <a:spLocks noGrp="1"/>
              </p:cNvSpPr>
              <p:nvPr>
                <p:ph type="body" idx="1"/>
              </p:nvPr>
            </p:nvSpPr>
            <p:spPr/>
            <p:txBody>
              <a:bodyPr/>
              <a:lstStyle/>
              <a:p>
                <a:r>
                  <a:rPr lang="en-GB" dirty="0" smtClean="0"/>
                  <a:t>-</a:t>
                </a:r>
                <a:r>
                  <a:rPr lang="en-GB" sz="1200" i="0" smtClean="0">
                    <a:latin typeface="Cambria Math" panose="02040503050406030204" pitchFamily="18" charset="0"/>
                  </a:rPr>
                  <a:t>α&lt;2</a:t>
                </a:r>
                <a:r>
                  <a:rPr lang="de-CH" sz="1200" b="0" i="0" smtClean="0">
                    <a:latin typeface="Cambria Math" panose="02040503050406030204" pitchFamily="18" charset="0"/>
                  </a:rPr>
                  <a:t>:I</a:t>
                </a:r>
                <a:r>
                  <a:rPr lang="en-GB" sz="1200" dirty="0" smtClean="0"/>
                  <a:t>nfinite </a:t>
                </a:r>
                <a:r>
                  <a:rPr lang="en-GB" sz="1200" dirty="0"/>
                  <a:t>second and higher </a:t>
                </a:r>
                <a:r>
                  <a:rPr lang="en-GB" sz="1200" dirty="0" smtClean="0"/>
                  <a:t>moments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tx1"/>
                    </a:solidFill>
                    <a:latin typeface="+mn-lt"/>
                    <a:ea typeface="+mn-ea"/>
                    <a:cs typeface="+mn-cs"/>
                  </a:rPr>
                  <a:t>- Operational risks</a:t>
                </a:r>
                <a:r>
                  <a:rPr lang="en-GB" sz="1200" b="0" i="0" u="none" strike="noStrike" kern="1200" baseline="0" dirty="0" smtClean="0">
                    <a:solidFill>
                      <a:schemeClr val="tx1"/>
                    </a:solidFill>
                    <a:latin typeface="+mn-lt"/>
                    <a:ea typeface="+mn-ea"/>
                    <a:cs typeface="+mn-cs"/>
                  </a:rPr>
                  <a:t>: </a:t>
                </a:r>
                <a:r>
                  <a:rPr lang="el-GR" sz="1200" b="0" i="1" u="none" strike="noStrike" kern="1200" baseline="0" dirty="0" smtClean="0">
                    <a:solidFill>
                      <a:schemeClr val="tx1"/>
                    </a:solidFill>
                    <a:latin typeface="+mn-lt"/>
                    <a:ea typeface="+mn-ea"/>
                    <a:cs typeface="+mn-cs"/>
                  </a:rPr>
                  <a:t>α &lt; </a:t>
                </a:r>
                <a:r>
                  <a:rPr lang="el-GR" sz="1200" b="0" i="0" u="none" strike="noStrike" kern="1200" baseline="0" dirty="0" smtClean="0">
                    <a:solidFill>
                      <a:schemeClr val="tx1"/>
                    </a:solidFill>
                    <a:latin typeface="+mn-lt"/>
                    <a:ea typeface="+mn-ea"/>
                    <a:cs typeface="+mn-cs"/>
                  </a:rPr>
                  <a:t>1 </a:t>
                </a:r>
                <a:r>
                  <a:rPr lang="el-GR" sz="1200" b="0" i="1" u="none" strike="noStrike" kern="1200" baseline="0" dirty="0" smtClean="0">
                    <a:solidFill>
                      <a:schemeClr val="tx1"/>
                    </a:solidFill>
                    <a:latin typeface="+mn-lt"/>
                    <a:ea typeface="+mn-ea"/>
                    <a:cs typeface="+mn-cs"/>
                  </a:rPr>
                  <a:t>⇒</a:t>
                </a:r>
                <a:r>
                  <a:rPr lang="en-GB" sz="1200" b="1" i="0" u="none" strike="noStrike" kern="1200" baseline="0" dirty="0" smtClean="0">
                    <a:solidFill>
                      <a:schemeClr val="tx1"/>
                    </a:solidFill>
                    <a:latin typeface="+mn-lt"/>
                    <a:ea typeface="+mn-ea"/>
                    <a:cs typeface="+mn-cs"/>
                  </a:rPr>
                  <a:t>infinite means </a:t>
                </a:r>
                <a:r>
                  <a:rPr lang="en-GB" sz="1200" b="0" i="1" u="none" strike="noStrike" kern="1200" baseline="0" dirty="0" smtClean="0">
                    <a:solidFill>
                      <a:schemeClr val="tx1"/>
                    </a:solidFill>
                    <a:latin typeface="+mn-lt"/>
                    <a:ea typeface="+mn-ea"/>
                    <a:cs typeface="+mn-cs"/>
                  </a:rPr>
                  <a:t>E|X| </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Firm sizes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sizes </a:t>
                </a:r>
                <a:r>
                  <a:rPr lang="en-GB" sz="1200" b="0" i="0" u="none" strike="noStrike" kern="1200" baseline="0" dirty="0" smtClean="0">
                    <a:solidFill>
                      <a:schemeClr val="tx1"/>
                    </a:solidFill>
                    <a:latin typeface="+mn-lt"/>
                    <a:ea typeface="+mn-ea"/>
                    <a:cs typeface="+mn-cs"/>
                  </a:rPr>
                  <a:t>of largest </a:t>
                </a:r>
                <a:r>
                  <a:rPr lang="en-GB" sz="1200" b="1" i="0" u="none" strike="noStrike" kern="1200" baseline="0" dirty="0" smtClean="0">
                    <a:solidFill>
                      <a:schemeClr val="tx1"/>
                    </a:solidFill>
                    <a:latin typeface="+mn-lt"/>
                    <a:ea typeface="+mn-ea"/>
                    <a:cs typeface="+mn-cs"/>
                  </a:rPr>
                  <a:t>mutual funds</a:t>
                </a:r>
                <a:r>
                  <a:rPr lang="en-GB" sz="1200" b="0" i="0" u="none" strike="noStrike" kern="1200" baseline="0" dirty="0" smtClean="0">
                    <a:solidFill>
                      <a:schemeClr val="tx1"/>
                    </a:solidFill>
                    <a:latin typeface="+mn-lt"/>
                    <a:ea typeface="+mn-ea"/>
                    <a:cs typeface="+mn-cs"/>
                  </a:rPr>
                  <a:t>, </a:t>
                </a:r>
                <a:r>
                  <a:rPr lang="en-GB" sz="1200" b="1" i="0" u="none" strike="noStrike" kern="1200" baseline="0" dirty="0" smtClean="0">
                    <a:solidFill>
                      <a:schemeClr val="tx1"/>
                    </a:solidFill>
                    <a:latin typeface="+mn-lt"/>
                    <a:ea typeface="+mn-ea"/>
                    <a:cs typeface="+mn-cs"/>
                  </a:rPr>
                  <a:t>city sizes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1, </a:t>
                </a:r>
                <a:r>
                  <a:rPr lang="en-GB" sz="1200" b="1" i="0" u="none" strike="noStrike" kern="1200" baseline="0" dirty="0" smtClean="0">
                    <a:solidFill>
                      <a:schemeClr val="tx1"/>
                    </a:solidFill>
                    <a:latin typeface="+mn-lt"/>
                    <a:ea typeface="+mn-ea"/>
                    <a:cs typeface="+mn-cs"/>
                  </a:rPr>
                  <a:t>Economic losses </a:t>
                </a:r>
                <a:r>
                  <a:rPr lang="en-GB" sz="1200" b="0" i="0" u="none" strike="noStrike" kern="1200" baseline="0" dirty="0" smtClean="0">
                    <a:solidFill>
                      <a:schemeClr val="tx1"/>
                    </a:solidFill>
                    <a:latin typeface="+mn-lt"/>
                    <a:ea typeface="+mn-ea"/>
                    <a:cs typeface="+mn-cs"/>
                  </a:rPr>
                  <a:t>from </a:t>
                </a:r>
                <a:r>
                  <a:rPr lang="en-GB" sz="1200" b="1" i="0" u="none" strike="noStrike" kern="1200" baseline="0" dirty="0" smtClean="0">
                    <a:solidFill>
                      <a:schemeClr val="tx1"/>
                    </a:solidFill>
                    <a:latin typeface="+mn-lt"/>
                    <a:ea typeface="+mn-ea"/>
                    <a:cs typeface="+mn-cs"/>
                  </a:rPr>
                  <a:t>earthquakes</a:t>
                </a:r>
                <a:r>
                  <a:rPr lang="en-GB" sz="1200" b="0" i="0"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α ∈ </a:t>
                </a:r>
                <a:r>
                  <a:rPr lang="en-GB" sz="1200" b="0" i="0" u="none" strike="noStrike" kern="1200" baseline="0" dirty="0" smtClean="0">
                    <a:solidFill>
                      <a:schemeClr val="tx1"/>
                    </a:solidFill>
                    <a:latin typeface="+mn-lt"/>
                    <a:ea typeface="+mn-ea"/>
                    <a:cs typeface="+mn-cs"/>
                  </a:rPr>
                  <a:t>[0</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6</a:t>
                </a:r>
                <a:r>
                  <a:rPr lang="en-GB" sz="1200" b="0" i="1" u="none" strike="noStrike" kern="1200" baseline="0" dirty="0" smtClean="0">
                    <a:solidFill>
                      <a:schemeClr val="tx1"/>
                    </a:solidFill>
                    <a:latin typeface="+mn-lt"/>
                    <a:ea typeface="+mn-ea"/>
                    <a:cs typeface="+mn-cs"/>
                  </a:rPr>
                  <a:t>, </a:t>
                </a:r>
                <a:r>
                  <a:rPr lang="en-GB" sz="1200" b="0" i="0" u="none" strike="noStrike" kern="1200" baseline="0" dirty="0" smtClean="0">
                    <a:solidFill>
                      <a:schemeClr val="tx1"/>
                    </a:solidFill>
                    <a:latin typeface="+mn-lt"/>
                    <a:ea typeface="+mn-ea"/>
                    <a:cs typeface="+mn-cs"/>
                  </a:rPr>
                  <a:t>1</a:t>
                </a:r>
                <a:r>
                  <a:rPr lang="en-GB" sz="1200" b="0" i="1" u="none" strike="noStrike" kern="1200" baseline="0" dirty="0" smtClean="0">
                    <a:solidFill>
                      <a:schemeClr val="tx1"/>
                    </a:solidFill>
                    <a:latin typeface="+mn-lt"/>
                    <a:ea typeface="+mn-ea"/>
                    <a:cs typeface="+mn-cs"/>
                  </a:rPr>
                  <a:t>.</a:t>
                </a:r>
                <a:r>
                  <a:rPr lang="en-GB" sz="1200" b="0" i="0" u="none" strike="noStrike" kern="1200" baseline="0" dirty="0" smtClean="0">
                    <a:solidFill>
                      <a:schemeClr val="tx1"/>
                    </a:solidFill>
                    <a:latin typeface="+mn-lt"/>
                    <a:ea typeface="+mn-ea"/>
                    <a:cs typeface="+mn-cs"/>
                  </a:rPr>
                  <a:t>5]</a:t>
                </a:r>
              </a:p>
              <a:p>
                <a:pPr marL="0" indent="0">
                  <a:buFontTx/>
                  <a:buNone/>
                </a:pPr>
                <a:r>
                  <a:rPr lang="en-GB" sz="1200" b="0" i="0" u="none" strike="noStrike" kern="1200" baseline="0" dirty="0" smtClean="0">
                    <a:solidFill>
                      <a:schemeClr val="tx1"/>
                    </a:solidFill>
                    <a:latin typeface="+mn-lt"/>
                    <a:ea typeface="+mn-ea"/>
                    <a:cs typeface="+mn-cs"/>
                  </a:rPr>
                  <a:t>- Border a=1 is quite important (switch from finite to infinite mean)</a:t>
                </a:r>
              </a:p>
              <a:p>
                <a:pPr marL="171450" indent="-171450">
                  <a:buFontTx/>
                  <a:buChar char="-"/>
                </a:pPr>
                <a:r>
                  <a:rPr lang="en-GB" baseline="0" dirty="0" smtClean="0"/>
                  <a:t>If </a:t>
                </a:r>
                <a:r>
                  <a:rPr lang="el-GR" sz="1200" b="0" i="1" u="none" strike="noStrike" kern="1200" baseline="0" dirty="0" smtClean="0">
                    <a:solidFill>
                      <a:schemeClr val="tx1"/>
                    </a:solidFill>
                    <a:latin typeface="+mn-lt"/>
                    <a:ea typeface="+mn-ea"/>
                    <a:cs typeface="+mn-cs"/>
                  </a:rPr>
                  <a:t>α &gt; </a:t>
                </a:r>
                <a:r>
                  <a:rPr lang="el-GR" sz="1200" b="0" i="0" u="none" strike="noStrike" kern="1200" baseline="0" dirty="0" smtClean="0">
                    <a:solidFill>
                      <a:schemeClr val="tx1"/>
                    </a:solidFill>
                    <a:latin typeface="+mn-lt"/>
                    <a:ea typeface="+mn-ea"/>
                    <a:cs typeface="+mn-cs"/>
                  </a:rPr>
                  <a:t>1</a:t>
                </a:r>
                <a:r>
                  <a:rPr lang="de-CH" sz="1200" b="0" i="0" u="none" strike="noStrike" kern="1200" baseline="0" dirty="0" smtClean="0">
                    <a:solidFill>
                      <a:schemeClr val="tx1"/>
                    </a:solidFill>
                    <a:latin typeface="+mn-lt"/>
                    <a:ea typeface="+mn-ea"/>
                    <a:cs typeface="+mn-cs"/>
                  </a:rPr>
                  <a:t> diversification is optimal over non diversifikation (Ibragimov)</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i="0" u="none" strike="noStrike" kern="1200" baseline="0" dirty="0" smtClean="0">
                    <a:solidFill>
                      <a:schemeClr val="tx1"/>
                    </a:solidFill>
                    <a:latin typeface="+mn-lt"/>
                    <a:ea typeface="+mn-ea"/>
                    <a:cs typeface="+mn-cs"/>
                  </a:rPr>
                  <a:t>Sub- vs. superaditivity</a:t>
                </a:r>
                <a:endParaRPr lang="de-CH" sz="1200" b="0" i="0" u="none" strike="noStrike" kern="1200" baseline="0" dirty="0" smtClean="0">
                  <a:solidFill>
                    <a:schemeClr val="tx1"/>
                  </a:solidFill>
                  <a:latin typeface="+mn-lt"/>
                  <a:ea typeface="+mn-ea"/>
                  <a:cs typeface="+mn-cs"/>
                </a:endParaRPr>
              </a:p>
              <a:p>
                <a:pPr marL="0" indent="0">
                  <a:buFontTx/>
                  <a:buNone/>
                </a:pPr>
                <a:r>
                  <a:rPr lang="de-CH" sz="1200" b="0" i="0" u="none" strike="noStrike" kern="1200" baseline="0" dirty="0" smtClean="0">
                    <a:solidFill>
                      <a:schemeClr val="tx1"/>
                    </a:solidFill>
                    <a:latin typeface="+mn-lt"/>
                    <a:ea typeface="+mn-ea"/>
                    <a:cs typeface="+mn-cs"/>
                  </a:rPr>
                  <a:t>- Find that the estimated </a:t>
                </a:r>
                <a:r>
                  <a:rPr lang="el-GR" sz="1200" b="0" i="1" u="none" strike="noStrike" kern="1200" baseline="0" dirty="0" smtClean="0">
                    <a:solidFill>
                      <a:schemeClr val="tx1"/>
                    </a:solidFill>
                    <a:latin typeface="+mn-lt"/>
                    <a:ea typeface="+mn-ea"/>
                    <a:cs typeface="+mn-cs"/>
                  </a:rPr>
                  <a:t>α</a:t>
                </a:r>
                <a:r>
                  <a:rPr lang="de-CH" sz="1200" b="0" i="0" u="none" strike="noStrike" kern="1200" baseline="0" dirty="0" smtClean="0">
                    <a:solidFill>
                      <a:schemeClr val="tx1"/>
                    </a:solidFill>
                    <a:latin typeface="+mn-lt"/>
                    <a:ea typeface="+mn-ea"/>
                    <a:cs typeface="+mn-cs"/>
                  </a:rPr>
                  <a:t>&lt;1</a:t>
                </a:r>
                <a:endParaRPr lang="en-GB" baseline="0" dirty="0" smtClean="0"/>
              </a:p>
              <a:p>
                <a:pPr marL="171450" indent="-171450">
                  <a:buFontTx/>
                  <a:buChar char="-"/>
                </a:pPr>
                <a:endParaRPr lang="el-GR" sz="1200" b="0" i="1" u="none" strike="noStrike" kern="1200" baseline="0" dirty="0" smtClean="0">
                  <a:solidFill>
                    <a:schemeClr val="tx1"/>
                  </a:solidFill>
                  <a:latin typeface="+mn-lt"/>
                  <a:ea typeface="+mn-ea"/>
                  <a:cs typeface="+mn-cs"/>
                </a:endParaRPr>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7</a:t>
            </a:fld>
            <a:endParaRPr lang="de-CH" dirty="0"/>
          </a:p>
        </p:txBody>
      </p:sp>
    </p:spTree>
    <p:extLst>
      <p:ext uri="{BB962C8B-B14F-4D97-AF65-F5344CB8AC3E}">
        <p14:creationId xmlns:p14="http://schemas.microsoft.com/office/powerpoint/2010/main" val="114274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CH" b="0" i="0" dirty="0" smtClean="0"/>
                  <a:t>- </a:t>
                </a:r>
                <a14:m>
                  <m:oMath xmlns:m="http://schemas.openxmlformats.org/officeDocument/2006/math">
                    <m:r>
                      <m:rPr>
                        <m:sty m:val="p"/>
                      </m:rPr>
                      <a:rPr lang="de-CH" b="0" i="0" smtClean="0">
                        <a:latin typeface="Cambria Math" panose="02040503050406030204" pitchFamily="18" charset="0"/>
                      </a:rPr>
                      <m:t>q</m:t>
                    </m:r>
                    <m:r>
                      <a:rPr lang="de-CH" b="0" i="0" smtClean="0">
                        <a:latin typeface="Cambria Math" panose="02040503050406030204" pitchFamily="18" charset="0"/>
                      </a:rPr>
                      <m:t>:</m:t>
                    </m:r>
                    <m:r>
                      <m:rPr>
                        <m:sty m:val="p"/>
                      </m:rPr>
                      <a:rPr lang="de-CH" b="0" i="0" smtClean="0">
                        <a:latin typeface="Cambria Math" panose="02040503050406030204" pitchFamily="18" charset="0"/>
                      </a:rPr>
                      <m:t>prob</m:t>
                    </m:r>
                    <m:r>
                      <a:rPr lang="de-CH" b="0" i="0" smtClean="0">
                        <a:latin typeface="Cambria Math" panose="02040503050406030204" pitchFamily="18" charset="0"/>
                      </a:rPr>
                      <m:t> </m:t>
                    </m:r>
                    <m:r>
                      <m:rPr>
                        <m:sty m:val="p"/>
                      </m:rPr>
                      <a:rPr lang="de-CH" b="0" i="0" smtClean="0">
                        <a:latin typeface="Cambria Math" panose="02040503050406030204" pitchFamily="18" charset="0"/>
                      </a:rPr>
                      <m:t>einen</m:t>
                    </m:r>
                    <m:r>
                      <a:rPr lang="de-CH" b="0" i="0" smtClean="0">
                        <a:latin typeface="Cambria Math" panose="02040503050406030204" pitchFamily="18" charset="0"/>
                      </a:rPr>
                      <m:t> </m:t>
                    </m:r>
                    <m:r>
                      <m:rPr>
                        <m:sty m:val="p"/>
                      </m:rPr>
                      <a:rPr lang="de-CH" b="0" i="0" smtClean="0">
                        <a:latin typeface="Cambria Math" panose="02040503050406030204" pitchFamily="18" charset="0"/>
                      </a:rPr>
                      <m:t>verlust</m:t>
                    </m:r>
                    <m:r>
                      <a:rPr lang="de-CH" b="0" i="0" smtClean="0">
                        <a:latin typeface="Cambria Math" panose="02040503050406030204" pitchFamily="18" charset="0"/>
                      </a:rPr>
                      <m:t> </m:t>
                    </m:r>
                    <m:r>
                      <m:rPr>
                        <m:sty m:val="p"/>
                      </m:rPr>
                      <a:rPr lang="de-CH" b="0" i="0" smtClean="0">
                        <a:latin typeface="Cambria Math" panose="02040503050406030204" pitchFamily="18" charset="0"/>
                      </a:rPr>
                      <m:t>nicht</m:t>
                    </m:r>
                    <m:r>
                      <a:rPr lang="de-CH" b="0" i="0" smtClean="0">
                        <a:latin typeface="Cambria Math" panose="02040503050406030204" pitchFamily="18" charset="0"/>
                      </a:rPr>
                      <m:t> </m:t>
                    </m:r>
                    <m:r>
                      <m:rPr>
                        <m:sty m:val="p"/>
                      </m:rPr>
                      <a:rPr lang="de-CH" b="0" i="0" smtClean="0">
                        <a:latin typeface="Cambria Math" panose="02040503050406030204" pitchFamily="18" charset="0"/>
                      </a:rPr>
                      <m:t>zu</m:t>
                    </m:r>
                    <m:r>
                      <a:rPr lang="de-CH" b="0" i="0" smtClean="0">
                        <a:latin typeface="Cambria Math" panose="02040503050406030204" pitchFamily="18" charset="0"/>
                      </a:rPr>
                      <m:t> ü</m:t>
                    </m:r>
                    <m:r>
                      <m:rPr>
                        <m:sty m:val="p"/>
                      </m:rPr>
                      <a:rPr lang="de-CH" b="0" i="0" smtClean="0">
                        <a:latin typeface="Cambria Math" panose="02040503050406030204" pitchFamily="18" charset="0"/>
                      </a:rPr>
                      <m:t>berschreiten</m:t>
                    </m:r>
                  </m:oMath>
                </a14:m>
                <a:endParaRPr lang="en-US" i="0" dirty="0" smtClean="0"/>
              </a:p>
              <a:p>
                <a:pPr marL="171450" indent="-171450">
                  <a:buFontTx/>
                  <a:buChar char="-"/>
                </a:pPr>
                <a:r>
                  <a:rPr lang="en-US" baseline="0" dirty="0" smtClean="0"/>
                  <a:t>SAS Data from Biener et al. (2015)</a:t>
                </a:r>
              </a:p>
              <a:p>
                <a:pPr marL="171450" indent="-171450">
                  <a:buFontTx/>
                  <a:buChar char="-"/>
                </a:pPr>
                <a:r>
                  <a:rPr lang="en-US" baseline="0" dirty="0" smtClean="0"/>
                  <a:t>-</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oMath>
                </a14:m>
                <a:r>
                  <a:rPr lang="en-US" sz="1200" kern="1200" dirty="0">
                    <a:solidFill>
                      <a:schemeClr val="tx1"/>
                    </a:solidFill>
                    <a:effectLst/>
                    <a:latin typeface="+mn-lt"/>
                    <a:ea typeface="+mn-ea"/>
                    <a:cs typeface="+mn-cs"/>
                  </a:rPr>
                  <a:t> is Bernoulli distributed meaning it is one with a probability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𝑞</m:t>
                    </m:r>
                  </m:oMath>
                </a14:m>
                <a:r>
                  <a:rPr lang="en-US" sz="1200" kern="1200" dirty="0">
                    <a:solidFill>
                      <a:schemeClr val="tx1"/>
                    </a:solidFill>
                    <a:effectLst/>
                    <a:latin typeface="+mn-lt"/>
                    <a:ea typeface="+mn-ea"/>
                    <a:cs typeface="+mn-cs"/>
                  </a:rPr>
                  <a:t> and 0 with a probability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𝑞</m:t>
                    </m:r>
                    <m:r>
                      <a:rPr lang="en-US" sz="1200" i="1" kern="1200">
                        <a:solidFill>
                          <a:schemeClr val="tx1"/>
                        </a:solidFill>
                        <a:effectLst/>
                        <a:latin typeface="Cambria Math" panose="02040503050406030204" pitchFamily="18" charset="0"/>
                        <a:ea typeface="+mn-ea"/>
                        <a:cs typeface="+mn-cs"/>
                      </a:rPr>
                      <m:t>)</m:t>
                    </m:r>
                  </m:oMath>
                </a14:m>
                <a:r>
                  <a:rPr lang="en-US" sz="1200" i="1" kern="1200" dirty="0">
                    <a:solidFill>
                      <a:schemeClr val="tx1"/>
                    </a:solidFill>
                    <a:effectLst/>
                    <a:latin typeface="+mn-lt"/>
                    <a:ea typeface="+mn-ea"/>
                    <a:cs typeface="+mn-cs"/>
                  </a:rPr>
                  <a:t>. </a:t>
                </a:r>
                <a:endParaRPr lang="en-US" baseline="0" dirty="0" smtClean="0"/>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8</a:t>
            </a:fld>
            <a:endParaRPr lang="de-CH" dirty="0"/>
          </a:p>
        </p:txBody>
      </p:sp>
    </p:spTree>
    <p:extLst>
      <p:ext uri="{BB962C8B-B14F-4D97-AF65-F5344CB8AC3E}">
        <p14:creationId xmlns:p14="http://schemas.microsoft.com/office/powerpoint/2010/main" val="2622399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7416" indent="-177416">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Severity: Caped at 50 Mio. USD, empirical distribution (defined on a lattice, h=0.1 Mio. USD)</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10</a:t>
            </a:fld>
            <a:endParaRPr lang="de-CH" dirty="0"/>
          </a:p>
        </p:txBody>
      </p:sp>
    </p:spTree>
    <p:extLst>
      <p:ext uri="{BB962C8B-B14F-4D97-AF65-F5344CB8AC3E}">
        <p14:creationId xmlns:p14="http://schemas.microsoft.com/office/powerpoint/2010/main" val="125944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mit Titel 26er">
    <p:spTree>
      <p:nvGrpSpPr>
        <p:cNvPr id="1" name=""/>
        <p:cNvGrpSpPr/>
        <p:nvPr/>
      </p:nvGrpSpPr>
      <p:grpSpPr>
        <a:xfrm>
          <a:off x="0" y="0"/>
          <a:ext cx="0" cy="0"/>
          <a:chOff x="0" y="0"/>
          <a:chExt cx="0" cy="0"/>
        </a:xfrm>
      </p:grpSpPr>
      <p:sp>
        <p:nvSpPr>
          <p:cNvPr id="4" name="Titel 1"/>
          <p:cNvSpPr txBox="1">
            <a:spLocks/>
          </p:cNvSpPr>
          <p:nvPr userDrawn="1"/>
        </p:nvSpPr>
        <p:spPr>
          <a:xfrm>
            <a:off x="1939515" y="303085"/>
            <a:ext cx="7814085" cy="635699"/>
          </a:xfrm>
          <a:prstGeom prst="rect">
            <a:avLst/>
          </a:prstGeom>
        </p:spPr>
        <p:txBody>
          <a:bodyPr/>
          <a:lstStyle>
            <a:lvl1pPr algn="l" defTabSz="957263" rtl="0" eaLnBrk="0" fontAlgn="base" hangingPunct="0">
              <a:spcBef>
                <a:spcPct val="0"/>
              </a:spcBef>
              <a:spcAft>
                <a:spcPct val="0"/>
              </a:spcAft>
              <a:defRPr sz="2600">
                <a:solidFill>
                  <a:srgbClr val="115C2E"/>
                </a:solidFill>
                <a:latin typeface="Arial"/>
                <a:ea typeface="+mj-ea"/>
                <a:cs typeface="Arial"/>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a:lstStyle>
          <a:p>
            <a:endParaRPr lang="de-CH" kern="0" dirty="0"/>
          </a:p>
        </p:txBody>
      </p:sp>
      <p:sp>
        <p:nvSpPr>
          <p:cNvPr id="3" name="Titel 2"/>
          <p:cNvSpPr>
            <a:spLocks noGrp="1"/>
          </p:cNvSpPr>
          <p:nvPr>
            <p:ph type="title"/>
          </p:nvPr>
        </p:nvSpPr>
        <p:spPr>
          <a:xfrm>
            <a:off x="355600" y="365125"/>
            <a:ext cx="10998200" cy="476123"/>
          </a:xfrm>
          <a:prstGeom prst="rect">
            <a:avLst/>
          </a:prstGeom>
        </p:spPr>
        <p:txBody>
          <a:bodyPr/>
          <a:lstStyle>
            <a:lvl1pPr>
              <a:defRPr b="1">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9" name="Textplatzhalter 8"/>
          <p:cNvSpPr>
            <a:spLocks noGrp="1"/>
          </p:cNvSpPr>
          <p:nvPr>
            <p:ph type="body" sz="quarter" idx="10"/>
          </p:nvPr>
        </p:nvSpPr>
        <p:spPr>
          <a:xfrm>
            <a:off x="355600" y="1341438"/>
            <a:ext cx="111664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204330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57225" y="365125"/>
            <a:ext cx="8270875" cy="473075"/>
          </a:xfrm>
          <a:prstGeom prst="rect">
            <a:avLst/>
          </a:prstGeom>
        </p:spPr>
        <p:txBody>
          <a:bodyPr/>
          <a:lstStyle>
            <a:lvl1pPr>
              <a:defRPr>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3" name="Textplatzhalter 8"/>
          <p:cNvSpPr>
            <a:spLocks noGrp="1"/>
          </p:cNvSpPr>
          <p:nvPr>
            <p:ph type="body" sz="quarter" idx="10"/>
          </p:nvPr>
        </p:nvSpPr>
        <p:spPr>
          <a:xfrm>
            <a:off x="838200" y="1341438"/>
            <a:ext cx="106838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776731063"/>
      </p:ext>
    </p:extLst>
  </p:cSld>
  <p:clrMapOvr>
    <a:masterClrMapping/>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2"/>
          <p:cNvSpPr>
            <a:spLocks noChangeArrowheads="1"/>
          </p:cNvSpPr>
          <p:nvPr userDrawn="1"/>
        </p:nvSpPr>
        <p:spPr bwMode="auto">
          <a:xfrm>
            <a:off x="6718300" y="6465725"/>
            <a:ext cx="48240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nchorCtr="0">
            <a:spAutoFit/>
          </a:bodyPr>
          <a:lstStyle/>
          <a:p>
            <a:pPr algn="r" defTabSz="814388" eaLnBrk="0" fontAlgn="base" hangingPunct="0">
              <a:spcBef>
                <a:spcPct val="0"/>
              </a:spcBef>
              <a:spcAft>
                <a:spcPct val="0"/>
              </a:spcAft>
            </a:pPr>
            <a:r>
              <a:rPr lang="en-US" altLang="de-DE" sz="1200" noProof="0" dirty="0" smtClean="0">
                <a:solidFill>
                  <a:srgbClr val="000000"/>
                </a:solidFill>
                <a:latin typeface="Arial" pitchFamily="34" charset="0"/>
                <a:cs typeface="Arial" pitchFamily="34" charset="0"/>
              </a:rPr>
              <a:t>EXTREME CYBER RISKS AND THE NON-DIVERSIFICATION TRAP</a:t>
            </a:r>
          </a:p>
        </p:txBody>
      </p:sp>
      <p:sp>
        <p:nvSpPr>
          <p:cNvPr id="3" name="Textfeld 2"/>
          <p:cNvSpPr txBox="1">
            <a:spLocks noChangeArrowheads="1"/>
          </p:cNvSpPr>
          <p:nvPr userDrawn="1"/>
        </p:nvSpPr>
        <p:spPr bwMode="auto">
          <a:xfrm>
            <a:off x="4617907" y="6414925"/>
            <a:ext cx="3005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ctr" defTabSz="814388" rtl="0" eaLnBrk="0" fontAlgn="base" latinLnBrk="0" hangingPunct="0">
              <a:lnSpc>
                <a:spcPct val="100000"/>
              </a:lnSpc>
              <a:spcBef>
                <a:spcPct val="0"/>
              </a:spcBef>
              <a:spcAft>
                <a:spcPct val="0"/>
              </a:spcAft>
              <a:buClrTx/>
              <a:buSzTx/>
              <a:buFontTx/>
              <a:buNone/>
              <a:tabLst/>
              <a:defRPr/>
            </a:pPr>
            <a:r>
              <a:rPr lang="de-DE" sz="1200" dirty="0" smtClean="0">
                <a:solidFill>
                  <a:srgbClr val="000000"/>
                </a:solidFill>
                <a:latin typeface="Arial" pitchFamily="34" charset="0"/>
                <a:cs typeface="Arial" pitchFamily="34" charset="0"/>
              </a:rPr>
              <a:t>Page </a:t>
            </a:r>
            <a:fld id="{EE4993F3-715B-43F1-808D-3CC4BCD0BEBE}" type="slidenum">
              <a:rPr lang="de-DE" sz="1200" smtClean="0">
                <a:solidFill>
                  <a:srgbClr val="000000"/>
                </a:solidFill>
                <a:latin typeface="Arial" pitchFamily="34" charset="0"/>
                <a:cs typeface="Arial" pitchFamily="34" charset="0"/>
              </a:rPr>
              <a:pPr marL="0" marR="0" indent="0" algn="ctr" defTabSz="814388" rtl="0" eaLnBrk="0" fontAlgn="base" latinLnBrk="0" hangingPunct="0">
                <a:lnSpc>
                  <a:spcPct val="100000"/>
                </a:lnSpc>
                <a:spcBef>
                  <a:spcPct val="0"/>
                </a:spcBef>
                <a:spcAft>
                  <a:spcPct val="0"/>
                </a:spcAft>
                <a:buClrTx/>
                <a:buSzTx/>
                <a:buFontTx/>
                <a:buNone/>
                <a:tabLst/>
                <a:defRPr/>
              </a:pPr>
              <a:t>‹#›</a:t>
            </a:fld>
            <a:endParaRPr lang="de-DE" sz="1200" dirty="0" smtClean="0">
              <a:solidFill>
                <a:srgbClr val="000000"/>
              </a:solidFill>
              <a:latin typeface="Arial" pitchFamily="34" charset="0"/>
              <a:cs typeface="Arial" pitchFamily="34" charset="0"/>
            </a:endParaRPr>
          </a:p>
        </p:txBody>
      </p:sp>
      <p:sp>
        <p:nvSpPr>
          <p:cNvPr id="6" name="Textfeld 5"/>
          <p:cNvSpPr txBox="1">
            <a:spLocks noChangeArrowheads="1"/>
          </p:cNvSpPr>
          <p:nvPr userDrawn="1"/>
        </p:nvSpPr>
        <p:spPr bwMode="auto">
          <a:xfrm>
            <a:off x="617855" y="6422992"/>
            <a:ext cx="259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l" defTabSz="814388" rtl="0" eaLnBrk="0" fontAlgn="base" latinLnBrk="0" hangingPunct="0">
              <a:lnSpc>
                <a:spcPct val="100000"/>
              </a:lnSpc>
              <a:spcBef>
                <a:spcPct val="0"/>
              </a:spcBef>
              <a:spcAft>
                <a:spcPct val="0"/>
              </a:spcAft>
              <a:buClrTx/>
              <a:buSzTx/>
              <a:buFontTx/>
              <a:buNone/>
              <a:tabLst/>
              <a:defRPr/>
            </a:pPr>
            <a:r>
              <a:rPr lang="en-US" altLang="de-DE" sz="1200" dirty="0" smtClean="0">
                <a:solidFill>
                  <a:srgbClr val="000000"/>
                </a:solidFill>
                <a:latin typeface="Arial" pitchFamily="34" charset="0"/>
                <a:cs typeface="Arial" pitchFamily="34" charset="0"/>
              </a:rPr>
              <a:t>September 20</a:t>
            </a:r>
            <a:r>
              <a:rPr lang="en-US" altLang="de-DE" sz="1200" baseline="30000" dirty="0" smtClean="0">
                <a:solidFill>
                  <a:srgbClr val="000000"/>
                </a:solidFill>
                <a:latin typeface="Arial" pitchFamily="34" charset="0"/>
                <a:cs typeface="Arial" pitchFamily="34" charset="0"/>
              </a:rPr>
              <a:t>th</a:t>
            </a:r>
            <a:r>
              <a:rPr lang="en-US" altLang="de-DE" sz="1200" dirty="0" smtClean="0">
                <a:solidFill>
                  <a:srgbClr val="000000"/>
                </a:solidFill>
                <a:latin typeface="Arial" pitchFamily="34" charset="0"/>
                <a:cs typeface="Arial" pitchFamily="34" charset="0"/>
              </a:rPr>
              <a:t>, 2017</a:t>
            </a:r>
            <a:endParaRPr lang="de-DE" sz="1200" dirty="0" smtClean="0">
              <a:solidFill>
                <a:srgbClr val="000000"/>
              </a:solidFill>
              <a:latin typeface="Arial" pitchFamily="34" charset="0"/>
              <a:cs typeface="Arial" pitchFamily="34" charset="0"/>
            </a:endParaRPr>
          </a:p>
        </p:txBody>
      </p:sp>
      <p:cxnSp>
        <p:nvCxnSpPr>
          <p:cNvPr id="10" name="Gerader Verbinder 9"/>
          <p:cNvCxnSpPr/>
          <p:nvPr userDrawn="1"/>
        </p:nvCxnSpPr>
        <p:spPr bwMode="auto">
          <a:xfrm>
            <a:off x="698500" y="9022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userDrawn="1"/>
        </p:nvCxnSpPr>
        <p:spPr bwMode="auto">
          <a:xfrm>
            <a:off x="698500" y="63251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829800" y="282147"/>
            <a:ext cx="1712531" cy="52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990735"/>
      </p:ext>
    </p:extLst>
  </p:cSld>
  <p:clrMap bg1="lt1" tx1="dk1" bg2="lt2" tx2="dk2" accent1="accent1" accent2="accent2" accent3="accent3" accent4="accent4" accent5="accent5" accent6="accent6" hlink="hlink" folHlink="folHlink"/>
  <p:sldLayoutIdLst>
    <p:sldLayoutId id="2147483662" r:id="rId1"/>
    <p:sldLayoutId id="2147483663" r:id="rId2"/>
  </p:sldLayoutIdLst>
  <p:transition>
    <p:cover dir="d"/>
  </p:transition>
  <p:timing>
    <p:tnLst>
      <p:par>
        <p:cTn id="1" dur="indefinite" restart="never" nodeType="tmRoot"/>
      </p:par>
    </p:tnLst>
  </p:timing>
  <p:txStyles>
    <p:titleStyle>
      <a:lvl1pPr algn="l" defTabSz="957263" rtl="0" eaLnBrk="0" fontAlgn="base" hangingPunct="0">
        <a:spcBef>
          <a:spcPct val="0"/>
        </a:spcBef>
        <a:spcAft>
          <a:spcPct val="0"/>
        </a:spcAft>
        <a:defRPr sz="2600">
          <a:solidFill>
            <a:schemeClr val="accent6">
              <a:lumMod val="50000"/>
            </a:schemeClr>
          </a:solidFill>
          <a:latin typeface="+mj-lt"/>
          <a:ea typeface="+mj-ea"/>
          <a:cs typeface="+mj-cs"/>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p:titleStyle>
    <p:body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mn-lt"/>
          <a:ea typeface="+mn-ea"/>
          <a:cs typeface="+mn-cs"/>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mn-lt"/>
        </a:defRPr>
      </a:lvl2pPr>
      <a:lvl3pPr marL="1187450" indent="-239713" algn="l" defTabSz="957263" rtl="0" eaLnBrk="0" fontAlgn="base" hangingPunct="0">
        <a:spcBef>
          <a:spcPct val="20000"/>
        </a:spcBef>
        <a:spcAft>
          <a:spcPct val="0"/>
        </a:spcAft>
        <a:buChar char="•"/>
        <a:defRPr sz="2400">
          <a:solidFill>
            <a:schemeClr val="tx1"/>
          </a:solidFill>
          <a:latin typeface="+mn-lt"/>
        </a:defRPr>
      </a:lvl3pPr>
      <a:lvl4pPr marL="1597025" indent="-239713" algn="l" defTabSz="957263" rtl="0" eaLnBrk="0" fontAlgn="base" hangingPunct="0">
        <a:spcBef>
          <a:spcPct val="20000"/>
        </a:spcBef>
        <a:spcAft>
          <a:spcPct val="0"/>
        </a:spcAft>
        <a:buChar char="–"/>
        <a:defRPr sz="2400">
          <a:solidFill>
            <a:schemeClr val="tx1"/>
          </a:solidFill>
          <a:latin typeface="+mn-lt"/>
        </a:defRPr>
      </a:lvl4pPr>
      <a:lvl5pPr marL="2005013" indent="-238125" algn="l" defTabSz="957263" rtl="0" eaLnBrk="0" fontAlgn="base" hangingPunct="0">
        <a:spcBef>
          <a:spcPct val="20000"/>
        </a:spcBef>
        <a:spcAft>
          <a:spcPct val="0"/>
        </a:spcAft>
        <a:buChar char="»"/>
        <a:defRPr sz="2400">
          <a:solidFill>
            <a:schemeClr val="tx1"/>
          </a:solidFill>
          <a:latin typeface="+mn-lt"/>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923924" y="1341438"/>
            <a:ext cx="10667062" cy="4669218"/>
          </a:xfrm>
        </p:spPr>
        <p:txBody>
          <a:bodyPr/>
          <a:lstStyle/>
          <a:p>
            <a:pPr marL="0" indent="0" algn="ctr">
              <a:buNone/>
            </a:pPr>
            <a:r>
              <a:rPr lang="en-US" sz="3200" dirty="0">
                <a:solidFill>
                  <a:schemeClr val="accent6">
                    <a:lumMod val="50000"/>
                  </a:schemeClr>
                </a:solidFill>
              </a:rPr>
              <a:t>44</a:t>
            </a:r>
            <a:r>
              <a:rPr lang="en-US" sz="3200" baseline="30000" dirty="0">
                <a:solidFill>
                  <a:schemeClr val="accent6">
                    <a:lumMod val="50000"/>
                  </a:schemeClr>
                </a:solidFill>
              </a:rPr>
              <a:t>th</a:t>
            </a:r>
            <a:r>
              <a:rPr lang="en-US" sz="3200" dirty="0">
                <a:solidFill>
                  <a:schemeClr val="accent6">
                    <a:lumMod val="50000"/>
                  </a:schemeClr>
                </a:solidFill>
              </a:rPr>
              <a:t> EGRIE Seminar</a:t>
            </a:r>
            <a:endParaRPr lang="en-US" sz="3200" b="1" dirty="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r>
              <a:rPr lang="en-US" b="1" dirty="0">
                <a:solidFill>
                  <a:schemeClr val="accent6">
                    <a:lumMod val="50000"/>
                  </a:schemeClr>
                </a:solidFill>
              </a:rPr>
              <a:t>EXTREME CYBER RISKS AND THE NON-DIVERSIFICATION </a:t>
            </a:r>
            <a:r>
              <a:rPr lang="en-US" b="1" dirty="0" smtClean="0">
                <a:solidFill>
                  <a:schemeClr val="accent6">
                    <a:lumMod val="50000"/>
                  </a:schemeClr>
                </a:solidFill>
              </a:rPr>
              <a:t>TRAP</a:t>
            </a:r>
            <a:endParaRPr lang="en-US" b="1" dirty="0">
              <a:solidFill>
                <a:schemeClr val="accent6">
                  <a:lumMod val="50000"/>
                </a:schemeClr>
              </a:solidFill>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r>
              <a:rPr lang="en-US" sz="1600" dirty="0" smtClean="0"/>
              <a:t>Werner </a:t>
            </a:r>
            <a:r>
              <a:rPr lang="en-US" sz="1600" dirty="0"/>
              <a:t>Schnell*, </a:t>
            </a:r>
            <a:r>
              <a:rPr lang="en-US" sz="1600" dirty="0" err="1" smtClean="0"/>
              <a:t>Ph.D</a:t>
            </a:r>
            <a:r>
              <a:rPr lang="en-US" sz="1600" dirty="0" smtClean="0"/>
              <a:t> Candidate</a:t>
            </a:r>
          </a:p>
          <a:p>
            <a:pPr marL="0" indent="0">
              <a:buNone/>
            </a:pPr>
            <a:r>
              <a:rPr lang="en-US" sz="1600" dirty="0" smtClean="0"/>
              <a:t>(with Prof. Martin Eling*)</a:t>
            </a:r>
          </a:p>
          <a:p>
            <a:pPr marL="0" indent="0">
              <a:buNone/>
            </a:pPr>
            <a:endParaRPr lang="en-US" sz="1400" dirty="0" smtClean="0"/>
          </a:p>
          <a:p>
            <a:pPr marL="0" indent="0">
              <a:buNone/>
            </a:pPr>
            <a:endParaRPr lang="en-US" sz="1400" dirty="0" smtClean="0"/>
          </a:p>
          <a:p>
            <a:pPr marL="0" indent="0">
              <a:buNone/>
            </a:pPr>
            <a:r>
              <a:rPr lang="en-US" sz="1400" dirty="0" smtClean="0"/>
              <a:t>*Institute of Insurance Economics, University of </a:t>
            </a:r>
            <a:r>
              <a:rPr lang="en-US" sz="1400" dirty="0" err="1" smtClean="0"/>
              <a:t>St.Gallen</a:t>
            </a:r>
            <a:endParaRPr lang="en-US" sz="1400" dirty="0" smtClean="0"/>
          </a:p>
          <a:p>
            <a:pPr marL="0" indent="0">
              <a:buNone/>
            </a:pPr>
            <a:endParaRPr lang="en-US" sz="2600" dirty="0" smtClean="0">
              <a:solidFill>
                <a:schemeClr val="accent6">
                  <a:lumMod val="50000"/>
                </a:schemeClr>
              </a:solidFill>
              <a:ea typeface="+mj-ea"/>
            </a:endParaRPr>
          </a:p>
        </p:txBody>
      </p:sp>
    </p:spTree>
    <p:extLst>
      <p:ext uri="{BB962C8B-B14F-4D97-AF65-F5344CB8AC3E}">
        <p14:creationId xmlns:p14="http://schemas.microsoft.com/office/powerpoint/2010/main" val="967182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Methodology</a:t>
            </a:r>
            <a:endParaRPr lang="en-US" dirty="0"/>
          </a:p>
        </p:txBody>
      </p:sp>
      <mc:AlternateContent xmlns:mc="http://schemas.openxmlformats.org/markup-compatibility/2006" xmlns:a14="http://schemas.microsoft.com/office/drawing/2010/main">
        <mc:Choice Requires="a14">
          <p:sp>
            <p:nvSpPr>
              <p:cNvPr id="3" name="Textplatzhalter 2"/>
              <p:cNvSpPr>
                <a:spLocks noGrp="1"/>
              </p:cNvSpPr>
              <p:nvPr>
                <p:ph type="body" sz="quarter" idx="10"/>
              </p:nvPr>
            </p:nvSpPr>
            <p:spPr/>
            <p:txBody>
              <a:bodyPr/>
              <a:lstStyle/>
              <a:p>
                <a:pPr marL="0" indent="-522288">
                  <a:lnSpc>
                    <a:spcPct val="120000"/>
                  </a:lnSpc>
                  <a:buNone/>
                </a:pPr>
                <a:r>
                  <a:rPr lang="en-US" sz="1800" kern="1200" dirty="0" smtClean="0"/>
                  <a:t>3) Limited liability or cover limits:</a:t>
                </a:r>
                <a:endParaRPr lang="en-US" sz="1800" dirty="0"/>
              </a:p>
              <a:p>
                <a:pPr marL="0" lvl="1" indent="-103188" algn="ctr">
                  <a:lnSpc>
                    <a:spcPct val="120000"/>
                  </a:lnSpc>
                  <a:buNone/>
                </a:pPr>
                <a14:m>
                  <m:oMath xmlns:m="http://schemas.openxmlformats.org/officeDocument/2006/math">
                    <m:r>
                      <a:rPr lang="en-US" sz="1800" i="1">
                        <a:latin typeface="Cambria Math" panose="02040503050406030204" pitchFamily="18" charset="0"/>
                      </a:rPr>
                      <m:t>𝑣</m:t>
                    </m:r>
                    <m:d>
                      <m:dPr>
                        <m:ctrlPr>
                          <a:rPr lang="de-CH" sz="1800" i="1">
                            <a:latin typeface="Cambria Math" panose="02040503050406030204" pitchFamily="18" charset="0"/>
                          </a:rPr>
                        </m:ctrlPr>
                      </m:dPr>
                      <m:e>
                        <m:r>
                          <a:rPr lang="de-CH" sz="1800" b="0" i="1" smtClean="0">
                            <a:latin typeface="Cambria Math" panose="02040503050406030204" pitchFamily="18" charset="0"/>
                          </a:rPr>
                          <m:t>𝑋</m:t>
                        </m:r>
                      </m:e>
                    </m:d>
                    <m:r>
                      <a:rPr lang="en-US" sz="1800" i="1">
                        <a:latin typeface="Cambria Math" panose="02040503050406030204" pitchFamily="18" charset="0"/>
                      </a:rPr>
                      <m:t>=</m:t>
                    </m:r>
                    <m:d>
                      <m:dPr>
                        <m:begChr m:val="{"/>
                        <m:endChr m:val=""/>
                        <m:ctrlPr>
                          <a:rPr lang="de-CH" sz="1800" i="1">
                            <a:latin typeface="Cambria Math" panose="02040503050406030204" pitchFamily="18" charset="0"/>
                          </a:rPr>
                        </m:ctrlPr>
                      </m:dPr>
                      <m:e>
                        <m:eqArr>
                          <m:eqArrPr>
                            <m:ctrlPr>
                              <a:rPr lang="de-CH" sz="1800" i="1">
                                <a:latin typeface="Cambria Math" panose="02040503050406030204" pitchFamily="18" charset="0"/>
                              </a:rPr>
                            </m:ctrlPr>
                          </m:eqArrPr>
                          <m:e>
                            <m:r>
                              <a:rPr lang="de-CH" sz="1800" b="0" i="1" smtClean="0">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𝑖𝑓</m:t>
                            </m:r>
                            <m:r>
                              <a:rPr lang="en-US" sz="1800" i="1">
                                <a:latin typeface="Cambria Math" panose="02040503050406030204" pitchFamily="18" charset="0"/>
                              </a:rPr>
                              <m:t> </m:t>
                            </m:r>
                            <m:r>
                              <a:rPr lang="de-CH" sz="1800" b="0" i="1" smtClean="0">
                                <a:latin typeface="Cambria Math" panose="02040503050406030204" pitchFamily="18" charset="0"/>
                              </a:rPr>
                              <m:t>𝑋</m:t>
                            </m:r>
                            <m:r>
                              <a:rPr lang="en-US" sz="1800" i="1">
                                <a:latin typeface="Cambria Math" panose="02040503050406030204" pitchFamily="18" charset="0"/>
                              </a:rPr>
                              <m:t>&lt;</m:t>
                            </m:r>
                            <m:r>
                              <a:rPr lang="en-US" sz="1800" i="1">
                                <a:latin typeface="Cambria Math" panose="02040503050406030204" pitchFamily="18" charset="0"/>
                              </a:rPr>
                              <m:t>𝑘</m:t>
                            </m:r>
                          </m:e>
                          <m:e>
                            <m:r>
                              <a:rPr lang="en-US" sz="1800" i="1">
                                <a:latin typeface="Cambria Math" panose="02040503050406030204" pitchFamily="18" charset="0"/>
                              </a:rPr>
                              <m:t>𝑘</m:t>
                            </m:r>
                            <m:r>
                              <a:rPr lang="en-US" sz="1800" i="1">
                                <a:latin typeface="Cambria Math" panose="02040503050406030204" pitchFamily="18" charset="0"/>
                              </a:rPr>
                              <m:t>    </m:t>
                            </m:r>
                            <m:r>
                              <a:rPr lang="en-US" sz="1800" i="1">
                                <a:latin typeface="Cambria Math" panose="02040503050406030204" pitchFamily="18" charset="0"/>
                              </a:rPr>
                              <m:t>𝑖𝑓</m:t>
                            </m:r>
                            <m:r>
                              <a:rPr lang="en-US" sz="1800" i="1">
                                <a:latin typeface="Cambria Math" panose="02040503050406030204" pitchFamily="18" charset="0"/>
                              </a:rPr>
                              <m:t> </m:t>
                            </m:r>
                            <m:r>
                              <a:rPr lang="de-CH" sz="1800" b="0" i="1" smtClean="0">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𝑘</m:t>
                            </m:r>
                          </m:e>
                        </m:eqArr>
                      </m:e>
                    </m:d>
                  </m:oMath>
                </a14:m>
                <a:r>
                  <a:rPr lang="en-US" sz="1800" dirty="0"/>
                  <a:t>. </a:t>
                </a:r>
                <a:endParaRPr lang="en-US" sz="1800" kern="1200" dirty="0" smtClean="0"/>
              </a:p>
              <a:p>
                <a:pPr marL="0" lvl="1" indent="-103188" algn="ctr">
                  <a:lnSpc>
                    <a:spcPct val="120000"/>
                  </a:lnSpc>
                  <a:buNone/>
                </a:pPr>
                <a:endParaRPr lang="en-US" sz="1800" kern="1200" dirty="0"/>
              </a:p>
              <a:p>
                <a:pPr marL="0" indent="0">
                  <a:lnSpc>
                    <a:spcPct val="150000"/>
                  </a:lnSpc>
                  <a:buNone/>
                </a:pPr>
                <a:r>
                  <a:rPr lang="en-US" sz="1800" kern="1200" dirty="0"/>
                  <a:t>4</a:t>
                </a:r>
                <a:r>
                  <a:rPr lang="en-US" sz="1800" kern="1200" dirty="0" smtClean="0"/>
                  <a:t>) </a:t>
                </a:r>
                <a:r>
                  <a:rPr lang="en-US" sz="1800" kern="1200" dirty="0"/>
                  <a:t>X is either simulated or its distribution is derived numerically (Panjer recursion) </a:t>
                </a:r>
              </a:p>
              <a:p>
                <a:pPr marL="265113" indent="-265113">
                  <a:lnSpc>
                    <a:spcPct val="150000"/>
                  </a:lnSpc>
                  <a:buNone/>
                </a:pPr>
                <a:r>
                  <a:rPr lang="en-US" sz="1800" kern="1200" dirty="0" smtClean="0"/>
                  <a:t>5) Finally portfolio value is evaluated (see next slide)</a:t>
                </a:r>
                <a:endParaRPr lang="en-US" sz="1800" dirty="0" smtClean="0"/>
              </a:p>
              <a:p>
                <a:pPr marL="0" indent="0">
                  <a:spcBef>
                    <a:spcPts val="0"/>
                  </a:spcBef>
                  <a:buNone/>
                </a:pPr>
                <a:endParaRPr lang="en-US" sz="1800" dirty="0"/>
              </a:p>
              <a:p>
                <a:pPr lvl="1">
                  <a:lnSpc>
                    <a:spcPct val="150000"/>
                  </a:lnSpc>
                  <a:buFont typeface="Arial" panose="020B0604020202020204" pitchFamily="34" charset="0"/>
                  <a:buChar char="•"/>
                </a:pPr>
                <a:endParaRPr lang="en-US" dirty="0"/>
              </a:p>
            </p:txBody>
          </p:sp>
        </mc:Choice>
        <mc:Fallback xmlns="">
          <p:sp>
            <p:nvSpPr>
              <p:cNvPr id="3" name="Textplatzhalter 2"/>
              <p:cNvSpPr>
                <a:spLocks noGrp="1" noRot="1" noChangeAspect="1" noMove="1" noResize="1" noEditPoints="1" noAdjustHandles="1" noChangeArrowheads="1" noChangeShapeType="1" noTextEdit="1"/>
              </p:cNvSpPr>
              <p:nvPr>
                <p:ph type="body" sz="quarter" idx="10"/>
              </p:nvPr>
            </p:nvSpPr>
            <p:spPr>
              <a:blipFill rotWithShape="0">
                <a:blip r:embed="rId3"/>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788258941"/>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endParaRPr lang="de-CH" dirty="0"/>
          </a:p>
        </p:txBody>
      </p:sp>
      <mc:AlternateContent xmlns:mc="http://schemas.openxmlformats.org/markup-compatibility/2006" xmlns:a14="http://schemas.microsoft.com/office/drawing/2010/main">
        <mc:Choice Requires="a14">
          <p:sp>
            <p:nvSpPr>
              <p:cNvPr id="3" name="Text Placeholder 2"/>
              <p:cNvSpPr>
                <a:spLocks noGrp="1"/>
              </p:cNvSpPr>
              <p:nvPr>
                <p:ph type="body" sz="quarter" idx="10"/>
              </p:nvPr>
            </p:nvSpPr>
            <p:spPr/>
            <p:txBody>
              <a:bodyPr/>
              <a:lstStyle/>
              <a:p>
                <a:pPr marL="0" indent="0">
                  <a:lnSpc>
                    <a:spcPct val="150000"/>
                  </a:lnSpc>
                  <a:buNone/>
                </a:pPr>
                <a:r>
                  <a:rPr lang="en-US" sz="1800" b="1" dirty="0" smtClean="0"/>
                  <a:t>How to evaluate the value of a cyber risk portfolio:</a:t>
                </a:r>
                <a:endParaRPr lang="en-US" sz="1800" b="1" dirty="0"/>
              </a:p>
              <a:p>
                <a:pPr lvl="1">
                  <a:lnSpc>
                    <a:spcPct val="150000"/>
                  </a:lnSpc>
                  <a:buFont typeface="Arial" panose="020B0604020202020204" pitchFamily="34" charset="0"/>
                  <a:buChar char="•"/>
                </a:pPr>
                <a:r>
                  <a:rPr lang="en-US" sz="1800" dirty="0" err="1"/>
                  <a:t>VaR</a:t>
                </a:r>
                <a:r>
                  <a:rPr lang="en-US" sz="1800" dirty="0"/>
                  <a:t>: </a:t>
                </a:r>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𝑢</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𝑓</m:t>
                    </m:r>
                    <m:r>
                      <a:rPr lang="en-US" sz="1800" i="1">
                        <a:latin typeface="Cambria Math" panose="02040503050406030204" pitchFamily="18" charset="0"/>
                      </a:rPr>
                      <m:t>(</m:t>
                    </m:r>
                    <m:r>
                      <a:rPr lang="en-US" sz="1800" i="1">
                        <a:latin typeface="Cambria Math" panose="02040503050406030204" pitchFamily="18" charset="0"/>
                      </a:rPr>
                      <m:t>𝐸</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𝑉𝑎𝑅</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oMath>
                </a14:m>
                <a:r>
                  <a:rPr lang="en-US" sz="1800" dirty="0"/>
                  <a:t> </a:t>
                </a:r>
                <a:endParaRPr lang="en-US" sz="1800" dirty="0" smtClean="0"/>
              </a:p>
              <a:p>
                <a:pPr lvl="2">
                  <a:lnSpc>
                    <a:spcPct val="150000"/>
                  </a:lnSpc>
                  <a:buFont typeface="Arial" panose="020B0604020202020204" pitchFamily="34" charset="0"/>
                  <a:buChar char="•"/>
                </a:pPr>
                <a:r>
                  <a:rPr lang="en-US" sz="1800" dirty="0" smtClean="0"/>
                  <a:t>Would </a:t>
                </a:r>
                <a:r>
                  <a:rPr lang="en-US" sz="1800" dirty="0"/>
                  <a:t>be the </a:t>
                </a:r>
                <a:r>
                  <a:rPr lang="en-US" sz="1800" dirty="0" smtClean="0"/>
                  <a:t>perspective of </a:t>
                </a:r>
                <a:r>
                  <a:rPr lang="en-US" sz="1800" dirty="0"/>
                  <a:t>the regulator or risk </a:t>
                </a:r>
                <a:r>
                  <a:rPr lang="en-US" sz="1800" dirty="0" smtClean="0"/>
                  <a:t>management </a:t>
                </a:r>
                <a:r>
                  <a:rPr lang="en-US" sz="1800" dirty="0"/>
                  <a:t>(anyone </a:t>
                </a:r>
                <a:r>
                  <a:rPr lang="en-US" sz="1800" dirty="0" smtClean="0"/>
                  <a:t>who </a:t>
                </a:r>
                <a:r>
                  <a:rPr lang="en-US" sz="1800" dirty="0"/>
                  <a:t>is sensitive to extreme losses</a:t>
                </a:r>
                <a:r>
                  <a:rPr lang="en-US" sz="1800" dirty="0" smtClean="0"/>
                  <a:t>)</a:t>
                </a:r>
              </a:p>
              <a:p>
                <a:pPr lvl="2">
                  <a:lnSpc>
                    <a:spcPct val="150000"/>
                  </a:lnSpc>
                  <a:buFont typeface="Arial" panose="020B0604020202020204" pitchFamily="34" charset="0"/>
                  <a:buChar char="•"/>
                </a:pPr>
                <a:r>
                  <a:rPr lang="en-US" sz="1800" dirty="0" smtClean="0"/>
                  <a:t>But management and share holders like large downside risk (default put options)</a:t>
                </a:r>
                <a:endParaRPr lang="en-US" sz="1800" dirty="0"/>
              </a:p>
              <a:p>
                <a:pPr lvl="1">
                  <a:lnSpc>
                    <a:spcPct val="150000"/>
                  </a:lnSpc>
                  <a:buFont typeface="Arial" panose="020B0604020202020204" pitchFamily="34" charset="0"/>
                  <a:buChar char="•"/>
                </a:pPr>
                <a:r>
                  <a:rPr lang="en-US" sz="1800" dirty="0"/>
                  <a:t>Expected utility </a:t>
                </a:r>
                <a:r>
                  <a:rPr lang="en-US" sz="1800" dirty="0" smtClean="0"/>
                  <a:t>function:</a:t>
                </a:r>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𝐸</m:t>
                    </m:r>
                    <m:d>
                      <m:dPr>
                        <m:ctrlPr>
                          <a:rPr lang="de-CH" sz="1800" i="1">
                            <a:latin typeface="Cambria Math" panose="02040503050406030204" pitchFamily="18" charset="0"/>
                          </a:rPr>
                        </m:ctrlPr>
                      </m:dPr>
                      <m:e>
                        <m:r>
                          <a:rPr lang="de-CH" sz="1800" b="0" i="1" smtClean="0">
                            <a:latin typeface="Cambria Math" panose="02040503050406030204" pitchFamily="18" charset="0"/>
                          </a:rPr>
                          <m:t>𝑢</m:t>
                        </m:r>
                        <m:d>
                          <m:dPr>
                            <m:ctrlPr>
                              <a:rPr lang="de-CH" sz="1800" i="1">
                                <a:latin typeface="Cambria Math" panose="02040503050406030204" pitchFamily="18" charset="0"/>
                              </a:rPr>
                            </m:ctrlPr>
                          </m:dPr>
                          <m:e>
                            <m:r>
                              <a:rPr lang="de-CH" sz="1800" b="0" i="1" smtClean="0">
                                <a:latin typeface="Cambria Math" panose="02040503050406030204" pitchFamily="18" charset="0"/>
                              </a:rPr>
                              <m:t>𝑋</m:t>
                            </m:r>
                          </m:e>
                        </m:d>
                      </m:e>
                    </m:d>
                  </m:oMath>
                </a14:m>
                <a:r>
                  <a:rPr lang="en-US" sz="1800" dirty="0" smtClean="0"/>
                  <a:t> </a:t>
                </a:r>
              </a:p>
              <a:p>
                <a:pPr lvl="2">
                  <a:lnSpc>
                    <a:spcPct val="150000"/>
                  </a:lnSpc>
                  <a:buFont typeface="Arial" panose="020B0604020202020204" pitchFamily="34" charset="0"/>
                  <a:buChar char="•"/>
                </a:pPr>
                <a:r>
                  <a:rPr lang="en-US" sz="1800" dirty="0" smtClean="0"/>
                  <a:t>Better description of management’s decisions?</a:t>
                </a:r>
                <a:endParaRPr lang="en-US" sz="1800" dirty="0"/>
              </a:p>
              <a:p>
                <a:pPr lvl="1">
                  <a:lnSpc>
                    <a:spcPct val="150000"/>
                  </a:lnSpc>
                  <a:buFont typeface="Arial" panose="020B0604020202020204" pitchFamily="34" charset="0"/>
                  <a:buChar char="•"/>
                </a:pPr>
                <a:r>
                  <a:rPr lang="en-US" sz="1800" dirty="0"/>
                  <a:t>Prospect theory</a:t>
                </a:r>
                <a:r>
                  <a:rPr lang="en-US" sz="1800" dirty="0" smtClean="0"/>
                  <a:t>? </a:t>
                </a:r>
                <a:endParaRPr lang="en-US" sz="1800" dirty="0"/>
              </a:p>
            </p:txBody>
          </p:sp>
        </mc:Choice>
        <mc:Fallback xmlns="">
          <p:sp>
            <p:nvSpPr>
              <p:cNvPr id="3" name="Text Placeholder 2"/>
              <p:cNvSpPr>
                <a:spLocks noGrp="1" noRot="1" noChangeAspect="1" noMove="1" noResize="1" noEditPoints="1" noAdjustHandles="1" noChangeArrowheads="1" noChangeShapeType="1" noTextEdit="1"/>
              </p:cNvSpPr>
              <p:nvPr>
                <p:ph type="body" sz="quarter" idx="10"/>
              </p:nvPr>
            </p:nvSpPr>
            <p:spPr>
              <a:blipFill rotWithShape="0">
                <a:blip r:embed="rId3"/>
                <a:stretch>
                  <a:fillRect l="-514" b="-1828"/>
                </a:stretch>
              </a:blipFill>
            </p:spPr>
            <p:txBody>
              <a:bodyPr/>
              <a:lstStyle/>
              <a:p>
                <a:r>
                  <a:rPr lang="de-CH">
                    <a:noFill/>
                  </a:rPr>
                  <a:t> </a:t>
                </a:r>
              </a:p>
            </p:txBody>
          </p:sp>
        </mc:Fallback>
      </mc:AlternateContent>
    </p:spTree>
    <p:extLst>
      <p:ext uri="{BB962C8B-B14F-4D97-AF65-F5344CB8AC3E}">
        <p14:creationId xmlns:p14="http://schemas.microsoft.com/office/powerpoint/2010/main" val="3759603696"/>
      </p:ext>
    </p:extLst>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Cyber Risk and Diversification </a:t>
            </a:r>
            <a:endParaRPr lang="en-US" dirty="0"/>
          </a:p>
        </p:txBody>
      </p:sp>
      <p:sp>
        <p:nvSpPr>
          <p:cNvPr id="3" name="Textplatzhalter 2"/>
          <p:cNvSpPr>
            <a:spLocks noGrp="1"/>
          </p:cNvSpPr>
          <p:nvPr>
            <p:ph type="body" sz="quarter" idx="10"/>
          </p:nvPr>
        </p:nvSpPr>
        <p:spPr>
          <a:xfrm>
            <a:off x="1009651" y="1203326"/>
            <a:ext cx="5290556" cy="392842"/>
          </a:xfrm>
        </p:spPr>
        <p:txBody>
          <a:bodyPr/>
          <a:lstStyle/>
          <a:p>
            <a:pPr marL="0" indent="0">
              <a:buNone/>
            </a:pPr>
            <a:r>
              <a:rPr lang="en-US" sz="1800" b="1" dirty="0" smtClean="0"/>
              <a:t>Merits of Diversification</a:t>
            </a:r>
            <a:endParaRPr lang="en-US" sz="1800" b="1" dirty="0"/>
          </a:p>
        </p:txBody>
      </p:sp>
      <p:pic>
        <p:nvPicPr>
          <p:cNvPr id="14" name="Grafik 13"/>
          <p:cNvPicPr/>
          <p:nvPr/>
        </p:nvPicPr>
        <p:blipFill>
          <a:blip r:embed="rId3"/>
          <a:stretch>
            <a:fillRect/>
          </a:stretch>
        </p:blipFill>
        <p:spPr>
          <a:xfrm>
            <a:off x="557848" y="1712063"/>
            <a:ext cx="5513759" cy="4099290"/>
          </a:xfrm>
          <a:prstGeom prst="rect">
            <a:avLst/>
          </a:prstGeom>
        </p:spPr>
      </p:pic>
      <p:pic>
        <p:nvPicPr>
          <p:cNvPr id="15" name="Grafik 14"/>
          <p:cNvPicPr/>
          <p:nvPr/>
        </p:nvPicPr>
        <p:blipFill>
          <a:blip r:embed="rId4"/>
          <a:stretch>
            <a:fillRect/>
          </a:stretch>
        </p:blipFill>
        <p:spPr>
          <a:xfrm>
            <a:off x="6300207" y="1653811"/>
            <a:ext cx="5248593" cy="4157542"/>
          </a:xfrm>
          <a:prstGeom prst="rect">
            <a:avLst/>
          </a:prstGeom>
        </p:spPr>
      </p:pic>
      <p:sp>
        <p:nvSpPr>
          <p:cNvPr id="18" name="Textplatzhalter 2"/>
          <p:cNvSpPr txBox="1">
            <a:spLocks/>
          </p:cNvSpPr>
          <p:nvPr/>
        </p:nvSpPr>
        <p:spPr>
          <a:xfrm>
            <a:off x="895351" y="5709080"/>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Independent</a:t>
            </a:r>
            <a:endParaRPr lang="en-US" sz="1800" kern="0" dirty="0"/>
          </a:p>
        </p:txBody>
      </p:sp>
      <p:sp>
        <p:nvSpPr>
          <p:cNvPr id="19" name="Textplatzhalter 2"/>
          <p:cNvSpPr txBox="1">
            <a:spLocks/>
          </p:cNvSpPr>
          <p:nvPr/>
        </p:nvSpPr>
        <p:spPr>
          <a:xfrm>
            <a:off x="6838951" y="5722453"/>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Dependent</a:t>
            </a:r>
            <a:endParaRPr lang="en-US" sz="1800" kern="0" dirty="0"/>
          </a:p>
        </p:txBody>
      </p:sp>
    </p:spTree>
    <p:extLst>
      <p:ext uri="{BB962C8B-B14F-4D97-AF65-F5344CB8AC3E}">
        <p14:creationId xmlns:p14="http://schemas.microsoft.com/office/powerpoint/2010/main" val="2713152553"/>
      </p:ext>
    </p:extLst>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Cyber Risk and Diversification </a:t>
            </a:r>
            <a:endParaRPr lang="de-CH" dirty="0"/>
          </a:p>
        </p:txBody>
      </p:sp>
      <p:sp>
        <p:nvSpPr>
          <p:cNvPr id="3" name="Text Placeholder 2"/>
          <p:cNvSpPr>
            <a:spLocks noGrp="1"/>
          </p:cNvSpPr>
          <p:nvPr>
            <p:ph type="body" sz="quarter" idx="10"/>
          </p:nvPr>
        </p:nvSpPr>
        <p:spPr>
          <a:xfrm>
            <a:off x="927101" y="1201738"/>
            <a:ext cx="10248900" cy="436562"/>
          </a:xfrm>
        </p:spPr>
        <p:txBody>
          <a:bodyPr/>
          <a:lstStyle/>
          <a:p>
            <a:pPr marL="0" indent="0">
              <a:buNone/>
            </a:pPr>
            <a:r>
              <a:rPr lang="en-US" sz="2000" b="1" dirty="0" smtClean="0"/>
              <a:t>Reinsurance / Insurance pool</a:t>
            </a:r>
            <a:endParaRPr lang="en-US" sz="2000" b="1" dirty="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519189298"/>
                  </p:ext>
                </p:extLst>
              </p:nvPr>
            </p:nvGraphicFramePr>
            <p:xfrm>
              <a:off x="2680832" y="1803400"/>
              <a:ext cx="6524952" cy="4540274"/>
            </p:xfrm>
            <a:graphic>
              <a:graphicData uri="http://schemas.openxmlformats.org/drawingml/2006/table">
                <a:tbl>
                  <a:tblPr firstRow="1" firstCol="1" bandRow="1"/>
                  <a:tblGrid>
                    <a:gridCol w="6524952"/>
                  </a:tblGrid>
                  <a:tr h="659931">
                    <a:tc>
                      <a:txBody>
                        <a:bodyPr/>
                        <a:lstStyle/>
                        <a:p>
                          <a:pPr algn="just">
                            <a:lnSpc>
                              <a:spcPct val="150000"/>
                            </a:lnSpc>
                            <a:spcBef>
                              <a:spcPts val="600"/>
                            </a:spcBef>
                            <a:spcAft>
                              <a:spcPts val="0"/>
                            </a:spcAft>
                          </a:pPr>
                          <a:r>
                            <a:rPr lang="en-US" sz="11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Figure </a:t>
                          </a:r>
                          <a:r>
                            <a:rPr lang="en-US" sz="1100" b="1" kern="100" dirty="0">
                              <a:effectLst/>
                              <a:latin typeface="Times New Roman" panose="02020603050405020304" pitchFamily="18" charset="0"/>
                              <a:ea typeface="Calibri" panose="020F0502020204030204" pitchFamily="34" charset="0"/>
                              <a:cs typeface="Times New Roman" panose="02020603050405020304" pitchFamily="18" charset="0"/>
                            </a:rPr>
                            <a:t>6</a:t>
                          </a:r>
                          <a:endParaRPr lang="de-CH" sz="1100" kern="100" dirty="0">
                            <a:effectLst/>
                            <a:latin typeface="Times New Roman" panose="02020603050405020304" pitchFamily="18" charset="0"/>
                            <a:ea typeface="SimSun" panose="02010600030101010101" pitchFamily="2" charset="-122"/>
                            <a:cs typeface="Times New Roman" panose="02020603050405020304" pitchFamily="18" charset="0"/>
                          </a:endParaRPr>
                        </a:p>
                        <a:p>
                          <a:pPr algn="just">
                            <a:lnSpc>
                              <a:spcPct val="150000"/>
                            </a:lnSpc>
                            <a:spcBef>
                              <a:spcPts val="600"/>
                            </a:spcBef>
                            <a:spcAft>
                              <a:spcPts val="0"/>
                            </a:spcAft>
                          </a:pPr>
                          <a:r>
                            <a:rPr lang="en-US"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Diversification and Expected Utility (Pareto Model)</a:t>
                          </a:r>
                          <a:endParaRPr lang="de-CH" sz="11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441431">
                    <a:tc>
                      <a:txBody>
                        <a:bodyPr/>
                        <a:lstStyle/>
                        <a:p>
                          <a:pPr algn="l">
                            <a:lnSpc>
                              <a:spcPct val="150000"/>
                            </a:lnSpc>
                            <a:spcBef>
                              <a:spcPts val="600"/>
                            </a:spcBef>
                            <a:spcAft>
                              <a:spcPts val="0"/>
                            </a:spcAft>
                          </a:pPr>
                          <a:endParaRPr lang="en-US" sz="1100" kern="1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420492">
                    <a:tc>
                      <a:txBody>
                        <a:bodyPr/>
                        <a:lstStyle/>
                        <a:p>
                          <a:pPr algn="just">
                            <a:lnSpc>
                              <a:spcPct val="120000"/>
                            </a:lnSpc>
                            <a:spcBef>
                              <a:spcPts val="600"/>
                            </a:spcBef>
                            <a:spcAft>
                              <a:spcPts val="0"/>
                            </a:spcAft>
                          </a:pPr>
                          <a:r>
                            <a:rPr lang="en-US" sz="1200" i="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Note:</a:t>
                          </a:r>
                          <a:r>
                            <a:rPr lang="en-US" sz="12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kern="100" dirty="0">
                              <a:effectLst/>
                              <a:latin typeface="Arial" panose="020B0604020202020204" pitchFamily="34" charset="0"/>
                              <a:ea typeface="Calibri" panose="020F0502020204030204" pitchFamily="34" charset="0"/>
                              <a:cs typeface="Arial" panose="020B0604020202020204" pitchFamily="34" charset="0"/>
                            </a:rPr>
                            <a:t>For this analysis we use the following parameters: </a:t>
                          </a:r>
                          <a14:m>
                            <m:oMath xmlns:m="http://schemas.openxmlformats.org/officeDocument/2006/math">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𝑘</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=60</m:t>
                              </m:r>
                            </m:oMath>
                          </a14:m>
                          <a:r>
                            <a:rPr lang="en-US" sz="1200" kern="100" dirty="0">
                              <a:effectLst/>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𝜇</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=6.6</m:t>
                              </m:r>
                            </m:oMath>
                          </a14:m>
                          <a:r>
                            <a:rPr lang="en-US" sz="1200" kern="100" dirty="0">
                              <a:effectLst/>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𝑞</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=15%</m:t>
                              </m:r>
                            </m:oMath>
                          </a14:m>
                          <a:r>
                            <a:rPr lang="en-US" sz="1200" kern="100" dirty="0">
                              <a:effectLst/>
                              <a:latin typeface="Arial" panose="020B0604020202020204" pitchFamily="34" charset="0"/>
                              <a:ea typeface="Calibri" panose="020F0502020204030204" pitchFamily="34" charset="0"/>
                              <a:cs typeface="Arial" panose="020B0604020202020204" pitchFamily="34" charset="0"/>
                            </a:rPr>
                            <a:t>, </a:t>
                          </a:r>
                          <a14:m>
                            <m:oMath xmlns:m="http://schemas.openxmlformats.org/officeDocument/2006/math">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𝛽</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=0.0315</m:t>
                              </m:r>
                            </m:oMath>
                          </a14:m>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kern="100" dirty="0">
                              <a:effectLst/>
                              <a:latin typeface="Arial" panose="020B0604020202020204" pitchFamily="34" charset="0"/>
                              <a:ea typeface="Times New Roman" panose="02020603050405020304" pitchFamily="18" charset="0"/>
                              <a:cs typeface="Arial" panose="020B0604020202020204" pitchFamily="34" charset="0"/>
                            </a:rPr>
                            <a:t>and </a:t>
                          </a:r>
                          <a14:m>
                            <m:oMath xmlns:m="http://schemas.openxmlformats.org/officeDocument/2006/math">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𝑃𝑎𝑟𝑒𝑡𝑜</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 </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𝑖𝑛𝑑𝑒𝑥</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 (</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𝛼</m:t>
                              </m:r>
                              <m:r>
                                <a:rPr lang="en-US" sz="1200" i="1" kern="100">
                                  <a:effectLst/>
                                  <a:latin typeface="Cambria Math" panose="02040503050406030204" pitchFamily="18" charset="0"/>
                                  <a:ea typeface="Calibri" panose="020F0502020204030204" pitchFamily="34" charset="0"/>
                                  <a:cs typeface="Times New Roman" panose="02020603050405020304" pitchFamily="18" charset="0"/>
                                </a:rPr>
                                <m:t>)=1</m:t>
                              </m:r>
                            </m:oMath>
                          </a14:m>
                          <a:r>
                            <a:rPr lang="en-US" sz="1200" kern="100" dirty="0">
                              <a:effectLst/>
                              <a:latin typeface="Arial" panose="020B0604020202020204" pitchFamily="34" charset="0"/>
                              <a:ea typeface="Times New Roman" panose="02020603050405020304" pitchFamily="18" charset="0"/>
                              <a:cs typeface="Arial" panose="020B0604020202020204" pitchFamily="34" charset="0"/>
                            </a:rPr>
                            <a:t>.</a:t>
                          </a:r>
                          <a:endParaRPr lang="de-CH" sz="1200" kern="1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lnL>
                          <a:noFill/>
                        </a:lnL>
                        <a:lnR>
                          <a:noFill/>
                        </a:lnR>
                        <a:lnT>
                          <a:noFill/>
                        </a:lnT>
                        <a:lnB>
                          <a:noFill/>
                        </a:lnB>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519189298"/>
                  </p:ext>
                </p:extLst>
              </p:nvPr>
            </p:nvGraphicFramePr>
            <p:xfrm>
              <a:off x="2680832" y="1803400"/>
              <a:ext cx="6524952" cy="4540274"/>
            </p:xfrm>
            <a:graphic>
              <a:graphicData uri="http://schemas.openxmlformats.org/drawingml/2006/table">
                <a:tbl>
                  <a:tblPr firstRow="1" firstCol="1" bandRow="1"/>
                  <a:tblGrid>
                    <a:gridCol w="6524952"/>
                  </a:tblGrid>
                  <a:tr h="659931">
                    <a:tc>
                      <a:txBody>
                        <a:bodyPr/>
                        <a:lstStyle/>
                        <a:p>
                          <a:pPr algn="just">
                            <a:lnSpc>
                              <a:spcPct val="150000"/>
                            </a:lnSpc>
                            <a:spcBef>
                              <a:spcPts val="600"/>
                            </a:spcBef>
                            <a:spcAft>
                              <a:spcPts val="0"/>
                            </a:spcAft>
                          </a:pPr>
                          <a:r>
                            <a:rPr lang="en-US" sz="11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Figure </a:t>
                          </a:r>
                          <a:r>
                            <a:rPr lang="en-US" sz="1100" b="1" kern="100" dirty="0">
                              <a:effectLst/>
                              <a:latin typeface="Times New Roman" panose="02020603050405020304" pitchFamily="18" charset="0"/>
                              <a:ea typeface="Calibri" panose="020F0502020204030204" pitchFamily="34" charset="0"/>
                              <a:cs typeface="Times New Roman" panose="02020603050405020304" pitchFamily="18" charset="0"/>
                            </a:rPr>
                            <a:t>6</a:t>
                          </a:r>
                          <a:endParaRPr lang="de-CH" sz="1100" kern="100" dirty="0">
                            <a:effectLst/>
                            <a:latin typeface="Times New Roman" panose="02020603050405020304" pitchFamily="18" charset="0"/>
                            <a:ea typeface="SimSun" panose="02010600030101010101" pitchFamily="2" charset="-122"/>
                            <a:cs typeface="Times New Roman" panose="02020603050405020304" pitchFamily="18" charset="0"/>
                          </a:endParaRPr>
                        </a:p>
                        <a:p>
                          <a:pPr algn="just">
                            <a:lnSpc>
                              <a:spcPct val="150000"/>
                            </a:lnSpc>
                            <a:spcBef>
                              <a:spcPts val="600"/>
                            </a:spcBef>
                            <a:spcAft>
                              <a:spcPts val="0"/>
                            </a:spcAft>
                          </a:pPr>
                          <a:r>
                            <a:rPr lang="en-US" sz="11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Diversification and Expected Utility (Pareto Model)</a:t>
                          </a:r>
                          <a:endParaRPr lang="de-CH" sz="1100" kern="1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a:noFill/>
                        </a:lnL>
                        <a:lnR>
                          <a:noFill/>
                        </a:lnR>
                        <a:lnT>
                          <a:noFill/>
                        </a:lnT>
                        <a:lnB>
                          <a:noFill/>
                        </a:lnB>
                      </a:tcPr>
                    </a:tc>
                  </a:tr>
                  <a:tr h="3441431">
                    <a:tc>
                      <a:txBody>
                        <a:bodyPr/>
                        <a:lstStyle/>
                        <a:p>
                          <a:pPr algn="l">
                            <a:lnSpc>
                              <a:spcPct val="150000"/>
                            </a:lnSpc>
                            <a:spcBef>
                              <a:spcPts val="600"/>
                            </a:spcBef>
                            <a:spcAft>
                              <a:spcPts val="0"/>
                            </a:spcAft>
                          </a:pPr>
                          <a:endParaRPr lang="en-US" sz="1100" kern="1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438912">
                    <a:tc>
                      <a:txBody>
                        <a:bodyPr/>
                        <a:lstStyle/>
                        <a:p>
                          <a:endParaRPr lang="de-DE"/>
                        </a:p>
                      </a:txBody>
                      <a:tcPr marL="68580" marR="68580" marT="0" marB="0">
                        <a:lnL>
                          <a:noFill/>
                        </a:lnL>
                        <a:lnR>
                          <a:noFill/>
                        </a:lnR>
                        <a:lnT>
                          <a:noFill/>
                        </a:lnT>
                        <a:lnB>
                          <a:noFill/>
                        </a:lnB>
                        <a:blipFill rotWithShape="0">
                          <a:blip r:embed="rId3"/>
                          <a:stretch>
                            <a:fillRect t="-936111" b="-15278"/>
                          </a:stretch>
                        </a:blipFill>
                      </a:tcPr>
                    </a:tc>
                  </a:tr>
                </a:tbl>
              </a:graphicData>
            </a:graphic>
          </p:graphicFrame>
        </mc:Fallback>
      </mc:AlternateContent>
      <p:pic>
        <p:nvPicPr>
          <p:cNvPr id="3074" name="Grafik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0832" y="1638300"/>
            <a:ext cx="6664598" cy="420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584442"/>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Excursion: Cyber Risk and Regulation </a:t>
            </a:r>
            <a:endParaRPr lang="en-US" dirty="0"/>
          </a:p>
        </p:txBody>
      </p:sp>
      <p:sp>
        <p:nvSpPr>
          <p:cNvPr id="3" name="Textplatzhalter 2"/>
          <p:cNvSpPr>
            <a:spLocks noGrp="1"/>
          </p:cNvSpPr>
          <p:nvPr>
            <p:ph type="body" sz="quarter" idx="10"/>
          </p:nvPr>
        </p:nvSpPr>
        <p:spPr>
          <a:xfrm>
            <a:off x="-330484" y="1122994"/>
            <a:ext cx="9075979" cy="371856"/>
          </a:xfrm>
        </p:spPr>
        <p:txBody>
          <a:bodyPr/>
          <a:lstStyle/>
          <a:p>
            <a:pPr marL="947737" lvl="2" indent="0">
              <a:buNone/>
            </a:pPr>
            <a:r>
              <a:rPr lang="en-US" sz="1800" b="1" dirty="0" smtClean="0"/>
              <a:t>Survival probability</a:t>
            </a:r>
          </a:p>
          <a:p>
            <a:pPr marL="479425" lvl="1" indent="0">
              <a:buNone/>
            </a:pPr>
            <a:endParaRPr lang="en-US" sz="1800"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0922" y="2062794"/>
            <a:ext cx="5798009" cy="405860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94388" y="2062794"/>
            <a:ext cx="5798009" cy="4058606"/>
          </a:xfrm>
          <a:prstGeom prst="rect">
            <a:avLst/>
          </a:prstGeom>
        </p:spPr>
      </p:pic>
      <p:sp>
        <p:nvSpPr>
          <p:cNvPr id="6" name="Textplatzhalter 2"/>
          <p:cNvSpPr txBox="1">
            <a:spLocks/>
          </p:cNvSpPr>
          <p:nvPr/>
        </p:nvSpPr>
        <p:spPr>
          <a:xfrm>
            <a:off x="817321" y="1592894"/>
            <a:ext cx="4364279" cy="371856"/>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947737" lvl="2" indent="0">
              <a:buNone/>
            </a:pPr>
            <a:r>
              <a:rPr lang="en-US" sz="1800" kern="0" dirty="0" smtClean="0"/>
              <a:t>RBC</a:t>
            </a:r>
          </a:p>
          <a:p>
            <a:pPr lvl="1"/>
            <a:endParaRPr lang="en-US" sz="1800" kern="0" dirty="0"/>
          </a:p>
        </p:txBody>
      </p:sp>
      <p:sp>
        <p:nvSpPr>
          <p:cNvPr id="7" name="Textplatzhalter 2"/>
          <p:cNvSpPr txBox="1">
            <a:spLocks/>
          </p:cNvSpPr>
          <p:nvPr/>
        </p:nvSpPr>
        <p:spPr>
          <a:xfrm>
            <a:off x="5529021" y="1524919"/>
            <a:ext cx="4364279" cy="371856"/>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947737" lvl="2" indent="0">
              <a:buNone/>
            </a:pPr>
            <a:r>
              <a:rPr lang="en-US" sz="1800" kern="0" dirty="0" smtClean="0"/>
              <a:t>SII</a:t>
            </a:r>
          </a:p>
          <a:p>
            <a:pPr lvl="1"/>
            <a:endParaRPr lang="en-US" sz="1800" kern="0" dirty="0"/>
          </a:p>
        </p:txBody>
      </p:sp>
    </p:spTree>
    <p:extLst>
      <p:ext uri="{BB962C8B-B14F-4D97-AF65-F5344CB8AC3E}">
        <p14:creationId xmlns:p14="http://schemas.microsoft.com/office/powerpoint/2010/main" val="2033960262"/>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sz="quarter" idx="10"/>
          </p:nvPr>
        </p:nvSpPr>
        <p:spPr/>
        <p:txBody>
          <a:bodyPr/>
          <a:lstStyle/>
          <a:p>
            <a:pPr marL="0" indent="0">
              <a:lnSpc>
                <a:spcPct val="150000"/>
              </a:lnSpc>
              <a:buNone/>
            </a:pPr>
            <a:r>
              <a:rPr lang="en-US" sz="1800" b="1" kern="1200" dirty="0" smtClean="0"/>
              <a:t>Findings</a:t>
            </a:r>
          </a:p>
          <a:p>
            <a:pPr>
              <a:lnSpc>
                <a:spcPct val="150000"/>
              </a:lnSpc>
              <a:buFont typeface="Arial" panose="020B0604020202020204" pitchFamily="34" charset="0"/>
              <a:buChar char="•"/>
            </a:pPr>
            <a:r>
              <a:rPr lang="en-US" sz="1800" kern="1200" dirty="0" smtClean="0"/>
              <a:t>Very heavy </a:t>
            </a:r>
            <a:r>
              <a:rPr lang="en-US" sz="1800" kern="1200" dirty="0"/>
              <a:t>tails and strong </a:t>
            </a:r>
            <a:r>
              <a:rPr lang="en-US" sz="1800" kern="1200" dirty="0" smtClean="0"/>
              <a:t>(tail) dependencies cause diversification to fail:</a:t>
            </a:r>
          </a:p>
          <a:p>
            <a:pPr lvl="1">
              <a:lnSpc>
                <a:spcPct val="150000"/>
              </a:lnSpc>
              <a:buFont typeface="Wingdings" panose="05000000000000000000" pitchFamily="2" charset="2"/>
              <a:buChar char="Ø"/>
            </a:pPr>
            <a:r>
              <a:rPr lang="en-US" sz="1800" kern="1200" dirty="0" smtClean="0"/>
              <a:t>Genuine non-diversification trap</a:t>
            </a:r>
          </a:p>
          <a:p>
            <a:pPr lvl="1">
              <a:lnSpc>
                <a:spcPct val="150000"/>
              </a:lnSpc>
              <a:buFont typeface="Wingdings" panose="05000000000000000000" pitchFamily="2" charset="2"/>
              <a:buChar char="Ø"/>
            </a:pPr>
            <a:r>
              <a:rPr lang="en-US" sz="1800" kern="1200" dirty="0" smtClean="0"/>
              <a:t>Market stays underdeveloped unless subsidized</a:t>
            </a:r>
          </a:p>
          <a:p>
            <a:pPr lvl="1">
              <a:lnSpc>
                <a:spcPct val="150000"/>
              </a:lnSpc>
              <a:buFont typeface="Wingdings" panose="05000000000000000000" pitchFamily="2" charset="2"/>
              <a:buChar char="Ø"/>
            </a:pPr>
            <a:r>
              <a:rPr lang="en-US" sz="1800" kern="1200" dirty="0" smtClean="0"/>
              <a:t>However, a subsidized market might not be desirable from societies welfare perspective.</a:t>
            </a:r>
          </a:p>
          <a:p>
            <a:pPr>
              <a:lnSpc>
                <a:spcPct val="150000"/>
              </a:lnSpc>
              <a:buFont typeface="Arial" panose="020B0604020202020204" pitchFamily="34" charset="0"/>
              <a:buChar char="•"/>
            </a:pPr>
            <a:r>
              <a:rPr lang="en-US" sz="1800" kern="1200" dirty="0" smtClean="0"/>
              <a:t>Very heavy tails </a:t>
            </a:r>
            <a:r>
              <a:rPr lang="en-US" sz="1800" kern="1200" dirty="0"/>
              <a:t>combined with cover limits / limited </a:t>
            </a:r>
            <a:r>
              <a:rPr lang="en-US" sz="1800" kern="1200" dirty="0" smtClean="0"/>
              <a:t>liability might cause a U-shaped portfolio values: </a:t>
            </a:r>
          </a:p>
          <a:p>
            <a:pPr lvl="1">
              <a:lnSpc>
                <a:spcPct val="150000"/>
              </a:lnSpc>
              <a:buFont typeface="Wingdings" panose="05000000000000000000" pitchFamily="2" charset="2"/>
              <a:buChar char="Ø"/>
            </a:pPr>
            <a:r>
              <a:rPr lang="en-US" sz="1800" kern="1200" dirty="0" smtClean="0"/>
              <a:t>Market </a:t>
            </a:r>
            <a:r>
              <a:rPr lang="en-US" sz="1800" kern="1200" dirty="0"/>
              <a:t>stays underdeveloped </a:t>
            </a:r>
            <a:r>
              <a:rPr lang="en-US" sz="1800" kern="1200" dirty="0" smtClean="0"/>
              <a:t>if coordination problem is not solved </a:t>
            </a:r>
          </a:p>
          <a:p>
            <a:pPr lvl="1">
              <a:lnSpc>
                <a:spcPct val="150000"/>
              </a:lnSpc>
              <a:buFont typeface="Wingdings" panose="05000000000000000000" pitchFamily="2" charset="2"/>
              <a:buChar char="Ø"/>
            </a:pPr>
            <a:r>
              <a:rPr lang="en-US" sz="1800" kern="1200" dirty="0" smtClean="0"/>
              <a:t>Utility eventually negative on an individual level but positive on a market level.</a:t>
            </a:r>
          </a:p>
          <a:p>
            <a:pPr lvl="1">
              <a:lnSpc>
                <a:spcPct val="150000"/>
              </a:lnSpc>
              <a:buFont typeface="Wingdings" panose="05000000000000000000" pitchFamily="2" charset="2"/>
              <a:buChar char="Ø"/>
            </a:pPr>
            <a:r>
              <a:rPr lang="en-US" sz="1800" kern="1200" dirty="0" smtClean="0"/>
              <a:t>Public support desirable</a:t>
            </a:r>
          </a:p>
        </p:txBody>
      </p:sp>
    </p:spTree>
    <p:extLst>
      <p:ext uri="{BB962C8B-B14F-4D97-AF65-F5344CB8AC3E}">
        <p14:creationId xmlns:p14="http://schemas.microsoft.com/office/powerpoint/2010/main" val="3926768648"/>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a:p>
          <a:p>
            <a:endParaRPr lang="en-GB" dirty="0"/>
          </a:p>
        </p:txBody>
      </p:sp>
      <p:sp>
        <p:nvSpPr>
          <p:cNvPr id="5" name="Textfeld 4"/>
          <p:cNvSpPr txBox="1"/>
          <p:nvPr/>
        </p:nvSpPr>
        <p:spPr>
          <a:xfrm>
            <a:off x="838199" y="1341438"/>
            <a:ext cx="10683875" cy="3693319"/>
          </a:xfrm>
          <a:prstGeom prst="rect">
            <a:avLst/>
          </a:prstGeom>
          <a:noFill/>
        </p:spPr>
        <p:txBody>
          <a:bodyPr wrap="square" rtlCol="0">
            <a:spAutoFit/>
          </a:bodyPr>
          <a:lstStyle/>
          <a:p>
            <a:pPr>
              <a:lnSpc>
                <a:spcPct val="150000"/>
              </a:lnSpc>
            </a:pPr>
            <a:r>
              <a:rPr lang="en-US" b="1" dirty="0" smtClean="0">
                <a:latin typeface="Arial" panose="020B0604020202020204" pitchFamily="34" charset="0"/>
                <a:cs typeface="Arial" panose="020B0604020202020204" pitchFamily="34" charset="0"/>
              </a:rPr>
              <a:t>Implications</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Generally, we can’t rely on classical mean variance </a:t>
            </a:r>
            <a:r>
              <a:rPr lang="en-US" dirty="0" smtClean="0">
                <a:latin typeface="Arial" panose="020B0604020202020204" pitchFamily="34" charset="0"/>
                <a:cs typeface="Arial" panose="020B0604020202020204" pitchFamily="34" charset="0"/>
              </a:rPr>
              <a:t>analysis and results</a:t>
            </a:r>
          </a:p>
          <a:p>
            <a:pPr marL="285750"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Raison </a:t>
            </a:r>
            <a:r>
              <a:rPr lang="de-DE" dirty="0" err="1" smtClean="0">
                <a:latin typeface="Arial" panose="020B0604020202020204" pitchFamily="34" charset="0"/>
                <a:cs typeface="Arial" panose="020B0604020202020204" pitchFamily="34" charset="0"/>
              </a:rPr>
              <a:t>d’être</a:t>
            </a:r>
            <a:r>
              <a:rPr lang="de-DE" dirty="0" smtClean="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insurers</a:t>
            </a:r>
            <a:r>
              <a:rPr lang="de-D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questionable if they can not diversify</a:t>
            </a:r>
            <a:r>
              <a:rPr lang="en-US" dirty="0" smtClean="0">
                <a:latin typeface="Arial" panose="020B0604020202020204" pitchFamily="34" charset="0"/>
                <a:cs typeface="Arial" panose="020B0604020202020204" pitchFamily="34" charset="0"/>
              </a:rPr>
              <a:t>.</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Non-diversification leaves idiosyncratic </a:t>
            </a:r>
            <a:r>
              <a:rPr lang="en-US" dirty="0">
                <a:latin typeface="Arial" panose="020B0604020202020204" pitchFamily="34" charset="0"/>
                <a:cs typeface="Arial" panose="020B0604020202020204" pitchFamily="34" charset="0"/>
              </a:rPr>
              <a:t>risk </a:t>
            </a:r>
            <a:r>
              <a:rPr lang="en-US" dirty="0" smtClean="0">
                <a:latin typeface="Arial" panose="020B0604020202020204" pitchFamily="34" charset="0"/>
                <a:cs typeface="Arial" panose="020B0604020202020204" pitchFamily="34" charset="0"/>
              </a:rPr>
              <a:t>price relevant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and the premium </a:t>
            </a:r>
            <a:r>
              <a:rPr lang="en-US" dirty="0">
                <a:latin typeface="Arial" panose="020B0604020202020204" pitchFamily="34" charset="0"/>
                <a:cs typeface="Arial" panose="020B0604020202020204" pitchFamily="34" charset="0"/>
              </a:rPr>
              <a:t>charged by </a:t>
            </a:r>
            <a:r>
              <a:rPr lang="en-US" dirty="0" smtClean="0">
                <a:latin typeface="Arial" panose="020B0604020202020204" pitchFamily="34" charset="0"/>
                <a:cs typeface="Arial" panose="020B0604020202020204" pitchFamily="34" charset="0"/>
              </a:rPr>
              <a:t>insurers even increases as more risks are pooled.</a:t>
            </a:r>
          </a:p>
          <a:p>
            <a:pPr marL="285750"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Multi equilibrium could emerge:</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Dynamically (times </a:t>
            </a:r>
            <a:r>
              <a:rPr lang="en-US" dirty="0">
                <a:latin typeface="Arial" panose="020B0604020202020204" pitchFamily="34" charset="0"/>
                <a:cs typeface="Arial" panose="020B0604020202020204" pitchFamily="34" charset="0"/>
              </a:rPr>
              <a:t>where reinsurance </a:t>
            </a:r>
            <a:r>
              <a:rPr lang="en-US" dirty="0" smtClean="0">
                <a:latin typeface="Arial" panose="020B0604020202020204" pitchFamily="34" charset="0"/>
                <a:cs typeface="Arial" panose="020B0604020202020204" pitchFamily="34" charset="0"/>
              </a:rPr>
              <a:t>is available </a:t>
            </a:r>
            <a:r>
              <a:rPr lang="en-US" dirty="0">
                <a:latin typeface="Arial" panose="020B0604020202020204" pitchFamily="34" charset="0"/>
                <a:cs typeface="Arial" panose="020B0604020202020204" pitchFamily="34" charset="0"/>
              </a:rPr>
              <a:t>and when </a:t>
            </a:r>
            <a:r>
              <a:rPr lang="en-US" dirty="0" smtClean="0">
                <a:latin typeface="Arial" panose="020B0604020202020204" pitchFamily="34" charset="0"/>
                <a:cs typeface="Arial" panose="020B0604020202020204" pitchFamily="34" charset="0"/>
              </a:rPr>
              <a:t>it is not)</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Segmentation of cyber market (separating different types of cyber risk)</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109570"/>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r>
              <a:rPr lang="en-US" sz="1800" b="1" dirty="0" smtClean="0"/>
              <a:t>Recommendations </a:t>
            </a:r>
            <a:endParaRPr lang="en-US" sz="1800" b="1" dirty="0"/>
          </a:p>
          <a:p>
            <a:pPr marL="285750" indent="-285750">
              <a:lnSpc>
                <a:spcPct val="150000"/>
              </a:lnSpc>
              <a:buFont typeface="Arial" panose="020B0604020202020204" pitchFamily="34" charset="0"/>
              <a:buChar char="•"/>
            </a:pPr>
            <a:r>
              <a:rPr lang="en-US" sz="1800" dirty="0" smtClean="0"/>
              <a:t>Data quality and thus models </a:t>
            </a:r>
            <a:r>
              <a:rPr lang="en-US" sz="1800" dirty="0"/>
              <a:t>should be </a:t>
            </a:r>
            <a:r>
              <a:rPr lang="en-US" sz="1800" dirty="0" smtClean="0"/>
              <a:t>improved:</a:t>
            </a:r>
          </a:p>
          <a:p>
            <a:pPr marL="704850" lvl="1" indent="-285750">
              <a:lnSpc>
                <a:spcPct val="150000"/>
              </a:lnSpc>
              <a:buFont typeface="Arial" panose="020B0604020202020204" pitchFamily="34" charset="0"/>
              <a:buChar char="•"/>
            </a:pPr>
            <a:r>
              <a:rPr lang="en-US" sz="1800" dirty="0" smtClean="0"/>
              <a:t>Data pools</a:t>
            </a:r>
          </a:p>
          <a:p>
            <a:pPr marL="704850" lvl="1" indent="-285750">
              <a:lnSpc>
                <a:spcPct val="150000"/>
              </a:lnSpc>
              <a:buFont typeface="Arial" panose="020B0604020202020204" pitchFamily="34" charset="0"/>
              <a:buChar char="•"/>
            </a:pPr>
            <a:r>
              <a:rPr lang="en-US" sz="1800" dirty="0" smtClean="0"/>
              <a:t>Reporting requirements</a:t>
            </a:r>
          </a:p>
          <a:p>
            <a:pPr marL="285750" indent="-285750">
              <a:lnSpc>
                <a:spcPct val="150000"/>
              </a:lnSpc>
              <a:buFont typeface="Arial" panose="020B0604020202020204" pitchFamily="34" charset="0"/>
              <a:buChar char="•"/>
            </a:pPr>
            <a:r>
              <a:rPr lang="en-US" sz="1800" dirty="0" smtClean="0"/>
              <a:t>Regulators should consider </a:t>
            </a:r>
            <a:r>
              <a:rPr lang="en-US" sz="1800" dirty="0"/>
              <a:t>heavy tails and tail dependencies </a:t>
            </a:r>
            <a:r>
              <a:rPr lang="en-US" sz="1800" dirty="0" smtClean="0"/>
              <a:t>in their capital models </a:t>
            </a:r>
            <a:r>
              <a:rPr lang="en-US" sz="1800" dirty="0"/>
              <a:t>adequately (introducing dedicated risk categories</a:t>
            </a:r>
            <a:r>
              <a:rPr lang="en-US" sz="1800" dirty="0" smtClean="0"/>
              <a:t>).</a:t>
            </a:r>
          </a:p>
          <a:p>
            <a:pPr marL="285750" indent="-285750">
              <a:lnSpc>
                <a:spcPct val="150000"/>
              </a:lnSpc>
              <a:buFont typeface="Arial" panose="020B0604020202020204" pitchFamily="34" charset="0"/>
              <a:buChar char="•"/>
            </a:pPr>
            <a:r>
              <a:rPr lang="en-US" sz="1800" dirty="0" smtClean="0"/>
              <a:t>Regulators must account for the fact that the </a:t>
            </a:r>
            <a:r>
              <a:rPr lang="en-US" sz="1800" dirty="0" err="1" smtClean="0"/>
              <a:t>VaR</a:t>
            </a:r>
            <a:r>
              <a:rPr lang="en-US" sz="1800" dirty="0" smtClean="0"/>
              <a:t> does not decrease as the number of risks in the underwriting portfolio is increased (</a:t>
            </a:r>
            <a:r>
              <a:rPr lang="en-US" sz="1800" dirty="0"/>
              <a:t>no capital </a:t>
            </a:r>
            <a:r>
              <a:rPr lang="en-US" sz="1800" dirty="0" smtClean="0"/>
              <a:t>reduction for diversification). </a:t>
            </a:r>
            <a:endParaRPr lang="en-US" sz="1800" dirty="0"/>
          </a:p>
        </p:txBody>
      </p:sp>
    </p:spTree>
    <p:extLst>
      <p:ext uri="{BB962C8B-B14F-4D97-AF65-F5344CB8AC3E}">
        <p14:creationId xmlns:p14="http://schemas.microsoft.com/office/powerpoint/2010/main" val="2004005537"/>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endParaRPr lang="de-CH" dirty="0"/>
          </a:p>
        </p:txBody>
      </p:sp>
      <p:sp>
        <p:nvSpPr>
          <p:cNvPr id="3" name="Text Placeholder 2"/>
          <p:cNvSpPr>
            <a:spLocks noGrp="1"/>
          </p:cNvSpPr>
          <p:nvPr>
            <p:ph type="body" sz="quarter" idx="10"/>
          </p:nvPr>
        </p:nvSpPr>
        <p:spPr/>
        <p:txBody>
          <a:bodyPr/>
          <a:lstStyle/>
          <a:p>
            <a:pPr marL="285750" indent="-285750">
              <a:lnSpc>
                <a:spcPct val="150000"/>
              </a:lnSpc>
              <a:buFont typeface="Arial" panose="020B0604020202020204" pitchFamily="34" charset="0"/>
              <a:buChar char="•"/>
            </a:pPr>
            <a:r>
              <a:rPr lang="en-US" sz="1800" dirty="0"/>
              <a:t>To overcome the diversification trap, the government could </a:t>
            </a:r>
            <a:r>
              <a:rPr lang="en-US" sz="1800" dirty="0" smtClean="0"/>
              <a:t>incentivize: </a:t>
            </a:r>
            <a:endParaRPr lang="en-US" sz="1800" dirty="0"/>
          </a:p>
          <a:p>
            <a:pPr marL="704850" lvl="1" indent="-285750">
              <a:lnSpc>
                <a:spcPct val="150000"/>
              </a:lnSpc>
              <a:buFont typeface="Arial" panose="020B0604020202020204" pitchFamily="34" charset="0"/>
              <a:buChar char="•"/>
            </a:pPr>
            <a:r>
              <a:rPr lang="en-US" sz="1800" dirty="0"/>
              <a:t>the </a:t>
            </a:r>
            <a:r>
              <a:rPr lang="en-US" sz="1800" dirty="0" smtClean="0"/>
              <a:t>use and development </a:t>
            </a:r>
            <a:r>
              <a:rPr lang="en-US" sz="1800" dirty="0"/>
              <a:t>of </a:t>
            </a:r>
            <a:r>
              <a:rPr lang="en-US" sz="1800" dirty="0" smtClean="0"/>
              <a:t>reinsurance (</a:t>
            </a:r>
            <a:r>
              <a:rPr lang="en-US" sz="1800" kern="1200" dirty="0" smtClean="0"/>
              <a:t>similar </a:t>
            </a:r>
            <a:r>
              <a:rPr lang="en-US" sz="1800" kern="1200" dirty="0"/>
              <a:t>to e.g. TRIA</a:t>
            </a:r>
            <a:r>
              <a:rPr lang="en-US" sz="1800" kern="1200" dirty="0" smtClean="0"/>
              <a:t>)</a:t>
            </a:r>
            <a:endParaRPr lang="en-US" sz="1800" dirty="0"/>
          </a:p>
          <a:p>
            <a:pPr marL="704850" lvl="1" indent="-285750">
              <a:lnSpc>
                <a:spcPct val="150000"/>
              </a:lnSpc>
              <a:buFont typeface="Arial" panose="020B0604020202020204" pitchFamily="34" charset="0"/>
              <a:buChar char="•"/>
            </a:pPr>
            <a:r>
              <a:rPr lang="en-US" sz="1800" dirty="0"/>
              <a:t>risk </a:t>
            </a:r>
            <a:r>
              <a:rPr lang="en-US" sz="1800" dirty="0" smtClean="0"/>
              <a:t>pools</a:t>
            </a:r>
            <a:endParaRPr lang="en-US" sz="1800" dirty="0"/>
          </a:p>
          <a:p>
            <a:pPr marL="704850" lvl="1" indent="-285750">
              <a:lnSpc>
                <a:spcPct val="150000"/>
              </a:lnSpc>
              <a:buFont typeface="Arial" panose="020B0604020202020204" pitchFamily="34" charset="0"/>
              <a:buChar char="•"/>
            </a:pPr>
            <a:r>
              <a:rPr lang="en-US" sz="1800" dirty="0"/>
              <a:t>c</a:t>
            </a:r>
            <a:r>
              <a:rPr lang="en-US" sz="1800" dirty="0" smtClean="0"/>
              <a:t>ompulsory </a:t>
            </a:r>
            <a:r>
              <a:rPr lang="en-US" sz="1800" dirty="0"/>
              <a:t>insurance </a:t>
            </a:r>
            <a:r>
              <a:rPr lang="en-US" sz="1800" dirty="0" smtClean="0"/>
              <a:t>supply </a:t>
            </a:r>
            <a:r>
              <a:rPr lang="en-US" sz="1800" kern="1200" dirty="0" smtClean="0"/>
              <a:t>(</a:t>
            </a:r>
            <a:r>
              <a:rPr lang="en-US" sz="1800" kern="1200" dirty="0"/>
              <a:t>similar to e.g. TRIA</a:t>
            </a:r>
            <a:r>
              <a:rPr lang="en-US" sz="1800" kern="1200" dirty="0" smtClean="0"/>
              <a:t>)</a:t>
            </a:r>
          </a:p>
          <a:p>
            <a:pPr marL="704850" lvl="1" indent="-285750">
              <a:lnSpc>
                <a:spcPct val="150000"/>
              </a:lnSpc>
              <a:buFont typeface="Arial" panose="020B0604020202020204" pitchFamily="34" charset="0"/>
              <a:buChar char="•"/>
            </a:pPr>
            <a:r>
              <a:rPr lang="en-US" sz="1800" kern="1200" dirty="0" smtClean="0"/>
              <a:t>provide public insurance </a:t>
            </a:r>
            <a:r>
              <a:rPr lang="en-US" sz="1800" dirty="0"/>
              <a:t>(</a:t>
            </a:r>
            <a:r>
              <a:rPr lang="en-US" sz="1800" kern="1200" dirty="0"/>
              <a:t>similar </a:t>
            </a:r>
            <a:r>
              <a:rPr lang="en-US" sz="1800" kern="1200" dirty="0" smtClean="0"/>
              <a:t>to e.g. </a:t>
            </a:r>
            <a:r>
              <a:rPr lang="en-US" sz="1800" kern="1200" dirty="0"/>
              <a:t>NFIP) </a:t>
            </a:r>
            <a:endParaRPr lang="en-US" sz="1800" dirty="0"/>
          </a:p>
          <a:p>
            <a:pPr marL="0" lvl="0" indent="0">
              <a:lnSpc>
                <a:spcPct val="150000"/>
              </a:lnSpc>
              <a:buNone/>
            </a:pPr>
            <a:endParaRPr lang="en-US" sz="1800" b="1" dirty="0" smtClean="0">
              <a:solidFill>
                <a:srgbClr val="000000"/>
              </a:solidFill>
            </a:endParaRPr>
          </a:p>
          <a:p>
            <a:pPr marL="0" lvl="0" indent="0">
              <a:lnSpc>
                <a:spcPct val="150000"/>
              </a:lnSpc>
              <a:buNone/>
            </a:pPr>
            <a:r>
              <a:rPr lang="en-US" sz="1800" b="1" dirty="0" smtClean="0">
                <a:solidFill>
                  <a:srgbClr val="000000"/>
                </a:solidFill>
              </a:rPr>
              <a:t>Disclaimer</a:t>
            </a:r>
            <a:endParaRPr lang="en-US" sz="1800" dirty="0">
              <a:solidFill>
                <a:srgbClr val="000000"/>
              </a:solidFill>
            </a:endParaRPr>
          </a:p>
          <a:p>
            <a:pPr marL="285750" lvl="0" indent="-285750">
              <a:lnSpc>
                <a:spcPct val="150000"/>
              </a:lnSpc>
              <a:buFont typeface="Arial" panose="020B0604020202020204" pitchFamily="34" charset="0"/>
              <a:buChar char="•"/>
            </a:pPr>
            <a:r>
              <a:rPr lang="en-US" sz="1800" dirty="0">
                <a:solidFill>
                  <a:srgbClr val="000000"/>
                </a:solidFill>
              </a:rPr>
              <a:t>SAS Data representative </a:t>
            </a:r>
            <a:r>
              <a:rPr lang="en-US" sz="1800" dirty="0" smtClean="0">
                <a:solidFill>
                  <a:srgbClr val="000000"/>
                </a:solidFill>
              </a:rPr>
              <a:t>for underwriting </a:t>
            </a:r>
            <a:r>
              <a:rPr lang="en-US" sz="1800" dirty="0">
                <a:solidFill>
                  <a:srgbClr val="000000"/>
                </a:solidFill>
              </a:rPr>
              <a:t>cyber risk exposure?</a:t>
            </a:r>
          </a:p>
          <a:p>
            <a:pPr marL="285750" lvl="0" indent="-285750">
              <a:lnSpc>
                <a:spcPct val="150000"/>
              </a:lnSpc>
              <a:buFont typeface="Arial" panose="020B0604020202020204" pitchFamily="34" charset="0"/>
              <a:buChar char="•"/>
            </a:pPr>
            <a:r>
              <a:rPr lang="en-US" sz="1800" dirty="0">
                <a:solidFill>
                  <a:srgbClr val="000000"/>
                </a:solidFill>
              </a:rPr>
              <a:t>Information asymmetries </a:t>
            </a:r>
            <a:r>
              <a:rPr lang="en-US" sz="1800" dirty="0" smtClean="0">
                <a:solidFill>
                  <a:srgbClr val="000000"/>
                </a:solidFill>
              </a:rPr>
              <a:t>inherent in </a:t>
            </a:r>
            <a:r>
              <a:rPr lang="en-US" sz="1800" dirty="0">
                <a:solidFill>
                  <a:srgbClr val="000000"/>
                </a:solidFill>
              </a:rPr>
              <a:t>the cyber risk market not </a:t>
            </a:r>
            <a:r>
              <a:rPr lang="en-US" sz="1800" dirty="0" smtClean="0">
                <a:solidFill>
                  <a:srgbClr val="000000"/>
                </a:solidFill>
              </a:rPr>
              <a:t>addressed</a:t>
            </a:r>
            <a:endParaRPr lang="en-US" sz="1800" dirty="0">
              <a:solidFill>
                <a:srgbClr val="000000"/>
              </a:solidFill>
            </a:endParaRPr>
          </a:p>
          <a:p>
            <a:endParaRPr lang="de-CH" dirty="0"/>
          </a:p>
        </p:txBody>
      </p:sp>
    </p:spTree>
    <p:extLst>
      <p:ext uri="{BB962C8B-B14F-4D97-AF65-F5344CB8AC3E}">
        <p14:creationId xmlns:p14="http://schemas.microsoft.com/office/powerpoint/2010/main" val="1599039959"/>
      </p:ext>
    </p:extLst>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sz="quarter" idx="10"/>
          </p:nvPr>
        </p:nvSpPr>
        <p:spPr/>
        <p:txBody>
          <a:bodyPr/>
          <a:lstStyle/>
          <a:p>
            <a:pPr marL="0" indent="0">
              <a:lnSpc>
                <a:spcPct val="150000"/>
              </a:lnSpc>
              <a:buNone/>
            </a:pPr>
            <a:r>
              <a:rPr lang="en-US" sz="1800" b="1" dirty="0" smtClean="0"/>
              <a:t>Possible Extensions</a:t>
            </a:r>
          </a:p>
          <a:p>
            <a:pPr>
              <a:lnSpc>
                <a:spcPct val="150000"/>
              </a:lnSpc>
              <a:buFont typeface="Arial" panose="020B0604020202020204" pitchFamily="34" charset="0"/>
              <a:buChar char="•"/>
            </a:pPr>
            <a:r>
              <a:rPr lang="en-US" sz="1800" dirty="0" smtClean="0"/>
              <a:t>Model estimation</a:t>
            </a:r>
            <a:r>
              <a:rPr lang="en-US" sz="1800" dirty="0"/>
              <a:t>:</a:t>
            </a:r>
          </a:p>
          <a:p>
            <a:pPr lvl="1">
              <a:lnSpc>
                <a:spcPct val="150000"/>
              </a:lnSpc>
              <a:buFont typeface="Arial" panose="020B0604020202020204" pitchFamily="34" charset="0"/>
              <a:buChar char="•"/>
            </a:pPr>
            <a:r>
              <a:rPr lang="en-US" sz="1800" dirty="0" smtClean="0"/>
              <a:t>Including uncertainty would, due </a:t>
            </a:r>
            <a:r>
              <a:rPr lang="en-US" sz="1800" dirty="0"/>
              <a:t>to ambiguity aversion,</a:t>
            </a:r>
            <a:r>
              <a:rPr lang="en-US" sz="1800" dirty="0" smtClean="0"/>
              <a:t> probably raise the cost for cyber insurance and could provide an additional explanation why the market is underdeveloped. </a:t>
            </a:r>
          </a:p>
          <a:p>
            <a:pPr lvl="1">
              <a:lnSpc>
                <a:spcPct val="150000"/>
              </a:lnSpc>
              <a:buFont typeface="Arial" panose="020B0604020202020204" pitchFamily="34" charset="0"/>
              <a:buChar char="•"/>
            </a:pPr>
            <a:r>
              <a:rPr lang="en-US" sz="1800" dirty="0" smtClean="0"/>
              <a:t>How sensitive is our result to the parameter choice (</a:t>
            </a:r>
            <a:r>
              <a:rPr lang="en-US" sz="1800" dirty="0"/>
              <a:t>P</a:t>
            </a:r>
            <a:r>
              <a:rPr lang="en-US" sz="1800" dirty="0" smtClean="0"/>
              <a:t>areto parameter, cover limits, etc.)</a:t>
            </a:r>
          </a:p>
          <a:p>
            <a:pPr lvl="1">
              <a:lnSpc>
                <a:spcPct val="150000"/>
              </a:lnSpc>
              <a:buFont typeface="Arial" panose="020B0604020202020204" pitchFamily="34" charset="0"/>
              <a:buChar char="•"/>
            </a:pPr>
            <a:r>
              <a:rPr lang="en-US" sz="1800" dirty="0" smtClean="0"/>
              <a:t>Extending </a:t>
            </a:r>
            <a:r>
              <a:rPr lang="en-US" sz="1800" dirty="0"/>
              <a:t>analysis to a different data set (e.g. </a:t>
            </a:r>
            <a:r>
              <a:rPr lang="en-US" sz="1800" dirty="0" smtClean="0"/>
              <a:t>data breaches provided </a:t>
            </a:r>
            <a:r>
              <a:rPr lang="en-US" sz="1800" dirty="0"/>
              <a:t>by PRC</a:t>
            </a:r>
            <a:r>
              <a:rPr lang="en-US" sz="1800" dirty="0" smtClean="0"/>
              <a:t>).</a:t>
            </a:r>
          </a:p>
          <a:p>
            <a:pPr>
              <a:lnSpc>
                <a:spcPct val="150000"/>
              </a:lnSpc>
              <a:buFont typeface="Arial" panose="020B0604020202020204" pitchFamily="34" charset="0"/>
              <a:buChar char="•"/>
            </a:pPr>
            <a:r>
              <a:rPr lang="en-US" sz="1800" dirty="0"/>
              <a:t>E</a:t>
            </a:r>
            <a:r>
              <a:rPr lang="en-US" sz="1800" dirty="0" smtClean="0"/>
              <a:t>quilibrium analysis (including demand side): Does a sufficiently high premium exist where the diversification trap would disappear but demand for insurance still exists?</a:t>
            </a:r>
          </a:p>
          <a:p>
            <a:pPr>
              <a:lnSpc>
                <a:spcPct val="150000"/>
              </a:lnSpc>
              <a:buFont typeface="Arial" panose="020B0604020202020204" pitchFamily="34" charset="0"/>
              <a:buChar char="•"/>
            </a:pPr>
            <a:r>
              <a:rPr lang="en-US" sz="1800" dirty="0" smtClean="0"/>
              <a:t>Estimating the welfare loss of cyber market’s non existence</a:t>
            </a:r>
          </a:p>
          <a:p>
            <a:pP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3088124843"/>
      </p:ext>
    </p:extLst>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Cyber Risk Market</a:t>
            </a:r>
            <a:endParaRPr lang="en-GB"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990600" y="1341438"/>
            <a:ext cx="10531475" cy="4669218"/>
          </a:xfrm>
        </p:spPr>
        <p:txBody>
          <a:bodyPr/>
          <a:lstStyle/>
          <a:p>
            <a:pPr marL="0" indent="0">
              <a:lnSpc>
                <a:spcPct val="150000"/>
              </a:lnSpc>
              <a:buNone/>
            </a:pPr>
            <a:r>
              <a:rPr lang="en-US" sz="1800" b="1" dirty="0" smtClean="0"/>
              <a:t>Status Quo</a:t>
            </a:r>
          </a:p>
          <a:p>
            <a:pPr>
              <a:lnSpc>
                <a:spcPct val="150000"/>
              </a:lnSpc>
              <a:buFont typeface="Arial" panose="020B0604020202020204" pitchFamily="34" charset="0"/>
              <a:buChar char="•"/>
            </a:pPr>
            <a:r>
              <a:rPr lang="en-US" sz="1800" dirty="0" smtClean="0"/>
              <a:t>Cyber risk </a:t>
            </a:r>
            <a:r>
              <a:rPr lang="en-US" sz="1800" dirty="0"/>
              <a:t>market </a:t>
            </a:r>
            <a:r>
              <a:rPr lang="en-US" sz="1800" dirty="0" smtClean="0"/>
              <a:t>is lagging </a:t>
            </a:r>
            <a:r>
              <a:rPr lang="en-US" sz="1800" dirty="0"/>
              <a:t>behind </a:t>
            </a:r>
            <a:r>
              <a:rPr lang="en-US" sz="1800" dirty="0" smtClean="0"/>
              <a:t>expectations:</a:t>
            </a:r>
          </a:p>
          <a:p>
            <a:pPr lvl="1">
              <a:lnSpc>
                <a:spcPct val="150000"/>
              </a:lnSpc>
              <a:buFont typeface="Arial" panose="020B0604020202020204" pitchFamily="34" charset="0"/>
              <a:buChar char="•"/>
            </a:pPr>
            <a:r>
              <a:rPr lang="en-US" sz="1800" dirty="0" smtClean="0"/>
              <a:t>Only 6% of U.S</a:t>
            </a:r>
            <a:r>
              <a:rPr lang="en-US" sz="1800" dirty="0"/>
              <a:t>. </a:t>
            </a:r>
            <a:r>
              <a:rPr lang="en-US" sz="1800" dirty="0" smtClean="0"/>
              <a:t>companies have cyber insurance (Willis</a:t>
            </a:r>
            <a:r>
              <a:rPr lang="en-US" sz="1800" dirty="0"/>
              <a:t>, 2013b</a:t>
            </a:r>
            <a:r>
              <a:rPr lang="en-US" sz="1800" dirty="0" smtClean="0"/>
              <a:t>).</a:t>
            </a:r>
          </a:p>
          <a:p>
            <a:pPr lvl="1">
              <a:lnSpc>
                <a:spcPct val="150000"/>
              </a:lnSpc>
              <a:buFont typeface="Arial" panose="020B0604020202020204" pitchFamily="34" charset="0"/>
              <a:buChar char="•"/>
            </a:pPr>
            <a:r>
              <a:rPr lang="en-US" sz="1800" dirty="0" smtClean="0"/>
              <a:t>In Europe only 1% of individuals possess </a:t>
            </a:r>
            <a:r>
              <a:rPr lang="en-US" sz="1800" dirty="0"/>
              <a:t>cyber </a:t>
            </a:r>
            <a:r>
              <a:rPr lang="en-US" sz="1800" dirty="0" smtClean="0"/>
              <a:t>insurance (</a:t>
            </a:r>
            <a:r>
              <a:rPr lang="en-US" sz="1800" dirty="0" err="1" smtClean="0"/>
              <a:t>YouGov</a:t>
            </a:r>
            <a:r>
              <a:rPr lang="en-US" sz="1800" dirty="0" smtClean="0"/>
              <a:t>, 2014).</a:t>
            </a:r>
          </a:p>
          <a:p>
            <a:pPr>
              <a:lnSpc>
                <a:spcPct val="150000"/>
              </a:lnSpc>
              <a:buFont typeface="Arial" panose="020B0604020202020204" pitchFamily="34" charset="0"/>
              <a:buChar char="•"/>
            </a:pPr>
            <a:r>
              <a:rPr lang="en-US" sz="1800" dirty="0" smtClean="0"/>
              <a:t>Europe’s cyber market is even less developed then the U.S. market.</a:t>
            </a:r>
          </a:p>
          <a:p>
            <a:pPr>
              <a:lnSpc>
                <a:spcPct val="150000"/>
              </a:lnSpc>
              <a:buFont typeface="Arial" panose="020B0604020202020204" pitchFamily="34" charset="0"/>
              <a:buChar char="•"/>
            </a:pPr>
            <a:r>
              <a:rPr lang="en-US" sz="1800" dirty="0" smtClean="0"/>
              <a:t>Silent cover in liability insurance (e.g. </a:t>
            </a:r>
            <a:r>
              <a:rPr lang="en-US" sz="1800" dirty="0"/>
              <a:t>Zürich </a:t>
            </a:r>
            <a:r>
              <a:rPr lang="en-US" sz="1800" dirty="0" smtClean="0"/>
              <a:t>vs Sony Corp)</a:t>
            </a:r>
          </a:p>
          <a:p>
            <a:pPr>
              <a:lnSpc>
                <a:spcPct val="150000"/>
              </a:lnSpc>
              <a:buFont typeface="Arial" panose="020B0604020202020204" pitchFamily="34" charset="0"/>
              <a:buChar char="•"/>
            </a:pPr>
            <a:endParaRPr lang="en-US" sz="1800" dirty="0"/>
          </a:p>
          <a:p>
            <a:pPr marL="0" indent="0">
              <a:lnSpc>
                <a:spcPct val="150000"/>
              </a:lnSpc>
              <a:buNone/>
            </a:pPr>
            <a:endParaRPr lang="en-US" sz="1800" dirty="0" smtClean="0"/>
          </a:p>
        </p:txBody>
      </p:sp>
      <p:sp>
        <p:nvSpPr>
          <p:cNvPr id="4" name="TextBox 3"/>
          <p:cNvSpPr txBox="1"/>
          <p:nvPr/>
        </p:nvSpPr>
        <p:spPr>
          <a:xfrm>
            <a:off x="1676400" y="4800600"/>
            <a:ext cx="80137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latin typeface="Arial" panose="020B0604020202020204" pitchFamily="34" charset="0"/>
                <a:cs typeface="Arial" panose="020B0604020202020204" pitchFamily="34" charset="0"/>
              </a:rPr>
              <a:t>Just a question of time or is something fundamentally wrong with cyber risk?</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4407242"/>
      </p:ext>
    </p:extLst>
  </p:cSld>
  <p:clrMapOvr>
    <a:masterClrMapping/>
  </p:clrMapOvr>
  <p:transition>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Questions and Discussion</a:t>
            </a:r>
            <a:endParaRPr lang="en-GB" dirty="0"/>
          </a:p>
        </p:txBody>
      </p:sp>
      <p:sp>
        <p:nvSpPr>
          <p:cNvPr id="3" name="Textplatzhalter 2"/>
          <p:cNvSpPr>
            <a:spLocks noGrp="1"/>
          </p:cNvSpPr>
          <p:nvPr>
            <p:ph type="body" sz="quarter" idx="10"/>
          </p:nvPr>
        </p:nvSpPr>
        <p:spPr>
          <a:xfrm>
            <a:off x="838200" y="2959100"/>
            <a:ext cx="10683875" cy="560277"/>
          </a:xfrm>
        </p:spPr>
        <p:txBody>
          <a:bodyPr/>
          <a:lstStyle/>
          <a:p>
            <a:pPr marL="0" indent="0" algn="ctr">
              <a:buNone/>
            </a:pPr>
            <a:r>
              <a:rPr lang="en-GB" dirty="0" smtClean="0"/>
              <a:t>Thanks a lot for your attention!</a:t>
            </a:r>
            <a:endParaRPr lang="en-GB" dirty="0"/>
          </a:p>
        </p:txBody>
      </p:sp>
    </p:spTree>
    <p:extLst>
      <p:ext uri="{BB962C8B-B14F-4D97-AF65-F5344CB8AC3E}">
        <p14:creationId xmlns:p14="http://schemas.microsoft.com/office/powerpoint/2010/main" val="3626377206"/>
      </p:ext>
    </p:extLst>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Characteristics of Cyber Risk</a:t>
            </a:r>
            <a:endParaRPr lang="en-GB" dirty="0">
              <a:latin typeface="Arial" panose="020B0604020202020204" pitchFamily="34" charset="0"/>
              <a:cs typeface="Arial" panose="020B0604020202020204" pitchFamily="34" charset="0"/>
            </a:endParaRPr>
          </a:p>
        </p:txBody>
      </p:sp>
      <p:sp>
        <p:nvSpPr>
          <p:cNvPr id="3" name="Rechteck 2"/>
          <p:cNvSpPr/>
          <p:nvPr/>
        </p:nvSpPr>
        <p:spPr>
          <a:xfrm>
            <a:off x="887186" y="1286720"/>
            <a:ext cx="10428513" cy="5493812"/>
          </a:xfrm>
          <a:prstGeom prst="rect">
            <a:avLst/>
          </a:prstGeom>
        </p:spPr>
        <p:txBody>
          <a:bodyPr wrap="square">
            <a:spAutoFit/>
          </a:bodyPr>
          <a:lstStyle/>
          <a:p>
            <a:pPr>
              <a:lnSpc>
                <a:spcPct val="150000"/>
              </a:lnSpc>
            </a:pPr>
            <a:r>
              <a:rPr lang="en-US" dirty="0" smtClean="0">
                <a:latin typeface="Arial" panose="020B0604020202020204" pitchFamily="34" charset="0"/>
                <a:cs typeface="Arial" panose="020B0604020202020204" pitchFamily="34" charset="0"/>
              </a:rPr>
              <a:t>Developing appropriate models for cyber risk is important for policy, regulation, risk management, pricing and ultimately:  </a:t>
            </a:r>
          </a:p>
          <a:p>
            <a:pPr>
              <a:lnSpc>
                <a:spcPct val="150000"/>
              </a:lnSpc>
            </a:pPr>
            <a:endParaRPr lang="en-US" dirty="0" smtClean="0">
              <a:latin typeface="Arial" panose="020B0604020202020204" pitchFamily="34" charset="0"/>
              <a:cs typeface="Arial" panose="020B0604020202020204" pitchFamily="34" charset="0"/>
            </a:endParaRPr>
          </a:p>
          <a:p>
            <a:pPr>
              <a:lnSpc>
                <a:spcPct val="150000"/>
              </a:lnSpc>
            </a:pPr>
            <a:r>
              <a:rPr lang="en-US" dirty="0" smtClean="0">
                <a:latin typeface="Arial" panose="020B0604020202020204" pitchFamily="34" charset="0"/>
                <a:cs typeface="Arial" panose="020B0604020202020204" pitchFamily="34" charset="0"/>
              </a:rPr>
              <a:t>	</a:t>
            </a:r>
          </a:p>
          <a:p>
            <a:pPr lvl="0">
              <a:lnSpc>
                <a:spcPct val="150000"/>
              </a:lnSpc>
            </a:pPr>
            <a:r>
              <a:rPr lang="en-US" dirty="0" smtClean="0">
                <a:latin typeface="Arial" panose="020B0604020202020204" pitchFamily="34" charset="0"/>
                <a:cs typeface="Arial" panose="020B0604020202020204" pitchFamily="34" charset="0"/>
              </a:rPr>
              <a:t>Lack of data and established models: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Is the data we have so far representative for the future?</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Fast changing environment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Realm of risk or uncertainty (modelling and parameter risk)?</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Only way out: Modelling based on scenarios?</a:t>
            </a:r>
          </a:p>
          <a:p>
            <a:pPr lvl="0">
              <a:lnSpc>
                <a:spcPct val="150000"/>
              </a:lnSpc>
            </a:pPr>
            <a:r>
              <a:rPr lang="en-US" dirty="0" smtClean="0">
                <a:latin typeface="Arial" panose="020B0604020202020204" pitchFamily="34" charset="0"/>
                <a:cs typeface="Arial" panose="020B0604020202020204" pitchFamily="34" charset="0"/>
              </a:rPr>
              <a:t>Preliminary findings:</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Heavy tailed risks</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Potentially strong and nonlinear dependencies?</a:t>
            </a:r>
          </a:p>
          <a:p>
            <a:pPr marL="285750" lvl="0" indent="-285750">
              <a:lnSpc>
                <a:spcPct val="150000"/>
              </a:lnSpc>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8800" y="3168809"/>
            <a:ext cx="2046838" cy="2817813"/>
          </a:xfrm>
          <a:prstGeom prst="rect">
            <a:avLst/>
          </a:prstGeom>
        </p:spPr>
      </p:pic>
      <p:sp>
        <p:nvSpPr>
          <p:cNvPr id="10" name="TextBox 9"/>
          <p:cNvSpPr txBox="1"/>
          <p:nvPr/>
        </p:nvSpPr>
        <p:spPr>
          <a:xfrm>
            <a:off x="2463800" y="2324100"/>
            <a:ext cx="65913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dirty="0">
                <a:latin typeface="Arial" panose="020B0604020202020204" pitchFamily="34" charset="0"/>
                <a:cs typeface="Arial" panose="020B0604020202020204" pitchFamily="34" charset="0"/>
              </a:rPr>
              <a:t>Development of cyber insurance </a:t>
            </a:r>
            <a:r>
              <a:rPr lang="en-GB" dirty="0" smtClean="0">
                <a:latin typeface="Arial" panose="020B0604020202020204" pitchFamily="34" charset="0"/>
                <a:cs typeface="Arial" panose="020B0604020202020204" pitchFamily="34" charset="0"/>
              </a:rPr>
              <a:t>market </a:t>
            </a:r>
            <a:r>
              <a:rPr lang="en-GB" dirty="0">
                <a:latin typeface="Arial" panose="020B0604020202020204" pitchFamily="34" charset="0"/>
                <a:cs typeface="Arial" panose="020B0604020202020204" pitchFamily="34" charset="0"/>
              </a:rPr>
              <a:t>and efficiency </a:t>
            </a:r>
            <a:r>
              <a:rPr lang="en-GB" dirty="0" smtClean="0">
                <a:latin typeface="Arial" panose="020B0604020202020204" pitchFamily="34" charset="0"/>
                <a:cs typeface="Arial" panose="020B0604020202020204" pitchFamily="34" charset="0"/>
              </a:rPr>
              <a:t>gains!</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062370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Characteristics of Cyber Risk</a:t>
            </a:r>
            <a:endParaRPr lang="de-CH" dirty="0"/>
          </a:p>
        </p:txBody>
      </p:sp>
      <p:sp>
        <p:nvSpPr>
          <p:cNvPr id="3" name="Text Placeholder 2"/>
          <p:cNvSpPr>
            <a:spLocks noGrp="1"/>
          </p:cNvSpPr>
          <p:nvPr>
            <p:ph type="body" sz="quarter" idx="10"/>
          </p:nvPr>
        </p:nvSpPr>
        <p:spPr/>
        <p:txBody>
          <a:bodyPr/>
          <a:lstStyle/>
          <a:p>
            <a:pPr marL="0" indent="0">
              <a:buNone/>
            </a:pPr>
            <a:r>
              <a:rPr lang="en-US" sz="1800" b="1" dirty="0" smtClean="0"/>
              <a:t>Tails:</a:t>
            </a:r>
          </a:p>
          <a:p>
            <a:endParaRPr lang="en-US" dirty="0" smtClean="0"/>
          </a:p>
          <a:p>
            <a:endParaRPr lang="en-US" dirty="0" smtClean="0"/>
          </a:p>
          <a:p>
            <a:endParaRPr lang="en-US" dirty="0" smtClean="0"/>
          </a:p>
          <a:p>
            <a:endParaRPr lang="en-US" dirty="0" smtClean="0"/>
          </a:p>
          <a:p>
            <a:pPr marL="0" indent="0">
              <a:lnSpc>
                <a:spcPct val="150000"/>
              </a:lnSpc>
              <a:buNone/>
            </a:pPr>
            <a:r>
              <a:rPr lang="en-US" sz="1800" b="1" dirty="0" smtClean="0"/>
              <a:t>Dependency:</a:t>
            </a:r>
            <a:endParaRPr lang="en-US" sz="1800" b="1" dirty="0"/>
          </a:p>
        </p:txBody>
      </p:sp>
      <p:graphicFrame>
        <p:nvGraphicFramePr>
          <p:cNvPr id="4" name="Table 3"/>
          <p:cNvGraphicFramePr>
            <a:graphicFrameLocks noGrp="1"/>
          </p:cNvGraphicFramePr>
          <p:nvPr>
            <p:extLst>
              <p:ext uri="{D42A27DB-BD31-4B8C-83A1-F6EECF244321}">
                <p14:modId xmlns:p14="http://schemas.microsoft.com/office/powerpoint/2010/main" val="3959044390"/>
              </p:ext>
            </p:extLst>
          </p:nvPr>
        </p:nvGraphicFramePr>
        <p:xfrm>
          <a:off x="1081547" y="1826165"/>
          <a:ext cx="5707730" cy="1478280"/>
        </p:xfrm>
        <a:graphic>
          <a:graphicData uri="http://schemas.openxmlformats.org/drawingml/2006/table">
            <a:tbl>
              <a:tblPr firstRow="1" bandRow="1">
                <a:tableStyleId>{2D5ABB26-0587-4C30-8999-92F81FD0307C}</a:tableStyleId>
              </a:tblPr>
              <a:tblGrid>
                <a:gridCol w="2456530"/>
                <a:gridCol w="1574800"/>
                <a:gridCol w="1676400"/>
              </a:tblGrid>
              <a:tr h="295592">
                <a:tc>
                  <a:txBody>
                    <a:bodyPr/>
                    <a:lstStyle/>
                    <a:p>
                      <a:r>
                        <a:rPr lang="en-US" noProof="0" dirty="0" smtClean="0"/>
                        <a:t>Authors</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noProof="0" dirty="0" smtClean="0"/>
                        <a:t>Data</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noProof="0" dirty="0" smtClean="0"/>
                        <a:t>Pareto Index</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800" kern="1200" noProof="0" dirty="0" err="1" smtClean="0">
                          <a:effectLst/>
                        </a:rPr>
                        <a:t>Maillart</a:t>
                      </a:r>
                      <a:r>
                        <a:rPr lang="en-US" sz="1800" kern="1200" noProof="0" dirty="0" smtClean="0">
                          <a:effectLst/>
                        </a:rPr>
                        <a:t> et al.</a:t>
                      </a:r>
                      <a:r>
                        <a:rPr lang="en-US" sz="1800" kern="1200" baseline="0" noProof="0" dirty="0" smtClean="0">
                          <a:effectLst/>
                        </a:rPr>
                        <a:t> (</a:t>
                      </a:r>
                      <a:r>
                        <a:rPr lang="en-US" sz="1800" kern="1200" noProof="0" dirty="0" smtClean="0">
                          <a:effectLst/>
                        </a:rPr>
                        <a:t>2010)</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noProof="0" dirty="0" smtClean="0">
                          <a:effectLst/>
                        </a:rPr>
                        <a:t>PRC</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noProof="0" dirty="0" smtClean="0"/>
                        <a:t>0.7</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r>
              <a:tr h="370840">
                <a:tc>
                  <a:txBody>
                    <a:bodyPr/>
                    <a:lstStyle/>
                    <a:p>
                      <a:r>
                        <a:rPr lang="en-US" sz="1800" kern="1200" noProof="0" dirty="0" smtClean="0">
                          <a:effectLst/>
                        </a:rPr>
                        <a:t>Edwards</a:t>
                      </a:r>
                      <a:r>
                        <a:rPr lang="en-US" sz="1800" kern="1200" baseline="0" noProof="0" dirty="0" smtClean="0">
                          <a:effectLst/>
                        </a:rPr>
                        <a:t> et al. (</a:t>
                      </a:r>
                      <a:r>
                        <a:rPr lang="en-US" sz="1800" kern="1200" noProof="0" dirty="0" smtClean="0">
                          <a:effectLst/>
                        </a:rPr>
                        <a:t>2015)</a:t>
                      </a:r>
                      <a:endParaRPr lang="en-US"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noProof="0" dirty="0" smtClean="0">
                          <a:effectLst/>
                        </a:rPr>
                        <a:t>PRC</a:t>
                      </a:r>
                      <a:endParaRPr lang="en-US" noProof="0" dirty="0" smtClean="0">
                        <a:latin typeface="Arial" panose="020B0604020202020204" pitchFamily="34" charset="0"/>
                        <a:cs typeface="Arial" panose="020B0604020202020204" pitchFamily="34" charset="0"/>
                      </a:endParaRPr>
                    </a:p>
                  </a:txBody>
                  <a:tcPr/>
                </a:tc>
                <a:tc>
                  <a:txBody>
                    <a:bodyPr/>
                    <a:lstStyle/>
                    <a:p>
                      <a:pPr algn="ctr"/>
                      <a:r>
                        <a:rPr lang="en-US" noProof="0" dirty="0" smtClean="0"/>
                        <a:t>0.37-0-57</a:t>
                      </a:r>
                      <a:endParaRPr lang="en-US" noProof="0" dirty="0">
                        <a:latin typeface="Arial" panose="020B0604020202020204" pitchFamily="34" charset="0"/>
                        <a:cs typeface="Arial" panose="020B0604020202020204" pitchFamily="34" charset="0"/>
                      </a:endParaRPr>
                    </a:p>
                  </a:txBody>
                  <a:tcPr/>
                </a:tc>
              </a:tr>
              <a:tr h="370840">
                <a:tc>
                  <a:txBody>
                    <a:bodyPr/>
                    <a:lstStyle/>
                    <a:p>
                      <a:r>
                        <a:rPr lang="en-US" sz="1800" kern="1200" noProof="0" dirty="0" smtClean="0">
                          <a:effectLst/>
                        </a:rPr>
                        <a:t>Eling et al.</a:t>
                      </a:r>
                      <a:r>
                        <a:rPr lang="en-US" sz="1800" kern="1200" baseline="0" noProof="0" dirty="0" smtClean="0">
                          <a:effectLst/>
                        </a:rPr>
                        <a:t> (</a:t>
                      </a:r>
                      <a:r>
                        <a:rPr lang="en-US" sz="1800" kern="1200" noProof="0" dirty="0" smtClean="0">
                          <a:effectLst/>
                        </a:rPr>
                        <a:t>2016)</a:t>
                      </a:r>
                      <a:endParaRPr lang="en-US"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noProof="0" dirty="0" smtClean="0"/>
                        <a:t>SAS</a:t>
                      </a:r>
                      <a:r>
                        <a:rPr lang="en-US" baseline="0" noProof="0" dirty="0" smtClean="0"/>
                        <a:t> </a:t>
                      </a:r>
                      <a:r>
                        <a:rPr lang="en-US" baseline="0" noProof="0" dirty="0" err="1" smtClean="0"/>
                        <a:t>OpRisk</a:t>
                      </a:r>
                      <a:endParaRPr lang="en-US"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noProof="0" dirty="0" smtClean="0"/>
                        <a:t>0.63</a:t>
                      </a:r>
                      <a:endParaRPr lang="en-US"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309334099"/>
              </p:ext>
            </p:extLst>
          </p:nvPr>
        </p:nvGraphicFramePr>
        <p:xfrm>
          <a:off x="1076324" y="3993896"/>
          <a:ext cx="5712953" cy="2016760"/>
        </p:xfrm>
        <a:graphic>
          <a:graphicData uri="http://schemas.openxmlformats.org/drawingml/2006/table">
            <a:tbl>
              <a:tblPr firstRow="1" bandRow="1">
                <a:tableStyleId>{C083E6E3-FA7D-4D7B-A595-EF9225AFEA82}</a:tableStyleId>
              </a:tblPr>
              <a:tblGrid>
                <a:gridCol w="2953183"/>
                <a:gridCol w="2759770"/>
              </a:tblGrid>
              <a:tr h="264096">
                <a:tc>
                  <a:txBody>
                    <a:bodyPr/>
                    <a:lstStyle/>
                    <a:p>
                      <a:r>
                        <a:rPr lang="en-US" b="0" noProof="0" dirty="0" smtClean="0"/>
                        <a:t>Authors</a:t>
                      </a:r>
                      <a:endParaRPr lang="en-US" b="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b="0" noProof="0" dirty="0" smtClean="0"/>
                        <a:t>Copula</a:t>
                      </a:r>
                      <a:endParaRPr lang="en-US" b="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800" kern="1200" noProof="0" dirty="0" err="1" smtClean="0">
                          <a:effectLst/>
                        </a:rPr>
                        <a:t>Böhme</a:t>
                      </a:r>
                      <a:r>
                        <a:rPr lang="en-US" sz="1800" kern="1200" noProof="0" dirty="0" smtClean="0">
                          <a:effectLst/>
                        </a:rPr>
                        <a:t> et al.</a:t>
                      </a:r>
                      <a:r>
                        <a:rPr lang="en-US" sz="1800" kern="1200" baseline="0" noProof="0" dirty="0" smtClean="0">
                          <a:effectLst/>
                        </a:rPr>
                        <a:t> (</a:t>
                      </a:r>
                      <a:r>
                        <a:rPr lang="en-US" sz="1800" kern="1200" noProof="0" dirty="0" smtClean="0">
                          <a:effectLst/>
                        </a:rPr>
                        <a:t>2006)</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l"/>
                      <a:r>
                        <a:rPr lang="en-US" sz="1800" u="none" strike="noStrike" kern="1200" baseline="0" noProof="0" dirty="0" smtClean="0"/>
                        <a:t>t </a:t>
                      </a:r>
                    </a:p>
                    <a:p>
                      <a:pPr algn="l"/>
                      <a:r>
                        <a:rPr lang="en-US" sz="1800" u="none" strike="noStrike" kern="1200" baseline="0" noProof="0" dirty="0" smtClean="0"/>
                        <a:t>(</a:t>
                      </a:r>
                      <a:r>
                        <a:rPr lang="en-US" sz="1800" u="none" strike="noStrike" kern="1200" baseline="0" noProof="0" dirty="0" err="1" smtClean="0"/>
                        <a:t>Corr</a:t>
                      </a:r>
                      <a:r>
                        <a:rPr lang="en-US" sz="1800" u="none" strike="noStrike" kern="1200" baseline="0" noProof="0" dirty="0" smtClean="0"/>
                        <a:t>: 0.03-0.18)</a:t>
                      </a:r>
                      <a:endParaRPr lang="en-US"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r>
              <a:tr h="370840">
                <a:tc>
                  <a:txBody>
                    <a:bodyPr/>
                    <a:lstStyle/>
                    <a:p>
                      <a:r>
                        <a:rPr lang="en-US" sz="1800" kern="1200" noProof="0" dirty="0" err="1" smtClean="0">
                          <a:effectLst/>
                        </a:rPr>
                        <a:t>Herath</a:t>
                      </a:r>
                      <a:r>
                        <a:rPr lang="en-US" sz="1800" kern="1200" baseline="0" noProof="0" dirty="0" smtClean="0">
                          <a:effectLst/>
                        </a:rPr>
                        <a:t> et al. (</a:t>
                      </a:r>
                      <a:r>
                        <a:rPr lang="en-US" sz="1800" kern="1200" noProof="0" dirty="0" smtClean="0">
                          <a:effectLst/>
                        </a:rPr>
                        <a:t>2011)</a:t>
                      </a:r>
                      <a:endParaRPr lang="en-US" noProof="0" dirty="0">
                        <a:latin typeface="Arial" panose="020B0604020202020204" pitchFamily="34" charset="0"/>
                        <a:cs typeface="Arial" panose="020B0604020202020204" pitchFamily="34" charset="0"/>
                      </a:endParaRPr>
                    </a:p>
                  </a:txBody>
                  <a:tcPr/>
                </a:tc>
                <a:tc>
                  <a:txBody>
                    <a:bodyPr/>
                    <a:lstStyle/>
                    <a:p>
                      <a:pPr algn="l"/>
                      <a:r>
                        <a:rPr lang="en-US" sz="1800" u="none" strike="noStrike" kern="1200" baseline="0" noProof="0" dirty="0" smtClean="0"/>
                        <a:t>Archimedean </a:t>
                      </a:r>
                    </a:p>
                    <a:p>
                      <a:pPr algn="l"/>
                      <a:r>
                        <a:rPr lang="en-US" sz="1800" u="none" strike="noStrike" kern="1200" baseline="0" noProof="0" dirty="0" smtClean="0"/>
                        <a:t>(Clayton and Gumbel) </a:t>
                      </a:r>
                      <a:endParaRPr lang="en-US" noProof="0" dirty="0">
                        <a:latin typeface="Arial" panose="020B0604020202020204" pitchFamily="34" charset="0"/>
                        <a:cs typeface="Arial" panose="020B0604020202020204" pitchFamily="34" charset="0"/>
                      </a:endParaRPr>
                    </a:p>
                  </a:txBody>
                  <a:tcPr/>
                </a:tc>
              </a:tr>
              <a:tr h="370840">
                <a:tc>
                  <a:txBody>
                    <a:bodyPr/>
                    <a:lstStyle/>
                    <a:p>
                      <a:r>
                        <a:rPr lang="en-US" sz="1800" kern="1200" noProof="0" dirty="0" err="1" smtClean="0">
                          <a:effectLst/>
                        </a:rPr>
                        <a:t>Mukhopadhyay</a:t>
                      </a:r>
                      <a:r>
                        <a:rPr lang="en-US" sz="1800" kern="1200" noProof="0" dirty="0" smtClean="0">
                          <a:effectLst/>
                        </a:rPr>
                        <a:t> et al.</a:t>
                      </a:r>
                      <a:r>
                        <a:rPr lang="en-US" sz="1800" kern="1200" baseline="0" noProof="0" dirty="0" smtClean="0">
                          <a:effectLst/>
                        </a:rPr>
                        <a:t> (</a:t>
                      </a:r>
                      <a:r>
                        <a:rPr lang="en-US" sz="1800" kern="1200" noProof="0" dirty="0" smtClean="0">
                          <a:effectLst/>
                        </a:rPr>
                        <a:t>2013)</a:t>
                      </a:r>
                      <a:endParaRPr lang="en-US"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l"/>
                      <a:r>
                        <a:rPr lang="en-US" sz="1800" u="none" strike="noStrike" kern="1200" baseline="0" noProof="0" dirty="0" smtClean="0"/>
                        <a:t>Gaussian</a:t>
                      </a:r>
                      <a:endParaRPr lang="en-US"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5175" y="1903953"/>
            <a:ext cx="2349500" cy="2349500"/>
          </a:xfrm>
          <a:prstGeom prst="rect">
            <a:avLst/>
          </a:prstGeom>
        </p:spPr>
      </p:pic>
    </p:spTree>
    <p:extLst>
      <p:ext uri="{BB962C8B-B14F-4D97-AF65-F5344CB8AC3E}">
        <p14:creationId xmlns:p14="http://schemas.microsoft.com/office/powerpoint/2010/main" val="1963745468"/>
      </p:ext>
    </p:extLst>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Characteristics of Cyber Risk</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053" y="1562095"/>
            <a:ext cx="8229617" cy="4572009"/>
          </a:xfrm>
          <a:prstGeom prst="rect">
            <a:avLst/>
          </a:prstGeom>
        </p:spPr>
      </p:pic>
      <p:sp>
        <p:nvSpPr>
          <p:cNvPr id="6" name="TextBox 5"/>
          <p:cNvSpPr txBox="1"/>
          <p:nvPr/>
        </p:nvSpPr>
        <p:spPr>
          <a:xfrm>
            <a:off x="1638300" y="1142481"/>
            <a:ext cx="2633653" cy="369332"/>
          </a:xfrm>
          <a:prstGeom prst="rect">
            <a:avLst/>
          </a:prstGeom>
          <a:noFill/>
        </p:spPr>
        <p:txBody>
          <a:bodyPr wrap="square" rtlCol="0">
            <a:spAutoFit/>
          </a:bodyPr>
          <a:lstStyle/>
          <a:p>
            <a:r>
              <a:rPr lang="en-US" dirty="0" smtClean="0"/>
              <a:t>QQ Plot (vs. Lognormal)</a:t>
            </a:r>
            <a:endParaRPr lang="en-US" dirty="0"/>
          </a:p>
        </p:txBody>
      </p:sp>
      <p:sp>
        <p:nvSpPr>
          <p:cNvPr id="7" name="TextBox 6"/>
          <p:cNvSpPr txBox="1"/>
          <p:nvPr/>
        </p:nvSpPr>
        <p:spPr>
          <a:xfrm>
            <a:off x="6019800" y="1136128"/>
            <a:ext cx="2633653" cy="369332"/>
          </a:xfrm>
          <a:prstGeom prst="rect">
            <a:avLst/>
          </a:prstGeom>
          <a:noFill/>
        </p:spPr>
        <p:txBody>
          <a:bodyPr wrap="square" rtlCol="0">
            <a:spAutoFit/>
          </a:bodyPr>
          <a:lstStyle/>
          <a:p>
            <a:r>
              <a:rPr lang="en-US" dirty="0" smtClean="0"/>
              <a:t>Expected Exceedance</a:t>
            </a:r>
            <a:endParaRPr lang="en-US" dirty="0"/>
          </a:p>
        </p:txBody>
      </p:sp>
    </p:spTree>
    <p:extLst>
      <p:ext uri="{BB962C8B-B14F-4D97-AF65-F5344CB8AC3E}">
        <p14:creationId xmlns:p14="http://schemas.microsoft.com/office/powerpoint/2010/main" val="1009287724"/>
      </p:ext>
    </p:extLst>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Characteristics of Cyber Risk</a:t>
            </a:r>
            <a:endParaRPr lang="de-CH" dirty="0"/>
          </a:p>
        </p:txBody>
      </p:sp>
      <p:sp>
        <p:nvSpPr>
          <p:cNvPr id="3" name="Text Placeholder 2"/>
          <p:cNvSpPr>
            <a:spLocks noGrp="1"/>
          </p:cNvSpPr>
          <p:nvPr>
            <p:ph type="body" sz="quarter" idx="10"/>
          </p:nvPr>
        </p:nvSpPr>
        <p:spPr/>
        <p:txBody>
          <a:bodyPr/>
          <a:lstStyle/>
          <a:p>
            <a:pPr marL="0" indent="0">
              <a:buNone/>
            </a:pPr>
            <a:r>
              <a:rPr lang="en-US" sz="1800" b="1" dirty="0" smtClean="0">
                <a:ea typeface="Times New Roman" panose="02020603050405020304" pitchFamily="18" charset="0"/>
              </a:rPr>
              <a:t>Goodness-of-Fit</a:t>
            </a:r>
            <a:endParaRPr lang="de-CH" sz="1800" b="1" kern="100" dirty="0" smtClean="0">
              <a:ea typeface="SimSun" panose="02010600030101010101" pitchFamily="2" charset="-122"/>
            </a:endParaRPr>
          </a:p>
          <a:p>
            <a:endParaRPr lang="de-CH" dirty="0"/>
          </a:p>
        </p:txBody>
      </p:sp>
      <p:graphicFrame>
        <p:nvGraphicFramePr>
          <p:cNvPr id="7" name="Table 6"/>
          <p:cNvGraphicFramePr>
            <a:graphicFrameLocks noGrp="1"/>
          </p:cNvGraphicFramePr>
          <p:nvPr>
            <p:extLst>
              <p:ext uri="{D42A27DB-BD31-4B8C-83A1-F6EECF244321}">
                <p14:modId xmlns:p14="http://schemas.microsoft.com/office/powerpoint/2010/main" val="93032269"/>
              </p:ext>
            </p:extLst>
          </p:nvPr>
        </p:nvGraphicFramePr>
        <p:xfrm>
          <a:off x="1117600" y="860984"/>
          <a:ext cx="9652001" cy="5285308"/>
        </p:xfrm>
        <a:graphic>
          <a:graphicData uri="http://schemas.openxmlformats.org/drawingml/2006/table">
            <a:tbl>
              <a:tblPr firstRow="1" firstCol="1" bandRow="1"/>
              <a:tblGrid>
                <a:gridCol w="2349500"/>
                <a:gridCol w="2637570"/>
                <a:gridCol w="1535733"/>
                <a:gridCol w="1043066"/>
                <a:gridCol w="1043066"/>
                <a:gridCol w="1043066"/>
              </a:tblGrid>
              <a:tr h="1039279">
                <a:tc>
                  <a:txBody>
                    <a:bodyPr/>
                    <a:lstStyle/>
                    <a:p>
                      <a:pPr algn="l">
                        <a:lnSpc>
                          <a:spcPct val="150000"/>
                        </a:lnSpc>
                        <a:spcBef>
                          <a:spcPts val="600"/>
                        </a:spcBef>
                        <a:spcAft>
                          <a:spcPts val="0"/>
                        </a:spcAft>
                      </a:pP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r>
              <a:tr h="361967">
                <a:tc>
                  <a:txBody>
                    <a:bodyPr/>
                    <a:lstStyle/>
                    <a:p>
                      <a:endParaRPr lang="de-CH" sz="1600" dirty="0">
                        <a:effectLst/>
                        <a:latin typeface="Arial" panose="020B0604020202020204" pitchFamily="34" charset="0"/>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err="1">
                          <a:effectLst/>
                          <a:latin typeface="Arial" panose="020B0604020202020204" pitchFamily="34" charset="0"/>
                          <a:ea typeface="Times New Roman" panose="02020603050405020304" pitchFamily="18" charset="0"/>
                          <a:cs typeface="Arial" panose="020B0604020202020204" pitchFamily="34" charset="0"/>
                        </a:rPr>
                        <a:t>LogLik</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AIC</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BIC</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KS</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AD</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-11’619.77</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23’243.55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23’254.24</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0.46</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Lognormal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-4’498.01</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9’000.03</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9’010.72</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0.08</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17.26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Generalized Pareto</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-4’461.65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8’929.30</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b="1" kern="0">
                          <a:effectLst/>
                          <a:latin typeface="Arial" panose="020B0604020202020204" pitchFamily="34" charset="0"/>
                          <a:ea typeface="Times New Roman" panose="02020603050405020304" pitchFamily="18" charset="0"/>
                          <a:cs typeface="Arial" panose="020B0604020202020204" pitchFamily="34" charset="0"/>
                        </a:rPr>
                        <a:t>8’945.35</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0.07</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7.24</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Peak over threshold (</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POT</a:t>
                      </a: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-4’456.43</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0" dirty="0">
                          <a:effectLst/>
                          <a:latin typeface="Arial" panose="020B0604020202020204" pitchFamily="34" charset="0"/>
                          <a:ea typeface="Times New Roman" panose="02020603050405020304" pitchFamily="18" charset="0"/>
                          <a:cs typeface="Arial" panose="020B0604020202020204" pitchFamily="34" charset="0"/>
                        </a:rPr>
                        <a:t>8’922.85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8’949.59</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0.06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11.05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r>
              <a:tr h="914405">
                <a:tc gridSpan="6">
                  <a:txBody>
                    <a:bodyPr/>
                    <a:lstStyle/>
                    <a:p>
                      <a:pPr algn="just">
                        <a:lnSpc>
                          <a:spcPct val="150000"/>
                        </a:lnSpc>
                        <a:spcBef>
                          <a:spcPts val="600"/>
                        </a:spcBef>
                        <a:spcAft>
                          <a:spcPts val="0"/>
                        </a:spcAft>
                      </a:pPr>
                      <a:r>
                        <a:rPr lang="en-US" sz="1200" i="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Note:</a:t>
                      </a:r>
                      <a:r>
                        <a:rPr lang="en-US" sz="12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kern="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LogLik</a:t>
                      </a:r>
                      <a:r>
                        <a:rPr lang="en-US" sz="12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stands for the logarithmic likelihood of the maximum likelihood (ML) estimation, AIC for the </a:t>
                      </a:r>
                      <a:r>
                        <a:rPr lang="en-US" sz="1200" kern="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Akaike</a:t>
                      </a:r>
                      <a:r>
                        <a:rPr lang="en-US" sz="12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information criterion, BIC for Bayesian information criterion, KS for the </a:t>
                      </a:r>
                      <a:r>
                        <a:rPr lang="en-US" sz="1200" kern="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Kolmogorow-Smirnow</a:t>
                      </a:r>
                      <a:r>
                        <a:rPr lang="en-US" sz="12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test, and AD for the Anderson-Darling test. The POT approach slices a lognormal body and a Pareto distribution from the 80% quantile upwards.</a:t>
                      </a:r>
                      <a:endParaRPr lang="de-CH" sz="12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bl>
          </a:graphicData>
        </a:graphic>
      </p:graphicFrame>
    </p:spTree>
    <p:extLst>
      <p:ext uri="{BB962C8B-B14F-4D97-AF65-F5344CB8AC3E}">
        <p14:creationId xmlns:p14="http://schemas.microsoft.com/office/powerpoint/2010/main" val="84492026"/>
      </p:ext>
    </p:extLst>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Cyber Risk and Diversification </a:t>
            </a:r>
            <a:endParaRPr lang="en-US" dirty="0"/>
          </a:p>
        </p:txBody>
      </p:sp>
      <mc:AlternateContent xmlns:mc="http://schemas.openxmlformats.org/markup-compatibility/2006" xmlns:a14="http://schemas.microsoft.com/office/drawing/2010/main">
        <mc:Choice Requires="a14">
          <p:sp>
            <p:nvSpPr>
              <p:cNvPr id="3" name="Textplatzhalter 2"/>
              <p:cNvSpPr>
                <a:spLocks noGrp="1"/>
              </p:cNvSpPr>
              <p:nvPr>
                <p:ph type="body" sz="quarter" idx="10"/>
              </p:nvPr>
            </p:nvSpPr>
            <p:spPr/>
            <p:txBody>
              <a:bodyPr/>
              <a:lstStyle/>
              <a:p>
                <a:pPr marL="0" indent="0">
                  <a:lnSpc>
                    <a:spcPct val="150000"/>
                  </a:lnSpc>
                  <a:buNone/>
                </a:pPr>
                <a:r>
                  <a:rPr lang="en-US" sz="1800" b="1" dirty="0" smtClean="0"/>
                  <a:t>Optimal diversification influenced by both tails and </a:t>
                </a:r>
                <a:r>
                  <a:rPr lang="en-US" sz="1800" b="1" dirty="0"/>
                  <a:t>dependency </a:t>
                </a:r>
                <a:r>
                  <a:rPr lang="en-US" sz="1800" b="1" dirty="0" smtClean="0"/>
                  <a:t>(Ibragimov 2009</a:t>
                </a:r>
                <a:r>
                  <a:rPr lang="en-US" sz="1800" b="1" dirty="0"/>
                  <a:t>):</a:t>
                </a:r>
              </a:p>
              <a:p>
                <a:pPr lvl="1">
                  <a:lnSpc>
                    <a:spcPct val="150000"/>
                  </a:lnSpc>
                  <a:buFont typeface="Arial" panose="020B0604020202020204" pitchFamily="34" charset="0"/>
                  <a:buChar char="•"/>
                </a:pPr>
                <a:r>
                  <a:rPr lang="en-US" sz="1800" dirty="0" smtClean="0"/>
                  <a:t>Marginal distribution:</a:t>
                </a:r>
              </a:p>
              <a:p>
                <a:pPr lvl="2">
                  <a:lnSpc>
                    <a:spcPct val="150000"/>
                  </a:lnSpc>
                </a:pPr>
                <a:r>
                  <a:rPr lang="en-US" sz="1800" dirty="0" smtClean="0"/>
                  <a:t>Power law: </a:t>
                </a:r>
                <a14:m>
                  <m:oMath xmlns:m="http://schemas.openxmlformats.org/officeDocument/2006/math">
                    <m:r>
                      <m:rPr>
                        <m:sty m:val="p"/>
                      </m:rPr>
                      <a:rPr lang="en-US" sz="1800">
                        <a:latin typeface="Cambria Math" panose="02040503050406030204" pitchFamily="18" charset="0"/>
                      </a:rPr>
                      <m:t>P</m:t>
                    </m:r>
                    <m:d>
                      <m:dPr>
                        <m:ctrlPr>
                          <a:rPr lang="en-US" sz="1800" i="1">
                            <a:latin typeface="Cambria Math" panose="02040503050406030204" pitchFamily="18" charset="0"/>
                          </a:rPr>
                        </m:ctrlPr>
                      </m:dPr>
                      <m:e>
                        <m:r>
                          <m:rPr>
                            <m:sty m:val="p"/>
                          </m:rPr>
                          <a:rPr lang="en-US" sz="1800">
                            <a:latin typeface="Cambria Math" panose="02040503050406030204" pitchFamily="18" charset="0"/>
                          </a:rPr>
                          <m:t>Z</m:t>
                        </m:r>
                        <m:r>
                          <a:rPr lang="en-US" sz="1800">
                            <a:latin typeface="Cambria Math" panose="02040503050406030204" pitchFamily="18" charset="0"/>
                          </a:rPr>
                          <m:t>&gt;</m:t>
                        </m:r>
                        <m:r>
                          <m:rPr>
                            <m:sty m:val="p"/>
                          </m:rPr>
                          <a:rPr lang="en-US" sz="1800">
                            <a:latin typeface="Cambria Math" panose="02040503050406030204" pitchFamily="18" charset="0"/>
                          </a:rPr>
                          <m:t>z</m:t>
                        </m:r>
                      </m:e>
                    </m:d>
                    <m:r>
                      <a:rPr lang="en-US" sz="1800">
                        <a:latin typeface="Cambria Math" panose="02040503050406030204" pitchFamily="18" charset="0"/>
                      </a:rPr>
                      <m:t>=</m:t>
                    </m:r>
                    <m:r>
                      <m:rPr>
                        <m:sty m:val="p"/>
                      </m:rPr>
                      <a:rPr lang="en-US" sz="1800">
                        <a:latin typeface="Cambria Math" panose="02040503050406030204" pitchFamily="18" charset="0"/>
                      </a:rPr>
                      <m:t>c</m:t>
                    </m:r>
                    <m:r>
                      <a:rPr lang="en-US" sz="1800" i="1" smtClean="0">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z</m:t>
                        </m:r>
                      </m:e>
                      <m:sup>
                        <m:r>
                          <a:rPr lang="en-US" sz="1800">
                            <a:latin typeface="Cambria Math" panose="02040503050406030204" pitchFamily="18" charset="0"/>
                          </a:rPr>
                          <m:t>−</m:t>
                        </m:r>
                        <m:r>
                          <m:rPr>
                            <m:sty m:val="p"/>
                          </m:rPr>
                          <a:rPr lang="en-US" sz="1800">
                            <a:latin typeface="Cambria Math" panose="02040503050406030204" pitchFamily="18" charset="0"/>
                          </a:rPr>
                          <m:t>α</m:t>
                        </m:r>
                      </m:sup>
                    </m:sSup>
                  </m:oMath>
                </a14:m>
                <a:r>
                  <a:rPr lang="en-US" sz="1800" dirty="0"/>
                  <a:t>  </a:t>
                </a:r>
              </a:p>
              <a:p>
                <a:pPr lvl="2">
                  <a:lnSpc>
                    <a:spcPct val="150000"/>
                  </a:lnSpc>
                </a:pP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m:t>
                    </m:r>
                  </m:oMath>
                </a14:m>
                <a:r>
                  <a:rPr lang="en-US" sz="1800" dirty="0"/>
                  <a:t> Pareto </a:t>
                </a:r>
                <a:r>
                  <a:rPr lang="en-US" sz="1800" dirty="0" smtClean="0"/>
                  <a:t>index</a:t>
                </a:r>
                <a:r>
                  <a:rPr lang="en-US" sz="1800" dirty="0"/>
                  <a:t>:</a:t>
                </a:r>
                <a:r>
                  <a:rPr lang="en-US" sz="1800" dirty="0" smtClean="0"/>
                  <a:t> (extremely) heavy tailed </a:t>
                </a:r>
                <a:r>
                  <a:rPr lang="en-US" sz="1800" dirty="0"/>
                  <a:t>if </a:t>
                </a:r>
                <a:r>
                  <a:rPr lang="en-US" sz="1800" dirty="0" smtClean="0"/>
                  <a:t>(</a:t>
                </a: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&lt;1</m:t>
                    </m:r>
                  </m:oMath>
                </a14:m>
                <a:r>
                  <a:rPr lang="en-US" sz="1800" dirty="0" smtClean="0"/>
                  <a:t>) </a:t>
                </a: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&lt;2</m:t>
                    </m:r>
                  </m:oMath>
                </a14:m>
                <a:r>
                  <a:rPr lang="en-US" sz="1800" dirty="0" smtClean="0"/>
                  <a:t> </a:t>
                </a:r>
              </a:p>
              <a:p>
                <a:pPr lvl="2">
                  <a:lnSpc>
                    <a:spcPct val="150000"/>
                  </a:lnSpc>
                </a:pPr>
                <a:r>
                  <a:rPr lang="en-US" sz="1800" b="1" dirty="0" smtClean="0"/>
                  <a:t>Result for </a:t>
                </a:r>
                <a:r>
                  <a:rPr lang="en-US" sz="1800" b="1" dirty="0" err="1" smtClean="0"/>
                  <a:t>iid</a:t>
                </a:r>
                <a:r>
                  <a:rPr lang="en-US" sz="1800" b="1" dirty="0" smtClean="0"/>
                  <a:t> risk portfolio</a:t>
                </a:r>
                <a:r>
                  <a:rPr lang="en-US" sz="1800" dirty="0" smtClean="0"/>
                  <a:t>: if </a:t>
                </a:r>
                <a14:m>
                  <m:oMath xmlns:m="http://schemas.openxmlformats.org/officeDocument/2006/math">
                    <m:r>
                      <m:rPr>
                        <m:sty m:val="p"/>
                      </m:rPr>
                      <a:rPr lang="en-US" sz="1800">
                        <a:latin typeface="Cambria Math" panose="02040503050406030204" pitchFamily="18" charset="0"/>
                      </a:rPr>
                      <m:t>α</m:t>
                    </m:r>
                    <m:r>
                      <a:rPr lang="en-US" sz="1800">
                        <a:latin typeface="Cambria Math" panose="02040503050406030204" pitchFamily="18" charset="0"/>
                      </a:rPr>
                      <m:t>&lt;1</m:t>
                    </m:r>
                  </m:oMath>
                </a14:m>
                <a:r>
                  <a:rPr lang="en-US" sz="1800" dirty="0" smtClean="0"/>
                  <a:t> no diversification effect -&gt; </a:t>
                </a:r>
                <a:r>
                  <a:rPr lang="en-US" sz="1800" dirty="0" err="1" smtClean="0"/>
                  <a:t>VaR</a:t>
                </a:r>
                <a:r>
                  <a:rPr lang="en-US" sz="1800" dirty="0" smtClean="0"/>
                  <a:t> even increases!</a:t>
                </a:r>
                <a:endParaRPr lang="en-US" sz="1800" dirty="0"/>
              </a:p>
              <a:p>
                <a:pPr lvl="1">
                  <a:lnSpc>
                    <a:spcPct val="150000"/>
                  </a:lnSpc>
                  <a:buFont typeface="Arial" panose="020B0604020202020204" pitchFamily="34" charset="0"/>
                  <a:buChar char="•"/>
                </a:pPr>
                <a:r>
                  <a:rPr lang="en-US" sz="1800" dirty="0" smtClean="0"/>
                  <a:t>Dependency (potentially nonlinear):</a:t>
                </a:r>
              </a:p>
              <a:p>
                <a:pPr lvl="2">
                  <a:lnSpc>
                    <a:spcPct val="150000"/>
                  </a:lnSpc>
                </a:pPr>
                <a:r>
                  <a:rPr lang="en-US" sz="1800" dirty="0" smtClean="0"/>
                  <a:t>Perfect dependency (</a:t>
                </a:r>
                <a:r>
                  <a:rPr lang="en-US" sz="1800" dirty="0" err="1" smtClean="0"/>
                  <a:t>comonotonicity</a:t>
                </a:r>
                <a:r>
                  <a:rPr lang="en-US" sz="1800" dirty="0" smtClean="0"/>
                  <a:t>): no diversification </a:t>
                </a:r>
                <a:r>
                  <a:rPr lang="en-US" sz="1800" dirty="0"/>
                  <a:t>effect (independent of tail index)</a:t>
                </a:r>
              </a:p>
              <a:p>
                <a:pPr marL="947737" lvl="2" indent="0">
                  <a:lnSpc>
                    <a:spcPct val="150000"/>
                  </a:lnSpc>
                  <a:buNone/>
                </a:pPr>
                <a:r>
                  <a:rPr lang="en-US" sz="1800" dirty="0"/>
                  <a:t>	</a:t>
                </a:r>
                <a:r>
                  <a:rPr lang="en-US" sz="1800" dirty="0" smtClean="0"/>
                  <a:t>-&gt; </a:t>
                </a:r>
                <a:r>
                  <a:rPr lang="en-US" sz="1800" dirty="0" err="1" smtClean="0"/>
                  <a:t>VaR</a:t>
                </a:r>
                <a:r>
                  <a:rPr lang="en-US" sz="1800" dirty="0" smtClean="0"/>
                  <a:t> constant </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a:t>
                </a:r>
                <a:endParaRPr lang="en-US" sz="1800" dirty="0"/>
              </a:p>
              <a:p>
                <a:pPr lvl="2"/>
                <a:endParaRPr lang="en-US" sz="1800" dirty="0" smtClean="0"/>
              </a:p>
              <a:p>
                <a:pPr lvl="1"/>
                <a:endParaRPr lang="en-US" sz="1800" dirty="0"/>
              </a:p>
            </p:txBody>
          </p:sp>
        </mc:Choice>
        <mc:Fallback xmlns="">
          <p:sp>
            <p:nvSpPr>
              <p:cNvPr id="3" name="Textplatzhalter 2"/>
              <p:cNvSpPr>
                <a:spLocks noGrp="1" noRot="1" noChangeAspect="1" noMove="1" noResize="1" noEditPoints="1" noAdjustHandles="1" noChangeArrowheads="1" noChangeShapeType="1" noTextEdit="1"/>
              </p:cNvSpPr>
              <p:nvPr>
                <p:ph type="body" sz="quarter" idx="10"/>
              </p:nvPr>
            </p:nvSpPr>
            <p:spPr>
              <a:blipFill rotWithShape="0">
                <a:blip r:embed="rId4"/>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262339331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Methodology</a:t>
            </a:r>
            <a:endParaRPr lang="en-US"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kern="1200" dirty="0" smtClean="0"/>
                  <a:t>Generally, our approach is: </a:t>
                </a:r>
              </a:p>
              <a:p>
                <a:pPr marL="0" indent="0" defTabSz="914400" eaLnBrk="1" hangingPunct="1">
                  <a:lnSpc>
                    <a:spcPct val="150000"/>
                  </a:lnSpc>
                  <a:buNone/>
                  <a:tabLst>
                    <a:tab pos="1524000" algn="l"/>
                  </a:tabLst>
                </a:pPr>
                <a:r>
                  <a:rPr lang="en-US" sz="1800" kern="1200" dirty="0"/>
                  <a:t>1</a:t>
                </a:r>
                <a:r>
                  <a:rPr lang="en-US" sz="1800" kern="1200" dirty="0" smtClean="0"/>
                  <a:t>)</a:t>
                </a:r>
                <a:r>
                  <a:rPr lang="en-US" sz="1800" b="1" kern="1200" dirty="0" smtClean="0"/>
                  <a:t> </a:t>
                </a:r>
                <a:r>
                  <a:rPr lang="en-US" sz="1800" dirty="0" smtClean="0"/>
                  <a:t>Loss </a:t>
                </a:r>
                <a:r>
                  <a:rPr lang="en-US" sz="1800" dirty="0"/>
                  <a:t>distribution </a:t>
                </a:r>
                <a:r>
                  <a:rPr lang="en-US" sz="1800" dirty="0" smtClean="0"/>
                  <a:t>(Frequency &amp; Severity):</a:t>
                </a:r>
                <a:endParaRPr lang="en-US" sz="1800" b="1" dirty="0"/>
              </a:p>
              <a:p>
                <a:pPr marL="0" indent="0" algn="ctr">
                  <a:lnSpc>
                    <a:spcPct val="150000"/>
                  </a:lnSpc>
                  <a:buNone/>
                </a:pPr>
                <a14:m>
                  <m:oMath xmlns:m="http://schemas.openxmlformats.org/officeDocument/2006/math">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r>
                      <a:rPr lang="en-US" sz="1800" i="1">
                        <a:latin typeface="Cambria Math" panose="02040503050406030204" pitchFamily="18" charset="0"/>
                      </a:rPr>
                      <m:t>=</m:t>
                    </m:r>
                    <m:r>
                      <a:rPr lang="en-US" sz="1800" i="1">
                        <a:latin typeface="Cambria Math" panose="02040503050406030204" pitchFamily="18" charset="0"/>
                      </a:rPr>
                      <m:t>𝜇</m:t>
                    </m:r>
                    <m:d>
                      <m:dPr>
                        <m:ctrlPr>
                          <a:rPr lang="de-CH" sz="1800" i="1">
                            <a:latin typeface="Cambria Math" panose="02040503050406030204" pitchFamily="18" charset="0"/>
                          </a:rPr>
                        </m:ctrlPr>
                      </m:dPr>
                      <m:e>
                        <m:r>
                          <a:rPr lang="en-US" sz="1800" i="1">
                            <a:latin typeface="Cambria Math" panose="02040503050406030204" pitchFamily="18" charset="0"/>
                          </a:rPr>
                          <m:t>1−</m:t>
                        </m:r>
                        <m:r>
                          <a:rPr lang="en-US" sz="1800" i="1">
                            <a:latin typeface="Cambria Math" panose="02040503050406030204" pitchFamily="18" charset="0"/>
                          </a:rPr>
                          <m:t>𝐼</m:t>
                        </m:r>
                      </m:e>
                    </m:d>
                    <m:r>
                      <a:rPr lang="en-US" sz="1800" i="1">
                        <a:latin typeface="Cambria Math" panose="02040503050406030204" pitchFamily="18" charset="0"/>
                      </a:rPr>
                      <m:t>+</m:t>
                    </m:r>
                    <m:r>
                      <a:rPr lang="en-US" sz="1800" i="1">
                        <a:latin typeface="Cambria Math" panose="02040503050406030204" pitchFamily="18" charset="0"/>
                      </a:rPr>
                      <m:t>𝐼</m:t>
                    </m:r>
                    <m:r>
                      <a:rPr lang="en-US" sz="1800" i="1">
                        <a:latin typeface="Cambria Math" panose="02040503050406030204" pitchFamily="18" charset="0"/>
                      </a:rPr>
                      <m:t>∙</m:t>
                    </m:r>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r>
                  <a:rPr lang="en-US" sz="1800" i="1" dirty="0" smtClean="0"/>
                  <a:t>,</a:t>
                </a:r>
              </a:p>
              <a:p>
                <a:pPr marL="0" indent="0" algn="ctr">
                  <a:lnSpc>
                    <a:spcPct val="150000"/>
                  </a:lnSpc>
                  <a:buNone/>
                </a:pPr>
                <a:endParaRPr lang="en-US" sz="1800" b="1" dirty="0"/>
              </a:p>
              <a:p>
                <a:pPr marL="0" indent="0">
                  <a:lnSpc>
                    <a:spcPct val="150000"/>
                  </a:lnSpc>
                  <a:buNone/>
                </a:pPr>
                <a:r>
                  <a:rPr lang="en-US" sz="1800" kern="1200" dirty="0" smtClean="0"/>
                  <a:t>2) Portfolio</a:t>
                </a:r>
                <a:r>
                  <a:rPr lang="en-US" sz="1800" dirty="0" smtClean="0"/>
                  <a:t> </a:t>
                </a:r>
                <a:r>
                  <a:rPr lang="en-US" sz="1800" dirty="0"/>
                  <a:t>formation: </a:t>
                </a:r>
              </a:p>
              <a:p>
                <a:pPr marL="0" indent="0">
                  <a:spcBef>
                    <a:spcPts val="0"/>
                  </a:spcBef>
                  <a:buNone/>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𝑋</m:t>
                      </m:r>
                      <m:r>
                        <a:rPr lang="en-US" sz="1800" i="1">
                          <a:latin typeface="Cambria Math" panose="02040503050406030204" pitchFamily="18" charset="0"/>
                        </a:rPr>
                        <m:t>=</m:t>
                      </m:r>
                      <m:sSup>
                        <m:sSupPr>
                          <m:ctrlPr>
                            <a:rPr lang="de-CH" sz="1800" i="1">
                              <a:latin typeface="Cambria Math" panose="02040503050406030204" pitchFamily="18" charset="0"/>
                            </a:rPr>
                          </m:ctrlPr>
                        </m:sSupPr>
                        <m:e>
                          <m:r>
                            <a:rPr lang="en-US" sz="1800" i="1">
                              <a:latin typeface="Cambria Math" panose="02040503050406030204" pitchFamily="18" charset="0"/>
                            </a:rPr>
                            <m:t>𝑠</m:t>
                          </m:r>
                        </m:e>
                        <m:sup>
                          <m:r>
                            <a:rPr lang="en-US" sz="1800" i="1">
                              <a:latin typeface="Cambria Math" panose="02040503050406030204" pitchFamily="18" charset="0"/>
                            </a:rPr>
                            <m:t>−1</m:t>
                          </m:r>
                        </m:sup>
                      </m:sSup>
                      <m:nary>
                        <m:naryPr>
                          <m:chr m:val="∑"/>
                          <m:limLoc m:val="undOvr"/>
                          <m:ctrlPr>
                            <a:rPr lang="de-CH" sz="1800" i="1">
                              <a:latin typeface="Cambria Math" panose="02040503050406030204" pitchFamily="18" charset="0"/>
                            </a:rPr>
                          </m:ctrlPr>
                        </m:naryPr>
                        <m:sub>
                          <m:r>
                            <a:rPr lang="en-US" sz="1800" i="1">
                              <a:latin typeface="Cambria Math" panose="02040503050406030204" pitchFamily="18" charset="0"/>
                            </a:rPr>
                            <m:t>𝑖</m:t>
                          </m:r>
                          <m:r>
                            <a:rPr lang="en-US" sz="1800" i="1">
                              <a:latin typeface="Cambria Math" panose="02040503050406030204" pitchFamily="18" charset="0"/>
                            </a:rPr>
                            <m:t>=1</m:t>
                          </m:r>
                        </m:sub>
                        <m:sup>
                          <m:r>
                            <a:rPr lang="en-US" sz="1800" i="1">
                              <a:latin typeface="Cambria Math" panose="02040503050406030204" pitchFamily="18" charset="0"/>
                            </a:rPr>
                            <m:t>𝑛</m:t>
                          </m:r>
                        </m:sup>
                        <m:e>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e>
                      </m:nary>
                    </m:oMath>
                  </m:oMathPara>
                </a14:m>
                <a:endParaRPr lang="en-US" sz="1800" dirty="0"/>
              </a:p>
              <a:p>
                <a:pPr marL="946150" lvl="2" indent="-230188">
                  <a:lnSpc>
                    <a:spcPct val="120000"/>
                  </a:lnSpc>
                  <a:buNone/>
                </a:pPr>
                <a:endParaRPr lang="en-US" sz="1800" kern="1200" dirty="0" smtClean="0"/>
              </a:p>
              <a:p>
                <a:pPr marL="536575" lvl="1" indent="-230188">
                  <a:lnSpc>
                    <a:spcPct val="120000"/>
                  </a:lnSpc>
                  <a:buNone/>
                </a:pPr>
                <a:r>
                  <a:rPr lang="en-US" sz="1800" kern="1200" dirty="0" smtClean="0"/>
                  <a:t>Different </a:t>
                </a:r>
                <a:r>
                  <a:rPr lang="en-US" sz="1800" kern="1200" dirty="0"/>
                  <a:t>assumptions for: </a:t>
                </a:r>
              </a:p>
              <a:p>
                <a:pPr marL="536575" lvl="2" indent="-230188">
                  <a:lnSpc>
                    <a:spcPct val="120000"/>
                  </a:lnSpc>
                  <a:buFont typeface="Arial" panose="020B0604020202020204" pitchFamily="34" charset="0"/>
                  <a:buChar char="•"/>
                </a:pPr>
                <a:r>
                  <a:rPr lang="en-US" sz="1800" kern="1200" dirty="0"/>
                  <a:t>the marginal distribution of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r>
                  <a:rPr lang="en-US" sz="1800" kern="1200" dirty="0"/>
                  <a:t>: Empirical, </a:t>
                </a:r>
                <a:r>
                  <a:rPr lang="en-US" sz="1800" kern="1200" dirty="0" smtClean="0"/>
                  <a:t>lognormal</a:t>
                </a:r>
                <a:r>
                  <a:rPr lang="en-US" sz="1800" kern="1200" dirty="0"/>
                  <a:t>, </a:t>
                </a:r>
                <a:r>
                  <a:rPr lang="en-US" sz="1800" kern="1200" dirty="0" smtClean="0"/>
                  <a:t>Pareto, </a:t>
                </a:r>
                <a:r>
                  <a:rPr lang="en-US" sz="1800" kern="1200" dirty="0" err="1" smtClean="0"/>
                  <a:t>PoT</a:t>
                </a:r>
                <a:endParaRPr lang="en-US" sz="1800" kern="1200" dirty="0"/>
              </a:p>
              <a:p>
                <a:pPr marL="536575" lvl="2" indent="-230188">
                  <a:lnSpc>
                    <a:spcPct val="120000"/>
                  </a:lnSpc>
                  <a:buFont typeface="Arial" panose="020B0604020202020204" pitchFamily="34" charset="0"/>
                  <a:buChar char="•"/>
                </a:pPr>
                <a:r>
                  <a:rPr lang="en-US" sz="1800" kern="1200" dirty="0"/>
                  <a:t>and the dependency </a:t>
                </a:r>
                <a:r>
                  <a:rPr lang="en-US" sz="1800" kern="1200" dirty="0" smtClean="0"/>
                  <a:t>between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r>
                  <a:rPr lang="en-US" sz="1800" kern="1200" dirty="0"/>
                  <a:t>(see below</a:t>
                </a:r>
                <a:r>
                  <a:rPr lang="en-US" sz="1800" kern="1200" dirty="0" smtClean="0"/>
                  <a:t>)</a:t>
                </a:r>
                <a:endParaRPr lang="en-US" sz="1800" kern="1200" dirty="0"/>
              </a:p>
            </p:txBody>
          </p:sp>
        </mc:Choice>
        <mc:Fallback xmlns="">
          <p:sp>
            <p:nvSpPr>
              <p:cNvPr id="3" name="Textplatzhalter 2"/>
              <p:cNvSpPr>
                <a:spLocks noGrp="1" noRot="1" noChangeAspect="1" noMove="1" noResize="1" noEditPoints="1" noAdjustHandles="1" noChangeArrowheads="1" noChangeShapeType="1" noTextEdit="1"/>
              </p:cNvSpPr>
              <p:nvPr>
                <p:ph type="body" sz="quarter" idx="10"/>
              </p:nvPr>
            </p:nvSpPr>
            <p:spPr>
              <a:xfrm>
                <a:off x="838201" y="1272209"/>
                <a:ext cx="10420350" cy="4738447"/>
              </a:xfrm>
              <a:blipFill rotWithShape="0">
                <a:blip r:embed="rId3"/>
                <a:stretch>
                  <a:fillRect l="-527"/>
                </a:stretch>
              </a:blipFill>
            </p:spPr>
            <p:txBody>
              <a:bodyPr/>
              <a:lstStyle/>
              <a:p>
                <a:r>
                  <a:rPr lang="de-CH">
                    <a:noFill/>
                  </a:rPr>
                  <a:t> </a:t>
                </a:r>
              </a:p>
            </p:txBody>
          </p:sp>
        </mc:Fallback>
      </mc:AlternateContent>
    </p:spTree>
    <p:extLst>
      <p:ext uri="{BB962C8B-B14F-4D97-AF65-F5344CB8AC3E}">
        <p14:creationId xmlns:p14="http://schemas.microsoft.com/office/powerpoint/2010/main" val="2024232783"/>
      </p:ext>
    </p:extLst>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endParaRPr lang="de-CH" dirty="0"/>
          </a:p>
        </p:txBody>
      </p:sp>
      <p:sp>
        <p:nvSpPr>
          <p:cNvPr id="3" name="Text Placeholder 2"/>
          <p:cNvSpPr>
            <a:spLocks noGrp="1"/>
          </p:cNvSpPr>
          <p:nvPr>
            <p:ph type="body" sz="quarter" idx="10"/>
          </p:nvPr>
        </p:nvSpPr>
        <p:spPr>
          <a:xfrm>
            <a:off x="838200" y="1341438"/>
            <a:ext cx="4005649" cy="4669218"/>
          </a:xfrm>
        </p:spPr>
        <p:txBody>
          <a:bodyPr/>
          <a:lstStyle/>
          <a:p>
            <a:pPr marL="0" indent="0">
              <a:buNone/>
            </a:pPr>
            <a:r>
              <a:rPr lang="en-US" sz="1800" b="1" dirty="0" smtClean="0"/>
              <a:t>Dependency</a:t>
            </a:r>
          </a:p>
          <a:p>
            <a:pPr marL="346075" indent="-285750">
              <a:lnSpc>
                <a:spcPct val="150000"/>
              </a:lnSpc>
            </a:pPr>
            <a:r>
              <a:rPr lang="en-US" sz="1800" dirty="0" smtClean="0">
                <a:ea typeface="+mn-ea"/>
              </a:rPr>
              <a:t>We assum</a:t>
            </a:r>
            <a:r>
              <a:rPr lang="en-US" sz="1800" dirty="0" smtClean="0"/>
              <a:t>e </a:t>
            </a:r>
            <a:r>
              <a:rPr lang="en-US" sz="1800" dirty="0" smtClean="0">
                <a:ea typeface="+mn-ea"/>
              </a:rPr>
              <a:t>strong negative tail dependency</a:t>
            </a:r>
          </a:p>
          <a:p>
            <a:pPr marL="346075" indent="-285750">
              <a:lnSpc>
                <a:spcPct val="150000"/>
              </a:lnSpc>
            </a:pPr>
            <a:r>
              <a:rPr lang="en-US" sz="1800" dirty="0" smtClean="0"/>
              <a:t>Maybe due to significant spill-overs in times of extreme events</a:t>
            </a:r>
          </a:p>
          <a:p>
            <a:pPr marL="60325" indent="0">
              <a:lnSpc>
                <a:spcPct val="150000"/>
              </a:lnSpc>
              <a:buNone/>
            </a:pPr>
            <a:r>
              <a:rPr lang="en-US" sz="1800" dirty="0" smtClean="0"/>
              <a:t>     -&gt; Clayton copula</a:t>
            </a:r>
            <a:endParaRPr lang="en-US" sz="1800" dirty="0" smtClean="0">
              <a:ea typeface="+mn-ea"/>
            </a:endParaRPr>
          </a:p>
          <a:p>
            <a:pPr lvl="1"/>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4511" y="1432306"/>
            <a:ext cx="5983308" cy="4487481"/>
          </a:xfrm>
          <a:prstGeom prst="rect">
            <a:avLst/>
          </a:prstGeom>
        </p:spPr>
      </p:pic>
    </p:spTree>
    <p:extLst>
      <p:ext uri="{BB962C8B-B14F-4D97-AF65-F5344CB8AC3E}">
        <p14:creationId xmlns:p14="http://schemas.microsoft.com/office/powerpoint/2010/main" val="1592731021"/>
      </p:ext>
    </p:extLst>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IVW">
  <a:themeElements>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fontScheme name="IVW">
      <a:majorFont>
        <a:latin typeface="Gill Alt One MT"/>
        <a:ea typeface=""/>
        <a:cs typeface=""/>
      </a:majorFont>
      <a:minorFont>
        <a:latin typeface="Gill Alt One M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lnDef>
  </a:objectDefaults>
  <a:extraClrSchemeLst>
    <a:extraClrScheme>
      <a:clrScheme name="IVW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ppt/theme/themeOverride2.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docProps/app.xml><?xml version="1.0" encoding="utf-8"?>
<Properties xmlns="http://schemas.openxmlformats.org/officeDocument/2006/extended-properties" xmlns:vt="http://schemas.openxmlformats.org/officeDocument/2006/docPropsVTypes">
  <Template/>
  <TotalTime>0</TotalTime>
  <Words>2281</Words>
  <Application>Microsoft Office PowerPoint</Application>
  <PresentationFormat>Widescreen</PresentationFormat>
  <Paragraphs>321</Paragraphs>
  <Slides>20</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SimSun</vt:lpstr>
      <vt:lpstr>Arial</vt:lpstr>
      <vt:lpstr>Calibri</vt:lpstr>
      <vt:lpstr>Cambria Math</vt:lpstr>
      <vt:lpstr>Gill Alt One MT</vt:lpstr>
      <vt:lpstr>Palatino Linotype</vt:lpstr>
      <vt:lpstr>Times New Roman</vt:lpstr>
      <vt:lpstr>Wingdings</vt:lpstr>
      <vt:lpstr>IVW</vt:lpstr>
      <vt:lpstr>PowerPoint Presentation</vt:lpstr>
      <vt:lpstr>Cyber Risk Market</vt:lpstr>
      <vt:lpstr>Characteristics of Cyber Risk</vt:lpstr>
      <vt:lpstr>Characteristics of Cyber Risk</vt:lpstr>
      <vt:lpstr>Characteristics of Cyber Risk</vt:lpstr>
      <vt:lpstr>Characteristics of Cyber Risk</vt:lpstr>
      <vt:lpstr>Cyber Risk and Diversification </vt:lpstr>
      <vt:lpstr>Methodology</vt:lpstr>
      <vt:lpstr>Methodology</vt:lpstr>
      <vt:lpstr>Methodology</vt:lpstr>
      <vt:lpstr>Methodology</vt:lpstr>
      <vt:lpstr>Cyber Risk and Diversification </vt:lpstr>
      <vt:lpstr>Cyber Risk and Diversification </vt:lpstr>
      <vt:lpstr>Excursion: Cyber Risk and Regulation </vt:lpstr>
      <vt:lpstr>Conclusion</vt:lpstr>
      <vt:lpstr>Conclusion</vt:lpstr>
      <vt:lpstr>Conclusion</vt:lpstr>
      <vt:lpstr>Conclusion</vt:lpstr>
      <vt:lpstr>Conclusion</vt:lpstr>
      <vt:lpstr>Questions and Discussion</vt:lpstr>
    </vt:vector>
  </TitlesOfParts>
  <Company>Universität St. Gallen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Philipp Schaper</dc:creator>
  <cp:lastModifiedBy>Schnell, Werner</cp:lastModifiedBy>
  <cp:revision>454</cp:revision>
  <cp:lastPrinted>2017-06-29T02:51:19Z</cp:lastPrinted>
  <dcterms:created xsi:type="dcterms:W3CDTF">2015-11-24T08:38:59Z</dcterms:created>
  <dcterms:modified xsi:type="dcterms:W3CDTF">2017-12-20T09:46:43Z</dcterms:modified>
</cp:coreProperties>
</file>